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403385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128948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3740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51589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0785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3816612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3309703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139510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113284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141370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134484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333721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75758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140277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400744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176592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1BD5C-151B-BF42-9D51-E98F44CF2E50}" type="datetimeFigureOut">
              <a:rPr lang="hu-RO" smtClean="0"/>
              <a:t>02/06/2025</a:t>
            </a:fld>
            <a:endParaRPr lang="hu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446AF9-105F-5F44-832B-FDC481295458}" type="slidenum">
              <a:rPr lang="hu-RO" smtClean="0"/>
              <a:t>‹#›</a:t>
            </a:fld>
            <a:endParaRPr lang="hu-RO"/>
          </a:p>
        </p:txBody>
      </p:sp>
    </p:spTree>
    <p:extLst>
      <p:ext uri="{BB962C8B-B14F-4D97-AF65-F5344CB8AC3E}">
        <p14:creationId xmlns:p14="http://schemas.microsoft.com/office/powerpoint/2010/main" val="39153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BE3B8DE-3CCD-5C0B-092A-476FC95ADC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RO" dirty="0"/>
              <a:t>Pregătirea aeroporturilor pentru ”transformarea verde”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D10D8B2-E9CE-67BE-30E0-D9B151C15D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RO" dirty="0"/>
              <a:t>Poiana Brașov, 5-7 Februarie</a:t>
            </a:r>
          </a:p>
        </p:txBody>
      </p:sp>
      <p:pic>
        <p:nvPicPr>
          <p:cNvPr id="5" name="Picture 4" descr="A logo with a red blue and yellow stripe&#10;&#10;Description automatically generated">
            <a:extLst>
              <a:ext uri="{FF2B5EF4-FFF2-40B4-BE49-F238E27FC236}">
                <a16:creationId xmlns:a16="http://schemas.microsoft.com/office/drawing/2014/main" id="{1D0C87FD-F86B-97BC-8EEB-99BD4B30E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203" y="210739"/>
            <a:ext cx="1950043" cy="10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620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23AD68-ADCF-D8A8-4306-983B4818A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RO" dirty="0"/>
              <a:t>Destination roadmap 2050 – Bruxelles 4 ferbuarie 2025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4C8595A-E13D-AC45-4619-5143A64F7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RO" dirty="0"/>
              <a:t>În Europa, costuri estimate cu 516 miliarde de Euro mai mult, decât cele estimate în 2021, atingând valoarea de 2.400 miliarde de Euro, (creștere a costurilor cu 27%)</a:t>
            </a:r>
          </a:p>
          <a:p>
            <a:r>
              <a:rPr lang="hu-RO" dirty="0"/>
              <a:t>35% din reducerea de emisii va fi rezultatul utilizării SAF, </a:t>
            </a:r>
          </a:p>
          <a:p>
            <a:r>
              <a:rPr lang="hu-RO" dirty="0"/>
              <a:t>24% va fi rezultatul dezvoltării tehnologice ale aeronavelor,</a:t>
            </a:r>
          </a:p>
          <a:p>
            <a:r>
              <a:rPr lang="hu-RO" dirty="0"/>
              <a:t>19% în urma reducerii traficului, datorită creșterii prețurilor,</a:t>
            </a:r>
          </a:p>
          <a:p>
            <a:r>
              <a:rPr lang="hu-RO" dirty="0"/>
              <a:t>14% din utilizarea energiei din resurse regenerabile, </a:t>
            </a:r>
          </a:p>
          <a:p>
            <a:r>
              <a:rPr lang="hu-RO" dirty="0"/>
              <a:t>6% va fi rezultatul optimizării serviciilor de trafic aerian,</a:t>
            </a:r>
          </a:p>
          <a:p>
            <a:r>
              <a:rPr lang="hu-RO" dirty="0"/>
              <a:t>2% din utilizarea tehnologiilor de hidrogen.</a:t>
            </a:r>
          </a:p>
        </p:txBody>
      </p:sp>
    </p:spTree>
    <p:extLst>
      <p:ext uri="{BB962C8B-B14F-4D97-AF65-F5344CB8AC3E}">
        <p14:creationId xmlns:p14="http://schemas.microsoft.com/office/powerpoint/2010/main" val="347982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3E8768-FAEC-6769-5DBD-9FA7F3C8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93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u-RO" dirty="0"/>
              <a:t>ReFuelEU în domeniul aviației – Regulamentul UE 2023/2405</a:t>
            </a:r>
            <a:br>
              <a:rPr lang="hu-RO" dirty="0"/>
            </a:br>
            <a:r>
              <a:rPr lang="hu-RO" dirty="0"/>
              <a:t>3 parteneri strategici: furnizorul de combustibili, aeroporturi și companii aeriene</a:t>
            </a:r>
            <a:br>
              <a:rPr lang="hu-RO" dirty="0"/>
            </a:br>
            <a:br>
              <a:rPr lang="hu-RO" dirty="0"/>
            </a:br>
            <a:endParaRPr lang="hu-RO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6FDA746-5F47-8AE6-C142-E5E5DDBEB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r>
              <a:rPr lang="hu-HU" dirty="0"/>
              <a:t>D</a:t>
            </a:r>
            <a:r>
              <a:rPr lang="hu-RO" dirty="0"/>
              <a:t>e la 1 ianuarie 2025, în fiecare an o cotă minimă de 2% SAF,</a:t>
            </a:r>
          </a:p>
          <a:p>
            <a:r>
              <a:rPr lang="hu-HU" dirty="0"/>
              <a:t>D</a:t>
            </a:r>
            <a:r>
              <a:rPr lang="hu-RO" dirty="0"/>
              <a:t>e la 1 ianuarie 20230, în fiecare an o cotă minimă de 6% SAF,</a:t>
            </a:r>
          </a:p>
          <a:p>
            <a:r>
              <a:rPr lang="hu-HU" dirty="0"/>
              <a:t>D</a:t>
            </a:r>
            <a:r>
              <a:rPr lang="hu-RO" dirty="0"/>
              <a:t>e la 1 ianuarie 2035, în fiecare an o cotă minimă de 20% SAF, din care o cotă minimă de 5% combustibili de aviație sintetici,</a:t>
            </a:r>
          </a:p>
          <a:p>
            <a:r>
              <a:rPr lang="hu-HU" dirty="0"/>
              <a:t>D</a:t>
            </a:r>
            <a:r>
              <a:rPr lang="hu-RO" dirty="0"/>
              <a:t>e la 1 ianuarie 2040, în fiecare an o cotă minimă de 34% SAF, din care o cotă minimă de 10% combustibili de aviație sintetici,</a:t>
            </a:r>
          </a:p>
          <a:p>
            <a:r>
              <a:rPr lang="hu-HU" dirty="0"/>
              <a:t>D</a:t>
            </a:r>
            <a:r>
              <a:rPr lang="hu-RO" dirty="0"/>
              <a:t>e la 1 ianuarie 2045, în fiecare an o cotă minimă de 42% SAF, din care o cotă minimă de 15% combustibili de aviație sintetici,</a:t>
            </a:r>
          </a:p>
          <a:p>
            <a:r>
              <a:rPr lang="hu-HU" dirty="0"/>
              <a:t>D</a:t>
            </a:r>
            <a:r>
              <a:rPr lang="hu-RO" dirty="0"/>
              <a:t>e la 1 ianuarie 2050, în fiecare an o cotă minimă de 70% SAF, din care o cotă minimă de 35% combustibili de aviație sintetici.</a:t>
            </a:r>
          </a:p>
          <a:p>
            <a:endParaRPr lang="hu-RO" dirty="0"/>
          </a:p>
          <a:p>
            <a:endParaRPr lang="hu-RO" dirty="0"/>
          </a:p>
          <a:p>
            <a:endParaRPr lang="hu-RO" dirty="0"/>
          </a:p>
          <a:p>
            <a:endParaRPr lang="hu-RO" dirty="0"/>
          </a:p>
          <a:p>
            <a:endParaRPr lang="hu-RO" dirty="0"/>
          </a:p>
        </p:txBody>
      </p:sp>
    </p:spTree>
    <p:extLst>
      <p:ext uri="{BB962C8B-B14F-4D97-AF65-F5344CB8AC3E}">
        <p14:creationId xmlns:p14="http://schemas.microsoft.com/office/powerpoint/2010/main" val="217734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8DD4E5-E26C-ECA7-F272-3786E8488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RO" dirty="0"/>
              <a:t>Legislație națională: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EEFB8A5-612C-7228-9F0F-0A7BC231D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H.G.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nr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. 1076/2021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pentru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aprobarea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Planului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naţional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integrat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în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domeniul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energiei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şi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schimbărilor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hu-HU" b="0" i="0" u="none" strike="noStrike" dirty="0" err="1">
                <a:solidFill>
                  <a:srgbClr val="333333"/>
                </a:solidFill>
                <a:effectLst/>
              </a:rPr>
              <a:t>climatice</a:t>
            </a:r>
            <a:r>
              <a:rPr lang="hu-HU" b="0" i="0" u="none" strike="noStrike" dirty="0">
                <a:solidFill>
                  <a:srgbClr val="333333"/>
                </a:solidFill>
                <a:effectLst/>
              </a:rPr>
              <a:t> 2021-2030;</a:t>
            </a:r>
          </a:p>
          <a:p>
            <a:r>
              <a:rPr lang="hu-HU" b="0" i="0" u="none" strike="noStrike" dirty="0">
                <a:effectLst/>
              </a:rPr>
              <a:t>H.G. </a:t>
            </a:r>
            <a:r>
              <a:rPr lang="hu-HU" b="0" i="0" u="none" strike="noStrike" dirty="0" err="1">
                <a:effectLst/>
              </a:rPr>
              <a:t>nr</a:t>
            </a:r>
            <a:r>
              <a:rPr lang="hu-HU" b="0" i="0" u="none" strike="noStrike" dirty="0">
                <a:effectLst/>
              </a:rPr>
              <a:t>. 1.215/2023 </a:t>
            </a:r>
            <a:r>
              <a:rPr lang="hu-HU" b="0" i="0" u="none" strike="noStrike" dirty="0" err="1">
                <a:effectLst/>
              </a:rPr>
              <a:t>privind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aprobarea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Strategiei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pe</a:t>
            </a:r>
            <a:r>
              <a:rPr lang="hu-HU" b="0" i="0" u="none" strike="noStrike" dirty="0">
                <a:effectLst/>
              </a:rPr>
              <a:t> termen </a:t>
            </a:r>
            <a:r>
              <a:rPr lang="hu-HU" b="0" i="0" u="none" strike="noStrike" dirty="0" err="1">
                <a:effectLst/>
              </a:rPr>
              <a:t>lung</a:t>
            </a:r>
            <a:r>
              <a:rPr lang="hu-HU" b="0" i="0" u="none" strike="noStrike" dirty="0">
                <a:effectLst/>
              </a:rPr>
              <a:t> a </a:t>
            </a:r>
            <a:r>
              <a:rPr lang="hu-HU" b="0" i="0" u="none" strike="noStrike" dirty="0" err="1">
                <a:effectLst/>
              </a:rPr>
              <a:t>României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pentru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reducerea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emisiilor</a:t>
            </a:r>
            <a:r>
              <a:rPr lang="hu-HU" b="0" i="0" u="none" strike="noStrike" dirty="0">
                <a:effectLst/>
              </a:rPr>
              <a:t> de </a:t>
            </a:r>
            <a:r>
              <a:rPr lang="hu-HU" b="0" i="0" u="none" strike="noStrike" dirty="0" err="1">
                <a:effectLst/>
              </a:rPr>
              <a:t>gaze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cu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efect</a:t>
            </a:r>
            <a:r>
              <a:rPr lang="hu-HU" b="0" i="0" u="none" strike="noStrike" dirty="0">
                <a:effectLst/>
              </a:rPr>
              <a:t> de </a:t>
            </a:r>
            <a:r>
              <a:rPr lang="hu-HU" b="0" i="0" u="none" strike="noStrike" dirty="0" err="1">
                <a:effectLst/>
              </a:rPr>
              <a:t>seră</a:t>
            </a:r>
            <a:r>
              <a:rPr lang="hu-HU" b="0" i="0" u="none" strike="noStrike" dirty="0">
                <a:effectLst/>
              </a:rPr>
              <a:t> - </a:t>
            </a:r>
            <a:r>
              <a:rPr lang="hu-HU" b="0" i="0" u="none" strike="noStrike" dirty="0" err="1">
                <a:effectLst/>
              </a:rPr>
              <a:t>România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Neutră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în</a:t>
            </a:r>
            <a:r>
              <a:rPr lang="hu-HU" b="0" i="0" u="none" strike="noStrike" dirty="0">
                <a:effectLst/>
              </a:rPr>
              <a:t> 2050;</a:t>
            </a:r>
          </a:p>
          <a:p>
            <a:r>
              <a:rPr lang="hu-HU" b="0" i="0" u="none" strike="noStrike" dirty="0" err="1">
                <a:effectLst/>
              </a:rPr>
              <a:t>Ordinul</a:t>
            </a:r>
            <a:r>
              <a:rPr lang="hu-HU" b="0" i="0" u="none" strike="noStrike" dirty="0">
                <a:effectLst/>
              </a:rPr>
              <a:t> M.T.I. </a:t>
            </a:r>
            <a:r>
              <a:rPr lang="hu-HU" b="0" i="0" u="none" strike="noStrike" dirty="0" err="1">
                <a:effectLst/>
              </a:rPr>
              <a:t>nr</a:t>
            </a:r>
            <a:r>
              <a:rPr lang="hu-HU" b="0" i="0" u="none" strike="noStrike" dirty="0">
                <a:effectLst/>
              </a:rPr>
              <a:t>. 1801/2011 </a:t>
            </a:r>
            <a:r>
              <a:rPr lang="hu-HU" b="0" i="0" u="none" strike="noStrike" dirty="0" err="1">
                <a:effectLst/>
              </a:rPr>
              <a:t>pentru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aprobarea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Planului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naţional</a:t>
            </a:r>
            <a:r>
              <a:rPr lang="hu-HU" b="0" i="0" u="none" strike="noStrike" dirty="0">
                <a:effectLst/>
              </a:rPr>
              <a:t> de </a:t>
            </a:r>
            <a:r>
              <a:rPr lang="hu-HU" b="0" i="0" u="none" strike="noStrike" dirty="0" err="1">
                <a:effectLst/>
              </a:rPr>
              <a:t>acţiune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privind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reducerea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emisiilor</a:t>
            </a:r>
            <a:r>
              <a:rPr lang="hu-HU" b="0" i="0" u="none" strike="noStrike" dirty="0">
                <a:effectLst/>
              </a:rPr>
              <a:t> de </a:t>
            </a:r>
            <a:r>
              <a:rPr lang="hu-HU" b="0" i="0" u="none" strike="noStrike" dirty="0" err="1">
                <a:effectLst/>
              </a:rPr>
              <a:t>gaze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cu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efect</a:t>
            </a:r>
            <a:r>
              <a:rPr lang="hu-HU" b="0" i="0" u="none" strike="noStrike" dirty="0">
                <a:effectLst/>
              </a:rPr>
              <a:t> de </a:t>
            </a:r>
            <a:r>
              <a:rPr lang="hu-HU" b="0" i="0" u="none" strike="noStrike" dirty="0" err="1">
                <a:effectLst/>
              </a:rPr>
              <a:t>seră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în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domeniul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aviaţiei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civile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pentru</a:t>
            </a:r>
            <a:r>
              <a:rPr lang="hu-HU" b="0" i="0" u="none" strike="noStrike" dirty="0">
                <a:effectLst/>
              </a:rPr>
              <a:t> </a:t>
            </a:r>
            <a:r>
              <a:rPr lang="hu-HU" b="0" i="0" u="none" strike="noStrike" dirty="0" err="1">
                <a:effectLst/>
              </a:rPr>
              <a:t>perioada</a:t>
            </a:r>
            <a:r>
              <a:rPr lang="hu-HU" b="0" i="0" u="none" strike="noStrike" dirty="0">
                <a:effectLst/>
              </a:rPr>
              <a:t> 2011-2020;</a:t>
            </a:r>
          </a:p>
          <a:p>
            <a:endParaRPr lang="hu-HU" b="0" i="0" u="none" strike="noStrike" dirty="0">
              <a:effectLst/>
            </a:endParaRPr>
          </a:p>
          <a:p>
            <a:endParaRPr lang="hu-RO" dirty="0"/>
          </a:p>
        </p:txBody>
      </p:sp>
    </p:spTree>
    <p:extLst>
      <p:ext uri="{BB962C8B-B14F-4D97-AF65-F5344CB8AC3E}">
        <p14:creationId xmlns:p14="http://schemas.microsoft.com/office/powerpoint/2010/main" val="985854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FDEBD572-B843-C980-1E95-DA7FB8A03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RO" sz="6000" dirty="0"/>
              <a:t>Mulțumesc frumos pentru atenție!</a:t>
            </a:r>
          </a:p>
        </p:txBody>
      </p:sp>
    </p:spTree>
    <p:extLst>
      <p:ext uri="{BB962C8B-B14F-4D97-AF65-F5344CB8AC3E}">
        <p14:creationId xmlns:p14="http://schemas.microsoft.com/office/powerpoint/2010/main" val="7567474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389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Pregătirea aeroporturilor pentru ”transformarea verde”</vt:lpstr>
      <vt:lpstr>Destination roadmap 2050 – Bruxelles 4 ferbuarie 2025</vt:lpstr>
      <vt:lpstr>ReFuelEU în domeniul aviației – Regulamentul UE 2023/2405 3 parteneri strategici: furnizorul de combustibili, aeroporturi și companii aeriene  </vt:lpstr>
      <vt:lpstr>Legislație națională: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Andras Peti</dc:creator>
  <cp:lastModifiedBy>Anamaria Nemeti</cp:lastModifiedBy>
  <cp:revision>4</cp:revision>
  <dcterms:created xsi:type="dcterms:W3CDTF">2025-02-06T08:18:51Z</dcterms:created>
  <dcterms:modified xsi:type="dcterms:W3CDTF">2025-02-06T11:49:59Z</dcterms:modified>
</cp:coreProperties>
</file>