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Almarai" panose="020B0604020202020204" charset="-78"/>
      <p:regular r:id="rId10"/>
    </p:embeddedFont>
    <p:embeddedFont>
      <p:font typeface="Almarai Bold" panose="020B0604020202020204" charset="-78"/>
      <p:regular r:id="rId11"/>
    </p:embeddedFont>
    <p:embeddedFont>
      <p:font typeface="Roboto Bold"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8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sv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17.svg"/><Relationship Id="rId4" Type="http://schemas.openxmlformats.org/officeDocument/2006/relationships/image" Target="../media/image23.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sv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9BEDE"/>
        </a:solidFill>
        <a:effectLst/>
      </p:bgPr>
    </p:bg>
    <p:spTree>
      <p:nvGrpSpPr>
        <p:cNvPr id="1" name=""/>
        <p:cNvGrpSpPr/>
        <p:nvPr/>
      </p:nvGrpSpPr>
      <p:grpSpPr>
        <a:xfrm>
          <a:off x="0" y="0"/>
          <a:ext cx="0" cy="0"/>
          <a:chOff x="0" y="0"/>
          <a:chExt cx="0" cy="0"/>
        </a:xfrm>
      </p:grpSpPr>
      <p:sp>
        <p:nvSpPr>
          <p:cNvPr id="2" name="Freeform 2"/>
          <p:cNvSpPr/>
          <p:nvPr/>
        </p:nvSpPr>
        <p:spPr>
          <a:xfrm>
            <a:off x="6635353" y="6637609"/>
            <a:ext cx="8572348" cy="4043501"/>
          </a:xfrm>
          <a:custGeom>
            <a:avLst/>
            <a:gdLst/>
            <a:ahLst/>
            <a:cxnLst/>
            <a:rect l="l" t="t" r="r" b="b"/>
            <a:pathLst>
              <a:path w="8572348" h="4043501">
                <a:moveTo>
                  <a:pt x="0" y="0"/>
                </a:moveTo>
                <a:lnTo>
                  <a:pt x="8572348" y="0"/>
                </a:lnTo>
                <a:lnTo>
                  <a:pt x="8572348" y="4043501"/>
                </a:lnTo>
                <a:lnTo>
                  <a:pt x="0" y="4043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081354" y="1028700"/>
            <a:ext cx="4282420" cy="8229600"/>
          </a:xfrm>
          <a:custGeom>
            <a:avLst/>
            <a:gdLst/>
            <a:ahLst/>
            <a:cxnLst/>
            <a:rect l="l" t="t" r="r" b="b"/>
            <a:pathLst>
              <a:path w="4282420" h="8229600">
                <a:moveTo>
                  <a:pt x="0" y="0"/>
                </a:moveTo>
                <a:lnTo>
                  <a:pt x="4282420" y="0"/>
                </a:lnTo>
                <a:lnTo>
                  <a:pt x="4282420" y="8229600"/>
                </a:lnTo>
                <a:lnTo>
                  <a:pt x="0" y="8229600"/>
                </a:lnTo>
                <a:lnTo>
                  <a:pt x="0" y="0"/>
                </a:lnTo>
                <a:close/>
              </a:path>
            </a:pathLst>
          </a:custGeom>
          <a:blipFill>
            <a:blip r:embed="rId4"/>
            <a:stretch>
              <a:fillRect/>
            </a:stretch>
          </a:blipFill>
        </p:spPr>
        <p:txBody>
          <a:bodyPr/>
          <a:lstStyle/>
          <a:p>
            <a:endParaRPr lang="en-US"/>
          </a:p>
        </p:txBody>
      </p:sp>
      <p:sp>
        <p:nvSpPr>
          <p:cNvPr id="4" name="Freeform 4"/>
          <p:cNvSpPr/>
          <p:nvPr/>
        </p:nvSpPr>
        <p:spPr>
          <a:xfrm flipH="1">
            <a:off x="0" y="1028700"/>
            <a:ext cx="4282420" cy="8229600"/>
          </a:xfrm>
          <a:custGeom>
            <a:avLst/>
            <a:gdLst/>
            <a:ahLst/>
            <a:cxnLst/>
            <a:rect l="l" t="t" r="r" b="b"/>
            <a:pathLst>
              <a:path w="4282420" h="8229600">
                <a:moveTo>
                  <a:pt x="4282420" y="0"/>
                </a:moveTo>
                <a:lnTo>
                  <a:pt x="0" y="0"/>
                </a:lnTo>
                <a:lnTo>
                  <a:pt x="0" y="8229600"/>
                </a:lnTo>
                <a:lnTo>
                  <a:pt x="4282420" y="8229600"/>
                </a:lnTo>
                <a:lnTo>
                  <a:pt x="4282420" y="0"/>
                </a:lnTo>
                <a:close/>
              </a:path>
            </a:pathLst>
          </a:custGeom>
          <a:blipFill>
            <a:blip r:embed="rId4"/>
            <a:stretch>
              <a:fillRect/>
            </a:stretch>
          </a:blipFill>
        </p:spPr>
        <p:txBody>
          <a:bodyPr/>
          <a:lstStyle/>
          <a:p>
            <a:endParaRPr lang="en-US"/>
          </a:p>
        </p:txBody>
      </p:sp>
      <p:sp>
        <p:nvSpPr>
          <p:cNvPr id="5" name="Freeform 5"/>
          <p:cNvSpPr/>
          <p:nvPr/>
        </p:nvSpPr>
        <p:spPr>
          <a:xfrm>
            <a:off x="12467517" y="6745731"/>
            <a:ext cx="8572348" cy="4043501"/>
          </a:xfrm>
          <a:custGeom>
            <a:avLst/>
            <a:gdLst/>
            <a:ahLst/>
            <a:cxnLst/>
            <a:rect l="l" t="t" r="r" b="b"/>
            <a:pathLst>
              <a:path w="8572348" h="4043501">
                <a:moveTo>
                  <a:pt x="0" y="0"/>
                </a:moveTo>
                <a:lnTo>
                  <a:pt x="8572348" y="0"/>
                </a:lnTo>
                <a:lnTo>
                  <a:pt x="8572348" y="4043501"/>
                </a:lnTo>
                <a:lnTo>
                  <a:pt x="0" y="4043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5028070" y="9689702"/>
            <a:ext cx="8231859" cy="594880"/>
          </a:xfrm>
          <a:prstGeom prst="rect">
            <a:avLst/>
          </a:prstGeom>
        </p:spPr>
        <p:txBody>
          <a:bodyPr lIns="0" tIns="0" rIns="0" bIns="0" rtlCol="0" anchor="t">
            <a:spAutoFit/>
          </a:bodyPr>
          <a:lstStyle/>
          <a:p>
            <a:pPr algn="ctr">
              <a:lnSpc>
                <a:spcPts val="4772"/>
              </a:lnSpc>
            </a:pPr>
            <a:r>
              <a:rPr lang="en-US" sz="3818" b="1" spc="381">
                <a:solidFill>
                  <a:srgbClr val="FFFFFF"/>
                </a:solidFill>
                <a:latin typeface="Roboto Bold"/>
                <a:ea typeface="Roboto Bold"/>
                <a:cs typeface="Roboto Bold"/>
                <a:sym typeface="Roboto Bold"/>
              </a:rPr>
              <a:t>2025</a:t>
            </a:r>
          </a:p>
        </p:txBody>
      </p:sp>
      <p:sp>
        <p:nvSpPr>
          <p:cNvPr id="7" name="Freeform 7"/>
          <p:cNvSpPr/>
          <p:nvPr/>
        </p:nvSpPr>
        <p:spPr>
          <a:xfrm>
            <a:off x="216243" y="6637609"/>
            <a:ext cx="8572348" cy="4043501"/>
          </a:xfrm>
          <a:custGeom>
            <a:avLst/>
            <a:gdLst/>
            <a:ahLst/>
            <a:cxnLst/>
            <a:rect l="l" t="t" r="r" b="b"/>
            <a:pathLst>
              <a:path w="8572348" h="4043501">
                <a:moveTo>
                  <a:pt x="0" y="0"/>
                </a:moveTo>
                <a:lnTo>
                  <a:pt x="8572348" y="0"/>
                </a:lnTo>
                <a:lnTo>
                  <a:pt x="8572348" y="4043501"/>
                </a:lnTo>
                <a:lnTo>
                  <a:pt x="0" y="4043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3891707" y="-344973"/>
            <a:ext cx="10504586" cy="7800597"/>
          </a:xfrm>
          <a:custGeom>
            <a:avLst/>
            <a:gdLst/>
            <a:ahLst/>
            <a:cxnLst/>
            <a:rect l="l" t="t" r="r" b="b"/>
            <a:pathLst>
              <a:path w="10504586" h="7800597">
                <a:moveTo>
                  <a:pt x="0" y="0"/>
                </a:moveTo>
                <a:lnTo>
                  <a:pt x="10504586" y="0"/>
                </a:lnTo>
                <a:lnTo>
                  <a:pt x="10504586" y="7800598"/>
                </a:lnTo>
                <a:lnTo>
                  <a:pt x="0" y="78005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855"/>
        </a:solidFill>
        <a:effectLst/>
      </p:bgPr>
    </p:bg>
    <p:spTree>
      <p:nvGrpSpPr>
        <p:cNvPr id="1" name=""/>
        <p:cNvGrpSpPr/>
        <p:nvPr/>
      </p:nvGrpSpPr>
      <p:grpSpPr>
        <a:xfrm>
          <a:off x="0" y="0"/>
          <a:ext cx="0" cy="0"/>
          <a:chOff x="0" y="0"/>
          <a:chExt cx="0" cy="0"/>
        </a:xfrm>
      </p:grpSpPr>
      <p:grpSp>
        <p:nvGrpSpPr>
          <p:cNvPr id="2" name="Group 2"/>
          <p:cNvGrpSpPr/>
          <p:nvPr/>
        </p:nvGrpSpPr>
        <p:grpSpPr>
          <a:xfrm>
            <a:off x="10635198" y="3120306"/>
            <a:ext cx="1867358" cy="186735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E0"/>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05"/>
                </a:lnSpc>
              </a:pPr>
              <a:endParaRPr/>
            </a:p>
          </p:txBody>
        </p:sp>
      </p:grpSp>
      <p:grpSp>
        <p:nvGrpSpPr>
          <p:cNvPr id="5" name="Group 5"/>
          <p:cNvGrpSpPr/>
          <p:nvPr/>
        </p:nvGrpSpPr>
        <p:grpSpPr>
          <a:xfrm>
            <a:off x="5004370" y="3120306"/>
            <a:ext cx="1867358" cy="186735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E0"/>
            </a:solidFill>
          </p:spPr>
          <p:txBody>
            <a:bodyPr/>
            <a:lstStyle/>
            <a:p>
              <a:endParaRPr lang="en-US"/>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05"/>
                </a:lnSpc>
              </a:pPr>
              <a:endParaRPr/>
            </a:p>
          </p:txBody>
        </p:sp>
      </p:grpSp>
      <p:sp>
        <p:nvSpPr>
          <p:cNvPr id="8" name="Freeform 8"/>
          <p:cNvSpPr/>
          <p:nvPr/>
        </p:nvSpPr>
        <p:spPr>
          <a:xfrm>
            <a:off x="5577100" y="3531559"/>
            <a:ext cx="721898" cy="1044852"/>
          </a:xfrm>
          <a:custGeom>
            <a:avLst/>
            <a:gdLst/>
            <a:ahLst/>
            <a:cxnLst/>
            <a:rect l="l" t="t" r="r" b="b"/>
            <a:pathLst>
              <a:path w="721898" h="1044852">
                <a:moveTo>
                  <a:pt x="0" y="0"/>
                </a:moveTo>
                <a:lnTo>
                  <a:pt x="721898" y="0"/>
                </a:lnTo>
                <a:lnTo>
                  <a:pt x="721898" y="1044852"/>
                </a:lnTo>
                <a:lnTo>
                  <a:pt x="0" y="10448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1053966" y="3531559"/>
            <a:ext cx="1029822" cy="1041181"/>
          </a:xfrm>
          <a:custGeom>
            <a:avLst/>
            <a:gdLst/>
            <a:ahLst/>
            <a:cxnLst/>
            <a:rect l="l" t="t" r="r" b="b"/>
            <a:pathLst>
              <a:path w="1029822" h="1041181">
                <a:moveTo>
                  <a:pt x="0" y="0"/>
                </a:moveTo>
                <a:lnTo>
                  <a:pt x="1029823" y="0"/>
                </a:lnTo>
                <a:lnTo>
                  <a:pt x="1029823" y="1041181"/>
                </a:lnTo>
                <a:lnTo>
                  <a:pt x="0" y="10411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rot="-10800000">
            <a:off x="15966396" y="9258300"/>
            <a:ext cx="13457996" cy="3264379"/>
            <a:chOff x="0" y="0"/>
            <a:chExt cx="17943995" cy="4352506"/>
          </a:xfrm>
        </p:grpSpPr>
        <p:sp>
          <p:nvSpPr>
            <p:cNvPr id="11" name="Freeform 11"/>
            <p:cNvSpPr/>
            <p:nvPr/>
          </p:nvSpPr>
          <p:spPr>
            <a:xfrm>
              <a:off x="0" y="0"/>
              <a:ext cx="4149650" cy="4149650"/>
            </a:xfrm>
            <a:custGeom>
              <a:avLst/>
              <a:gdLst/>
              <a:ahLst/>
              <a:cxnLst/>
              <a:rect l="l" t="t" r="r" b="b"/>
              <a:pathLst>
                <a:path w="4149650" h="4149650">
                  <a:moveTo>
                    <a:pt x="0" y="0"/>
                  </a:moveTo>
                  <a:lnTo>
                    <a:pt x="4149650" y="0"/>
                  </a:lnTo>
                  <a:lnTo>
                    <a:pt x="4149650" y="4149650"/>
                  </a:lnTo>
                  <a:lnTo>
                    <a:pt x="0" y="41496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4600097" y="861572"/>
              <a:ext cx="4149650" cy="3288079"/>
            </a:xfrm>
            <a:custGeom>
              <a:avLst/>
              <a:gdLst/>
              <a:ahLst/>
              <a:cxnLst/>
              <a:rect l="l" t="t" r="r" b="b"/>
              <a:pathLst>
                <a:path w="4149650" h="3288079">
                  <a:moveTo>
                    <a:pt x="0" y="0"/>
                  </a:moveTo>
                  <a:lnTo>
                    <a:pt x="4149651" y="0"/>
                  </a:lnTo>
                  <a:lnTo>
                    <a:pt x="4149651" y="3288078"/>
                  </a:lnTo>
                  <a:lnTo>
                    <a:pt x="0" y="3288078"/>
                  </a:lnTo>
                  <a:lnTo>
                    <a:pt x="0" y="0"/>
                  </a:lnTo>
                  <a:close/>
                </a:path>
              </a:pathLst>
            </a:custGeom>
            <a:blipFill>
              <a:blip r:embed="rId6">
                <a:extLst>
                  <a:ext uri="{96DAC541-7B7A-43D3-8B79-37D633B846F1}">
                    <asvg:svgBlip xmlns:asvg="http://schemas.microsoft.com/office/drawing/2016/SVG/main" r:embed="rId7"/>
                  </a:ext>
                </a:extLst>
              </a:blip>
              <a:stretch>
                <a:fillRect b="-26202"/>
              </a:stretch>
            </a:blipFill>
          </p:spPr>
          <p:txBody>
            <a:bodyPr/>
            <a:lstStyle/>
            <a:p>
              <a:endParaRPr lang="en-US"/>
            </a:p>
          </p:txBody>
        </p:sp>
        <p:sp>
          <p:nvSpPr>
            <p:cNvPr id="13" name="Freeform 13"/>
            <p:cNvSpPr/>
            <p:nvPr/>
          </p:nvSpPr>
          <p:spPr>
            <a:xfrm>
              <a:off x="9194248" y="202855"/>
              <a:ext cx="4149650" cy="4149650"/>
            </a:xfrm>
            <a:custGeom>
              <a:avLst/>
              <a:gdLst/>
              <a:ahLst/>
              <a:cxnLst/>
              <a:rect l="l" t="t" r="r" b="b"/>
              <a:pathLst>
                <a:path w="4149650" h="4149650">
                  <a:moveTo>
                    <a:pt x="0" y="0"/>
                  </a:moveTo>
                  <a:lnTo>
                    <a:pt x="4149650" y="0"/>
                  </a:lnTo>
                  <a:lnTo>
                    <a:pt x="4149650" y="4149651"/>
                  </a:lnTo>
                  <a:lnTo>
                    <a:pt x="0" y="414965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13794345" y="1064427"/>
              <a:ext cx="4149650" cy="3288079"/>
            </a:xfrm>
            <a:custGeom>
              <a:avLst/>
              <a:gdLst/>
              <a:ahLst/>
              <a:cxnLst/>
              <a:rect l="l" t="t" r="r" b="b"/>
              <a:pathLst>
                <a:path w="4149650" h="3288079">
                  <a:moveTo>
                    <a:pt x="0" y="0"/>
                  </a:moveTo>
                  <a:lnTo>
                    <a:pt x="4149650" y="0"/>
                  </a:lnTo>
                  <a:lnTo>
                    <a:pt x="4149650" y="3288079"/>
                  </a:lnTo>
                  <a:lnTo>
                    <a:pt x="0" y="3288079"/>
                  </a:lnTo>
                  <a:lnTo>
                    <a:pt x="0" y="0"/>
                  </a:lnTo>
                  <a:close/>
                </a:path>
              </a:pathLst>
            </a:custGeom>
            <a:blipFill>
              <a:blip r:embed="rId6">
                <a:extLst>
                  <a:ext uri="{96DAC541-7B7A-43D3-8B79-37D633B846F1}">
                    <asvg:svgBlip xmlns:asvg="http://schemas.microsoft.com/office/drawing/2016/SVG/main" r:embed="rId7"/>
                  </a:ext>
                </a:extLst>
              </a:blip>
              <a:stretch>
                <a:fillRect b="-26202"/>
              </a:stretch>
            </a:blipFill>
          </p:spPr>
          <p:txBody>
            <a:bodyPr/>
            <a:lstStyle/>
            <a:p>
              <a:endParaRPr lang="en-US"/>
            </a:p>
          </p:txBody>
        </p:sp>
      </p:grpSp>
      <p:sp>
        <p:nvSpPr>
          <p:cNvPr id="15" name="Freeform 15"/>
          <p:cNvSpPr/>
          <p:nvPr/>
        </p:nvSpPr>
        <p:spPr>
          <a:xfrm>
            <a:off x="14613775" y="-4787359"/>
            <a:ext cx="8754599" cy="8754599"/>
          </a:xfrm>
          <a:custGeom>
            <a:avLst/>
            <a:gdLst/>
            <a:ahLst/>
            <a:cxnLst/>
            <a:rect l="l" t="t" r="r" b="b"/>
            <a:pathLst>
              <a:path w="8754599" h="8754599">
                <a:moveTo>
                  <a:pt x="0" y="0"/>
                </a:moveTo>
                <a:lnTo>
                  <a:pt x="8754599" y="0"/>
                </a:lnTo>
                <a:lnTo>
                  <a:pt x="8754599" y="8754598"/>
                </a:lnTo>
                <a:lnTo>
                  <a:pt x="0" y="87545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6" name="Group 16"/>
          <p:cNvGrpSpPr/>
          <p:nvPr/>
        </p:nvGrpSpPr>
        <p:grpSpPr>
          <a:xfrm>
            <a:off x="14776640" y="-176415"/>
            <a:ext cx="3324408" cy="4749155"/>
            <a:chOff x="0" y="0"/>
            <a:chExt cx="4445000" cy="6350000"/>
          </a:xfrm>
        </p:grpSpPr>
        <p:sp>
          <p:nvSpPr>
            <p:cNvPr id="17" name="Freeform 17"/>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10"/>
              <a:stretch>
                <a:fillRect l="-23015" r="-23015"/>
              </a:stretch>
            </a:blipFill>
          </p:spPr>
          <p:txBody>
            <a:bodyPr/>
            <a:lstStyle/>
            <a:p>
              <a:endParaRPr lang="en-US"/>
            </a:p>
          </p:txBody>
        </p:sp>
      </p:grpSp>
      <p:grpSp>
        <p:nvGrpSpPr>
          <p:cNvPr id="18" name="Group 18"/>
          <p:cNvGrpSpPr/>
          <p:nvPr/>
        </p:nvGrpSpPr>
        <p:grpSpPr>
          <a:xfrm rot="-10800000">
            <a:off x="796106" y="7929818"/>
            <a:ext cx="1683983" cy="2405689"/>
            <a:chOff x="0" y="0"/>
            <a:chExt cx="4445000" cy="6350000"/>
          </a:xfrm>
        </p:grpSpPr>
        <p:sp>
          <p:nvSpPr>
            <p:cNvPr id="19" name="Freeform 19"/>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11"/>
              <a:stretch>
                <a:fillRect l="-201730" r="-201730"/>
              </a:stretch>
            </a:blipFill>
          </p:spPr>
          <p:txBody>
            <a:bodyPr/>
            <a:lstStyle/>
            <a:p>
              <a:endParaRPr lang="en-US"/>
            </a:p>
          </p:txBody>
        </p:sp>
      </p:grpSp>
      <p:grpSp>
        <p:nvGrpSpPr>
          <p:cNvPr id="20" name="Group 20"/>
          <p:cNvGrpSpPr/>
          <p:nvPr/>
        </p:nvGrpSpPr>
        <p:grpSpPr>
          <a:xfrm rot="5400000">
            <a:off x="14472073" y="781782"/>
            <a:ext cx="841991" cy="84199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l="-126211" r="-126211"/>
              </a:stretch>
            </a:blipFill>
          </p:spPr>
          <p:txBody>
            <a:bodyPr/>
            <a:lstStyle/>
            <a:p>
              <a:endParaRPr lang="en-US"/>
            </a:p>
          </p:txBody>
        </p:sp>
      </p:grpSp>
      <p:grpSp>
        <p:nvGrpSpPr>
          <p:cNvPr id="22" name="Group 22"/>
          <p:cNvGrpSpPr/>
          <p:nvPr/>
        </p:nvGrpSpPr>
        <p:grpSpPr>
          <a:xfrm rot="-5400000">
            <a:off x="2929983" y="7929818"/>
            <a:ext cx="841991" cy="841991"/>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l="-126211" r="-126211"/>
              </a:stretch>
            </a:blipFill>
          </p:spPr>
          <p:txBody>
            <a:bodyPr/>
            <a:lstStyle/>
            <a:p>
              <a:endParaRPr lang="en-US"/>
            </a:p>
          </p:txBody>
        </p:sp>
      </p:grpSp>
      <p:grpSp>
        <p:nvGrpSpPr>
          <p:cNvPr id="24" name="Group 24"/>
          <p:cNvGrpSpPr/>
          <p:nvPr/>
        </p:nvGrpSpPr>
        <p:grpSpPr>
          <a:xfrm>
            <a:off x="17259300" y="2066886"/>
            <a:ext cx="5754080" cy="8220114"/>
            <a:chOff x="0" y="0"/>
            <a:chExt cx="4445000" cy="6350000"/>
          </a:xfrm>
        </p:grpSpPr>
        <p:sp>
          <p:nvSpPr>
            <p:cNvPr id="25" name="Freeform 25"/>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11"/>
              <a:stretch>
                <a:fillRect l="-201730" r="-201730"/>
              </a:stretch>
            </a:blipFill>
          </p:spPr>
          <p:txBody>
            <a:bodyPr/>
            <a:lstStyle/>
            <a:p>
              <a:endParaRPr lang="en-US"/>
            </a:p>
          </p:txBody>
        </p:sp>
      </p:grpSp>
      <p:grpSp>
        <p:nvGrpSpPr>
          <p:cNvPr id="26" name="Group 26"/>
          <p:cNvGrpSpPr/>
          <p:nvPr/>
        </p:nvGrpSpPr>
        <p:grpSpPr>
          <a:xfrm>
            <a:off x="-5173055" y="-2043171"/>
            <a:ext cx="5754080" cy="8220114"/>
            <a:chOff x="0" y="0"/>
            <a:chExt cx="4445000" cy="6350000"/>
          </a:xfrm>
        </p:grpSpPr>
        <p:sp>
          <p:nvSpPr>
            <p:cNvPr id="27" name="Freeform 27"/>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11"/>
              <a:stretch>
                <a:fillRect l="-201730" r="-201730"/>
              </a:stretch>
            </a:blipFill>
          </p:spPr>
          <p:txBody>
            <a:bodyPr/>
            <a:lstStyle/>
            <a:p>
              <a:endParaRPr lang="en-US"/>
            </a:p>
          </p:txBody>
        </p:sp>
      </p:grpSp>
      <p:grpSp>
        <p:nvGrpSpPr>
          <p:cNvPr id="28" name="Group 28"/>
          <p:cNvGrpSpPr/>
          <p:nvPr/>
        </p:nvGrpSpPr>
        <p:grpSpPr>
          <a:xfrm>
            <a:off x="3410455" y="5362146"/>
            <a:ext cx="94516" cy="2130893"/>
            <a:chOff x="0" y="0"/>
            <a:chExt cx="24893" cy="561223"/>
          </a:xfrm>
        </p:grpSpPr>
        <p:sp>
          <p:nvSpPr>
            <p:cNvPr id="29" name="Freeform 29"/>
            <p:cNvSpPr/>
            <p:nvPr/>
          </p:nvSpPr>
          <p:spPr>
            <a:xfrm>
              <a:off x="0" y="0"/>
              <a:ext cx="24893" cy="561223"/>
            </a:xfrm>
            <a:custGeom>
              <a:avLst/>
              <a:gdLst/>
              <a:ahLst/>
              <a:cxnLst/>
              <a:rect l="l" t="t" r="r" b="b"/>
              <a:pathLst>
                <a:path w="24893" h="561223">
                  <a:moveTo>
                    <a:pt x="0" y="0"/>
                  </a:moveTo>
                  <a:lnTo>
                    <a:pt x="24893" y="0"/>
                  </a:lnTo>
                  <a:lnTo>
                    <a:pt x="24893" y="561223"/>
                  </a:lnTo>
                  <a:lnTo>
                    <a:pt x="0" y="561223"/>
                  </a:lnTo>
                  <a:close/>
                </a:path>
              </a:pathLst>
            </a:custGeom>
            <a:solidFill>
              <a:srgbClr val="145DA0"/>
            </a:solidFill>
          </p:spPr>
          <p:txBody>
            <a:bodyPr/>
            <a:lstStyle/>
            <a:p>
              <a:endParaRPr lang="en-US"/>
            </a:p>
          </p:txBody>
        </p:sp>
        <p:sp>
          <p:nvSpPr>
            <p:cNvPr id="30" name="TextBox 30"/>
            <p:cNvSpPr txBox="1"/>
            <p:nvPr/>
          </p:nvSpPr>
          <p:spPr>
            <a:xfrm>
              <a:off x="0" y="-47625"/>
              <a:ext cx="24893" cy="608848"/>
            </a:xfrm>
            <a:prstGeom prst="rect">
              <a:avLst/>
            </a:prstGeom>
          </p:spPr>
          <p:txBody>
            <a:bodyPr lIns="50800" tIns="50800" rIns="50800" bIns="50800" rtlCol="0" anchor="ctr"/>
            <a:lstStyle/>
            <a:p>
              <a:pPr algn="ctr">
                <a:lnSpc>
                  <a:spcPts val="2605"/>
                </a:lnSpc>
              </a:pPr>
              <a:endParaRPr/>
            </a:p>
          </p:txBody>
        </p:sp>
      </p:grpSp>
      <p:grpSp>
        <p:nvGrpSpPr>
          <p:cNvPr id="31" name="Group 31"/>
          <p:cNvGrpSpPr/>
          <p:nvPr/>
        </p:nvGrpSpPr>
        <p:grpSpPr>
          <a:xfrm>
            <a:off x="9302469" y="5362146"/>
            <a:ext cx="94516" cy="2130893"/>
            <a:chOff x="0" y="0"/>
            <a:chExt cx="24893" cy="561223"/>
          </a:xfrm>
        </p:grpSpPr>
        <p:sp>
          <p:nvSpPr>
            <p:cNvPr id="32" name="Freeform 32"/>
            <p:cNvSpPr/>
            <p:nvPr/>
          </p:nvSpPr>
          <p:spPr>
            <a:xfrm>
              <a:off x="0" y="0"/>
              <a:ext cx="24893" cy="561223"/>
            </a:xfrm>
            <a:custGeom>
              <a:avLst/>
              <a:gdLst/>
              <a:ahLst/>
              <a:cxnLst/>
              <a:rect l="l" t="t" r="r" b="b"/>
              <a:pathLst>
                <a:path w="24893" h="561223">
                  <a:moveTo>
                    <a:pt x="0" y="0"/>
                  </a:moveTo>
                  <a:lnTo>
                    <a:pt x="24893" y="0"/>
                  </a:lnTo>
                  <a:lnTo>
                    <a:pt x="24893" y="561223"/>
                  </a:lnTo>
                  <a:lnTo>
                    <a:pt x="0" y="561223"/>
                  </a:lnTo>
                  <a:close/>
                </a:path>
              </a:pathLst>
            </a:custGeom>
            <a:solidFill>
              <a:srgbClr val="145DA0"/>
            </a:solidFill>
          </p:spPr>
          <p:txBody>
            <a:bodyPr/>
            <a:lstStyle/>
            <a:p>
              <a:endParaRPr lang="en-US"/>
            </a:p>
          </p:txBody>
        </p:sp>
        <p:sp>
          <p:nvSpPr>
            <p:cNvPr id="33" name="TextBox 33"/>
            <p:cNvSpPr txBox="1"/>
            <p:nvPr/>
          </p:nvSpPr>
          <p:spPr>
            <a:xfrm>
              <a:off x="0" y="-47625"/>
              <a:ext cx="24893" cy="608848"/>
            </a:xfrm>
            <a:prstGeom prst="rect">
              <a:avLst/>
            </a:prstGeom>
          </p:spPr>
          <p:txBody>
            <a:bodyPr lIns="50800" tIns="50800" rIns="50800" bIns="50800" rtlCol="0" anchor="ctr"/>
            <a:lstStyle/>
            <a:p>
              <a:pPr algn="ctr">
                <a:lnSpc>
                  <a:spcPts val="2605"/>
                </a:lnSpc>
              </a:pPr>
              <a:endParaRPr/>
            </a:p>
          </p:txBody>
        </p:sp>
      </p:grpSp>
      <p:sp>
        <p:nvSpPr>
          <p:cNvPr id="34" name="TextBox 34"/>
          <p:cNvSpPr txBox="1"/>
          <p:nvPr/>
        </p:nvSpPr>
        <p:spPr>
          <a:xfrm>
            <a:off x="6373249" y="1366821"/>
            <a:ext cx="5952955" cy="1076325"/>
          </a:xfrm>
          <a:prstGeom prst="rect">
            <a:avLst/>
          </a:prstGeom>
        </p:spPr>
        <p:txBody>
          <a:bodyPr lIns="0" tIns="0" rIns="0" bIns="0" rtlCol="0" anchor="t">
            <a:spAutoFit/>
          </a:bodyPr>
          <a:lstStyle/>
          <a:p>
            <a:pPr marL="0" lvl="0" indent="0" algn="ctr">
              <a:lnSpc>
                <a:spcPts val="8211"/>
              </a:lnSpc>
              <a:spcBef>
                <a:spcPct val="0"/>
              </a:spcBef>
            </a:pPr>
            <a:r>
              <a:rPr lang="en-US" sz="6842" b="1">
                <a:solidFill>
                  <a:srgbClr val="FFFFFF"/>
                </a:solidFill>
                <a:latin typeface="Almarai Bold"/>
                <a:ea typeface="Almarai Bold"/>
                <a:cs typeface="Almarai Bold"/>
                <a:sym typeface="Almarai Bold"/>
              </a:rPr>
              <a:t>DESPRE NOI</a:t>
            </a:r>
          </a:p>
        </p:txBody>
      </p:sp>
      <p:grpSp>
        <p:nvGrpSpPr>
          <p:cNvPr id="35" name="Group 35"/>
          <p:cNvGrpSpPr/>
          <p:nvPr/>
        </p:nvGrpSpPr>
        <p:grpSpPr>
          <a:xfrm rot="5400000">
            <a:off x="5512144" y="1218322"/>
            <a:ext cx="1224824" cy="1224824"/>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l="-126211" r="-126211"/>
              </a:stretch>
            </a:blipFill>
          </p:spPr>
          <p:txBody>
            <a:bodyPr/>
            <a:lstStyle/>
            <a:p>
              <a:endParaRPr lang="en-US"/>
            </a:p>
          </p:txBody>
        </p:sp>
      </p:grpSp>
      <p:sp>
        <p:nvSpPr>
          <p:cNvPr id="37" name="Freeform 37"/>
          <p:cNvSpPr/>
          <p:nvPr/>
        </p:nvSpPr>
        <p:spPr>
          <a:xfrm>
            <a:off x="74239" y="44175"/>
            <a:ext cx="2405850" cy="1786560"/>
          </a:xfrm>
          <a:custGeom>
            <a:avLst/>
            <a:gdLst/>
            <a:ahLst/>
            <a:cxnLst/>
            <a:rect l="l" t="t" r="r" b="b"/>
            <a:pathLst>
              <a:path w="2405850" h="1786560">
                <a:moveTo>
                  <a:pt x="0" y="0"/>
                </a:moveTo>
                <a:lnTo>
                  <a:pt x="2405850" y="0"/>
                </a:lnTo>
                <a:lnTo>
                  <a:pt x="2405850" y="1786559"/>
                </a:lnTo>
                <a:lnTo>
                  <a:pt x="0" y="178655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8" name="TextBox 38"/>
          <p:cNvSpPr txBox="1"/>
          <p:nvPr/>
        </p:nvSpPr>
        <p:spPr>
          <a:xfrm>
            <a:off x="9935466" y="6023886"/>
            <a:ext cx="6796674" cy="3044873"/>
          </a:xfrm>
          <a:prstGeom prst="rect">
            <a:avLst/>
          </a:prstGeom>
        </p:spPr>
        <p:txBody>
          <a:bodyPr lIns="0" tIns="0" rIns="0" bIns="0" rtlCol="0" anchor="t">
            <a:spAutoFit/>
          </a:bodyPr>
          <a:lstStyle/>
          <a:p>
            <a:pPr marL="0" lvl="0" indent="0" algn="l">
              <a:lnSpc>
                <a:spcPts val="3002"/>
              </a:lnSpc>
              <a:spcBef>
                <a:spcPct val="0"/>
              </a:spcBef>
            </a:pPr>
            <a:r>
              <a:rPr lang="en-US" sz="2175" dirty="0" err="1">
                <a:solidFill>
                  <a:srgbClr val="FFFFFF"/>
                </a:solidFill>
                <a:latin typeface="Almarai"/>
                <a:ea typeface="Almarai"/>
                <a:cs typeface="Almarai"/>
                <a:sym typeface="Almarai"/>
              </a:rPr>
              <a:t>FlyLili</a:t>
            </a:r>
            <a:r>
              <a:rPr lang="en-US" sz="2175" dirty="0">
                <a:solidFill>
                  <a:srgbClr val="FFFFFF"/>
                </a:solidFill>
                <a:latin typeface="Almarai"/>
                <a:ea typeface="Almarai"/>
                <a:cs typeface="Almarai"/>
                <a:sym typeface="Almarai"/>
              </a:rPr>
              <a:t> a </a:t>
            </a:r>
            <a:r>
              <a:rPr lang="en-US" sz="2175" dirty="0" err="1">
                <a:solidFill>
                  <a:srgbClr val="FFFFFF"/>
                </a:solidFill>
                <a:latin typeface="Almarai"/>
                <a:ea typeface="Almarai"/>
                <a:cs typeface="Almarai"/>
                <a:sym typeface="Almarai"/>
              </a:rPr>
              <a:t>fost</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fondată</a:t>
            </a:r>
            <a:r>
              <a:rPr lang="en-US" sz="2175" dirty="0">
                <a:solidFill>
                  <a:srgbClr val="FFFFFF"/>
                </a:solidFill>
                <a:latin typeface="Almarai"/>
                <a:ea typeface="Almarai"/>
                <a:cs typeface="Almarai"/>
                <a:sym typeface="Almarai"/>
              </a:rPr>
              <a:t> de un </a:t>
            </a:r>
            <a:r>
              <a:rPr lang="en-US" sz="2175" dirty="0" err="1">
                <a:solidFill>
                  <a:srgbClr val="FFFFFF"/>
                </a:solidFill>
                <a:latin typeface="Almarai"/>
                <a:ea typeface="Almarai"/>
                <a:cs typeface="Almarai"/>
                <a:sym typeface="Almarai"/>
              </a:rPr>
              <a:t>antreprenor</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pasionat</a:t>
            </a:r>
            <a:r>
              <a:rPr lang="en-US" sz="2175" dirty="0">
                <a:solidFill>
                  <a:srgbClr val="FFFFFF"/>
                </a:solidFill>
                <a:latin typeface="Almarai"/>
                <a:ea typeface="Almarai"/>
                <a:cs typeface="Almarai"/>
                <a:sym typeface="Almarai"/>
              </a:rPr>
              <a:t> de </a:t>
            </a:r>
            <a:r>
              <a:rPr lang="en-US" sz="2175" dirty="0" err="1">
                <a:solidFill>
                  <a:srgbClr val="FFFFFF"/>
                </a:solidFill>
                <a:latin typeface="Almarai"/>
                <a:ea typeface="Almarai"/>
                <a:cs typeface="Almarai"/>
                <a:sym typeface="Almarai"/>
              </a:rPr>
              <a:t>aviație</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și</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iubitor</a:t>
            </a:r>
            <a:r>
              <a:rPr lang="en-US" sz="2175" dirty="0">
                <a:solidFill>
                  <a:srgbClr val="FFFFFF"/>
                </a:solidFill>
                <a:latin typeface="Almarai"/>
                <a:ea typeface="Almarai"/>
                <a:cs typeface="Almarai"/>
                <a:sym typeface="Almarai"/>
              </a:rPr>
              <a:t> de </a:t>
            </a:r>
            <a:r>
              <a:rPr lang="en-US" sz="2175" dirty="0" err="1">
                <a:solidFill>
                  <a:srgbClr val="FFFFFF"/>
                </a:solidFill>
                <a:latin typeface="Almarai"/>
                <a:ea typeface="Almarai"/>
                <a:cs typeface="Almarai"/>
                <a:sym typeface="Almarai"/>
              </a:rPr>
              <a:t>animale</a:t>
            </a:r>
            <a:r>
              <a:rPr lang="en-US" sz="2175" dirty="0">
                <a:solidFill>
                  <a:srgbClr val="FFFFFF"/>
                </a:solidFill>
                <a:latin typeface="Almarai"/>
                <a:ea typeface="Almarai"/>
                <a:cs typeface="Almarai"/>
                <a:sym typeface="Almarai"/>
              </a:rPr>
              <a:t>, care a </a:t>
            </a:r>
            <a:r>
              <a:rPr lang="en-US" sz="2175" dirty="0" err="1">
                <a:solidFill>
                  <a:srgbClr val="FFFFFF"/>
                </a:solidFill>
                <a:latin typeface="Almarai"/>
                <a:ea typeface="Almarai"/>
                <a:cs typeface="Almarai"/>
                <a:sym typeface="Almarai"/>
              </a:rPr>
              <a:t>dorit</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să</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creeze</a:t>
            </a:r>
            <a:r>
              <a:rPr lang="en-US" sz="2175" dirty="0">
                <a:solidFill>
                  <a:srgbClr val="FFFFFF"/>
                </a:solidFill>
                <a:latin typeface="Almarai"/>
                <a:ea typeface="Almarai"/>
                <a:cs typeface="Almarai"/>
                <a:sym typeface="Almarai"/>
              </a:rPr>
              <a:t> o </a:t>
            </a:r>
            <a:r>
              <a:rPr lang="en-US" sz="2175" dirty="0" err="1">
                <a:solidFill>
                  <a:srgbClr val="FFFFFF"/>
                </a:solidFill>
                <a:latin typeface="Almarai"/>
                <a:ea typeface="Almarai"/>
                <a:cs typeface="Almarai"/>
                <a:sym typeface="Almarai"/>
              </a:rPr>
              <a:t>companie</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aeriană</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modernă</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orientată</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către</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clienți</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Inspirat</a:t>
            </a:r>
            <a:r>
              <a:rPr lang="en-US" sz="2175" dirty="0">
                <a:solidFill>
                  <a:srgbClr val="FFFFFF"/>
                </a:solidFill>
                <a:latin typeface="Almarai"/>
                <a:ea typeface="Almarai"/>
                <a:cs typeface="Almarai"/>
                <a:sym typeface="Almarai"/>
              </a:rPr>
              <a:t> de </a:t>
            </a:r>
            <a:r>
              <a:rPr lang="en-US" sz="2175" dirty="0" err="1">
                <a:solidFill>
                  <a:srgbClr val="FFFFFF"/>
                </a:solidFill>
                <a:latin typeface="Almarai"/>
                <a:ea typeface="Almarai"/>
                <a:cs typeface="Almarai"/>
                <a:sym typeface="Almarai"/>
              </a:rPr>
              <a:t>cățelușa</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sa</a:t>
            </a:r>
            <a:r>
              <a:rPr lang="en-US" sz="2175" dirty="0">
                <a:solidFill>
                  <a:srgbClr val="FFFFFF"/>
                </a:solidFill>
                <a:latin typeface="Almarai"/>
                <a:ea typeface="Almarai"/>
                <a:cs typeface="Almarai"/>
                <a:sym typeface="Almarai"/>
              </a:rPr>
              <a:t>, un-Cocker Spaniel pe </a:t>
            </a:r>
            <a:r>
              <a:rPr lang="en-US" sz="2175" dirty="0" err="1">
                <a:solidFill>
                  <a:srgbClr val="FFFFFF"/>
                </a:solidFill>
                <a:latin typeface="Almarai"/>
                <a:ea typeface="Almarai"/>
                <a:cs typeface="Almarai"/>
                <a:sym typeface="Almarai"/>
              </a:rPr>
              <a:t>nume</a:t>
            </a:r>
            <a:r>
              <a:rPr lang="en-US" sz="2175" dirty="0">
                <a:solidFill>
                  <a:srgbClr val="FFFFFF"/>
                </a:solidFill>
                <a:latin typeface="Almarai"/>
                <a:ea typeface="Almarai"/>
                <a:cs typeface="Almarai"/>
                <a:sym typeface="Almarai"/>
              </a:rPr>
              <a:t> Lili, </a:t>
            </a:r>
            <a:r>
              <a:rPr lang="en-US" sz="2175" dirty="0" err="1">
                <a:solidFill>
                  <a:srgbClr val="FFFFFF"/>
                </a:solidFill>
                <a:latin typeface="Almarai"/>
                <a:ea typeface="Almarai"/>
                <a:cs typeface="Almarai"/>
                <a:sym typeface="Almarai"/>
              </a:rPr>
              <a:t>el</a:t>
            </a:r>
            <a:r>
              <a:rPr lang="en-US" sz="2175" dirty="0">
                <a:solidFill>
                  <a:srgbClr val="FFFFFF"/>
                </a:solidFill>
                <a:latin typeface="Almarai"/>
                <a:ea typeface="Almarai"/>
                <a:cs typeface="Almarai"/>
                <a:sym typeface="Almarai"/>
              </a:rPr>
              <a:t> a </a:t>
            </a:r>
            <a:r>
              <a:rPr lang="en-US" sz="2175" dirty="0" err="1">
                <a:solidFill>
                  <a:srgbClr val="FFFFFF"/>
                </a:solidFill>
                <a:latin typeface="Almarai"/>
                <a:ea typeface="Almarai"/>
                <a:cs typeface="Almarai"/>
                <a:sym typeface="Almarai"/>
              </a:rPr>
              <a:t>construit</a:t>
            </a:r>
            <a:r>
              <a:rPr lang="en-US" sz="2175" dirty="0">
                <a:solidFill>
                  <a:srgbClr val="FFFFFF"/>
                </a:solidFill>
                <a:latin typeface="Almarai"/>
                <a:ea typeface="Almarai"/>
                <a:cs typeface="Almarai"/>
                <a:sym typeface="Almarai"/>
              </a:rPr>
              <a:t> o </a:t>
            </a:r>
            <a:r>
              <a:rPr lang="en-US" sz="2175" dirty="0" err="1">
                <a:solidFill>
                  <a:srgbClr val="FFFFFF"/>
                </a:solidFill>
                <a:latin typeface="Almarai"/>
                <a:ea typeface="Almarai"/>
                <a:cs typeface="Almarai"/>
                <a:sym typeface="Almarai"/>
              </a:rPr>
              <a:t>companie</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ce</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pune</a:t>
            </a:r>
            <a:r>
              <a:rPr lang="en-US" sz="2175" dirty="0">
                <a:solidFill>
                  <a:srgbClr val="FFFFFF"/>
                </a:solidFill>
                <a:latin typeface="Almarai"/>
                <a:ea typeface="Almarai"/>
                <a:cs typeface="Almarai"/>
                <a:sym typeface="Almarai"/>
              </a:rPr>
              <a:t> accent pe </a:t>
            </a:r>
            <a:r>
              <a:rPr lang="en-US" sz="2175" dirty="0" err="1">
                <a:solidFill>
                  <a:srgbClr val="FFFFFF"/>
                </a:solidFill>
                <a:latin typeface="Almarai"/>
                <a:ea typeface="Almarai"/>
                <a:cs typeface="Almarai"/>
                <a:sym typeface="Almarai"/>
              </a:rPr>
              <a:t>loialitate</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încredere</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și</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excelență</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în</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fiecare</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călătorie</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Dedicarea</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si</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determinarea</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sa</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continuă</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să</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influențeze</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filozofia</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și</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angajamentul</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companiei</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noastre</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pentru</a:t>
            </a:r>
            <a:r>
              <a:rPr lang="en-US" sz="2175" dirty="0">
                <a:solidFill>
                  <a:srgbClr val="FFFFFF"/>
                </a:solidFill>
                <a:latin typeface="Almarai"/>
                <a:ea typeface="Almarai"/>
                <a:cs typeface="Almarai"/>
                <a:sym typeface="Almarai"/>
              </a:rPr>
              <a:t> </a:t>
            </a:r>
            <a:r>
              <a:rPr lang="en-US" sz="2175" dirty="0" err="1">
                <a:solidFill>
                  <a:srgbClr val="FFFFFF"/>
                </a:solidFill>
                <a:latin typeface="Almarai"/>
                <a:ea typeface="Almarai"/>
                <a:cs typeface="Almarai"/>
                <a:sym typeface="Almarai"/>
              </a:rPr>
              <a:t>servicii</a:t>
            </a:r>
            <a:r>
              <a:rPr lang="en-US" sz="2175" dirty="0">
                <a:solidFill>
                  <a:srgbClr val="FFFFFF"/>
                </a:solidFill>
                <a:latin typeface="Almarai"/>
                <a:ea typeface="Almarai"/>
                <a:cs typeface="Almarai"/>
                <a:sym typeface="Almarai"/>
              </a:rPr>
              <a:t> de </a:t>
            </a:r>
            <a:r>
              <a:rPr lang="en-US" sz="2175" dirty="0" err="1">
                <a:solidFill>
                  <a:srgbClr val="FFFFFF"/>
                </a:solidFill>
                <a:latin typeface="Almarai"/>
                <a:ea typeface="Almarai"/>
                <a:cs typeface="Almarai"/>
                <a:sym typeface="Almarai"/>
              </a:rPr>
              <a:t>calitate</a:t>
            </a:r>
            <a:r>
              <a:rPr lang="en-US" sz="2175" dirty="0">
                <a:solidFill>
                  <a:srgbClr val="FFFFFF"/>
                </a:solidFill>
                <a:latin typeface="Almarai"/>
                <a:ea typeface="Almarai"/>
                <a:cs typeface="Almarai"/>
                <a:sym typeface="Almarai"/>
              </a:rPr>
              <a:t>.</a:t>
            </a:r>
          </a:p>
        </p:txBody>
      </p:sp>
      <p:sp>
        <p:nvSpPr>
          <p:cNvPr id="39" name="TextBox 39"/>
          <p:cNvSpPr txBox="1"/>
          <p:nvPr/>
        </p:nvSpPr>
        <p:spPr>
          <a:xfrm>
            <a:off x="3914546" y="6033411"/>
            <a:ext cx="5229454" cy="2282973"/>
          </a:xfrm>
          <a:prstGeom prst="rect">
            <a:avLst/>
          </a:prstGeom>
        </p:spPr>
        <p:txBody>
          <a:bodyPr lIns="0" tIns="0" rIns="0" bIns="0" rtlCol="0" anchor="t">
            <a:spAutoFit/>
          </a:bodyPr>
          <a:lstStyle/>
          <a:p>
            <a:pPr marL="0" lvl="0" indent="0" algn="l">
              <a:lnSpc>
                <a:spcPts val="3057"/>
              </a:lnSpc>
              <a:spcBef>
                <a:spcPct val="0"/>
              </a:spcBef>
            </a:pPr>
            <a:r>
              <a:rPr lang="en-US" sz="2215">
                <a:solidFill>
                  <a:srgbClr val="FFFFFF"/>
                </a:solidFill>
                <a:latin typeface="Almarai"/>
                <a:ea typeface="Almarai"/>
                <a:cs typeface="Almarai"/>
                <a:sym typeface="Almarai"/>
              </a:rPr>
              <a:t>FlyLili a fost fondată la sfârșitul anului 2020, obținând Certificatul de Operator Aerian (AOC) în octombrie 2021, având ca misiune oferirea unor experiențe de călătorie de neuitat, bazate pe confort, siguranță, accesibilitate, flexibilitate și adaptabilitate.</a:t>
            </a:r>
          </a:p>
        </p:txBody>
      </p:sp>
      <p:sp>
        <p:nvSpPr>
          <p:cNvPr id="40" name="TextBox 40"/>
          <p:cNvSpPr txBox="1"/>
          <p:nvPr/>
        </p:nvSpPr>
        <p:spPr>
          <a:xfrm>
            <a:off x="3914546" y="5304996"/>
            <a:ext cx="4563412" cy="471318"/>
          </a:xfrm>
          <a:prstGeom prst="rect">
            <a:avLst/>
          </a:prstGeom>
        </p:spPr>
        <p:txBody>
          <a:bodyPr lIns="0" tIns="0" rIns="0" bIns="0" rtlCol="0" anchor="t">
            <a:spAutoFit/>
          </a:bodyPr>
          <a:lstStyle/>
          <a:p>
            <a:pPr marL="0" lvl="0" indent="0" algn="l">
              <a:lnSpc>
                <a:spcPts val="3747"/>
              </a:lnSpc>
              <a:spcBef>
                <a:spcPct val="0"/>
              </a:spcBef>
            </a:pPr>
            <a:r>
              <a:rPr lang="en-US" sz="2715" b="1">
                <a:solidFill>
                  <a:srgbClr val="FFFFFF"/>
                </a:solidFill>
                <a:latin typeface="Almarai Bold"/>
                <a:ea typeface="Almarai Bold"/>
                <a:cs typeface="Almarai Bold"/>
                <a:sym typeface="Almarai Bold"/>
              </a:rPr>
              <a:t>POVESTEA NOASTRA</a:t>
            </a:r>
          </a:p>
        </p:txBody>
      </p:sp>
      <p:sp>
        <p:nvSpPr>
          <p:cNvPr id="41" name="TextBox 41"/>
          <p:cNvSpPr txBox="1"/>
          <p:nvPr/>
        </p:nvSpPr>
        <p:spPr>
          <a:xfrm>
            <a:off x="9935466" y="5304996"/>
            <a:ext cx="4026849" cy="471318"/>
          </a:xfrm>
          <a:prstGeom prst="rect">
            <a:avLst/>
          </a:prstGeom>
        </p:spPr>
        <p:txBody>
          <a:bodyPr lIns="0" tIns="0" rIns="0" bIns="0" rtlCol="0" anchor="t">
            <a:spAutoFit/>
          </a:bodyPr>
          <a:lstStyle/>
          <a:p>
            <a:pPr marL="0" lvl="0" indent="0" algn="l">
              <a:lnSpc>
                <a:spcPts val="3747"/>
              </a:lnSpc>
              <a:spcBef>
                <a:spcPct val="0"/>
              </a:spcBef>
            </a:pPr>
            <a:r>
              <a:rPr lang="en-US" sz="2715" b="1">
                <a:solidFill>
                  <a:srgbClr val="FFFFFF"/>
                </a:solidFill>
                <a:latin typeface="Almarai Bold"/>
                <a:ea typeface="Almarai Bold"/>
                <a:cs typeface="Almarai Bold"/>
                <a:sym typeface="Almarai Bold"/>
              </a:rPr>
              <a:t>FONDATORUL NOSTRU</a:t>
            </a:r>
          </a:p>
        </p:txBody>
      </p:sp>
      <p:sp>
        <p:nvSpPr>
          <p:cNvPr id="42" name="TextBox 42"/>
          <p:cNvSpPr txBox="1"/>
          <p:nvPr/>
        </p:nvSpPr>
        <p:spPr>
          <a:xfrm>
            <a:off x="5396433" y="1361174"/>
            <a:ext cx="1456246" cy="843870"/>
          </a:xfrm>
          <a:prstGeom prst="rect">
            <a:avLst/>
          </a:prstGeom>
        </p:spPr>
        <p:txBody>
          <a:bodyPr lIns="0" tIns="0" rIns="0" bIns="0" rtlCol="0" anchor="t">
            <a:spAutoFit/>
          </a:bodyPr>
          <a:lstStyle/>
          <a:p>
            <a:pPr algn="ctr">
              <a:lnSpc>
                <a:spcPts val="6817"/>
              </a:lnSpc>
            </a:pPr>
            <a:r>
              <a:rPr lang="en-US" sz="4940" b="1">
                <a:solidFill>
                  <a:srgbClr val="FFFFFF"/>
                </a:solidFill>
                <a:latin typeface="Almarai Bold"/>
                <a:ea typeface="Almarai Bold"/>
                <a:cs typeface="Almarai Bold"/>
                <a:sym typeface="Almarai Bold"/>
              </a:rPr>
              <a:t>01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1393253" y="3029354"/>
            <a:ext cx="911914" cy="91191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E3B2"/>
            </a:solidFill>
          </p:spPr>
          <p:txBody>
            <a:bodyPr/>
            <a:lstStyle/>
            <a:p>
              <a:endParaRPr lang="en-US"/>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605"/>
                </a:lnSpc>
              </a:pPr>
              <a:endParaRPr/>
            </a:p>
          </p:txBody>
        </p:sp>
      </p:grpSp>
      <p:grpSp>
        <p:nvGrpSpPr>
          <p:cNvPr id="5" name="Group 5"/>
          <p:cNvGrpSpPr/>
          <p:nvPr/>
        </p:nvGrpSpPr>
        <p:grpSpPr>
          <a:xfrm>
            <a:off x="2322197" y="4513588"/>
            <a:ext cx="911914" cy="911914"/>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E3B2"/>
            </a:solidFill>
          </p:spPr>
          <p:txBody>
            <a:bodyPr/>
            <a:lstStyle/>
            <a:p>
              <a:endParaRPr lang="en-US"/>
            </a:p>
          </p:txBody>
        </p:sp>
        <p:sp>
          <p:nvSpPr>
            <p:cNvPr id="7" name="TextBox 7"/>
            <p:cNvSpPr txBox="1"/>
            <p:nvPr/>
          </p:nvSpPr>
          <p:spPr>
            <a:xfrm>
              <a:off x="76200" y="28575"/>
              <a:ext cx="660400" cy="708025"/>
            </a:xfrm>
            <a:prstGeom prst="rect">
              <a:avLst/>
            </a:prstGeom>
          </p:spPr>
          <p:txBody>
            <a:bodyPr lIns="50800" tIns="50800" rIns="50800" bIns="50800" rtlCol="0" anchor="ctr"/>
            <a:lstStyle/>
            <a:p>
              <a:pPr algn="ctr">
                <a:lnSpc>
                  <a:spcPts val="2605"/>
                </a:lnSpc>
              </a:pPr>
              <a:endParaRPr/>
            </a:p>
          </p:txBody>
        </p:sp>
      </p:grpSp>
      <p:grpSp>
        <p:nvGrpSpPr>
          <p:cNvPr id="8" name="Group 8"/>
          <p:cNvGrpSpPr/>
          <p:nvPr/>
        </p:nvGrpSpPr>
        <p:grpSpPr>
          <a:xfrm>
            <a:off x="3546734" y="6077353"/>
            <a:ext cx="911914" cy="911914"/>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E3B2"/>
            </a:solidFill>
          </p:spPr>
          <p:txBody>
            <a:bodyPr/>
            <a:lstStyle/>
            <a:p>
              <a:endParaRPr lang="en-US"/>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05"/>
                </a:lnSpc>
              </a:pPr>
              <a:endParaRPr/>
            </a:p>
          </p:txBody>
        </p:sp>
      </p:grpSp>
      <p:grpSp>
        <p:nvGrpSpPr>
          <p:cNvPr id="11" name="Group 11"/>
          <p:cNvGrpSpPr/>
          <p:nvPr/>
        </p:nvGrpSpPr>
        <p:grpSpPr>
          <a:xfrm>
            <a:off x="10016575" y="-1489570"/>
            <a:ext cx="4202211" cy="6003158"/>
            <a:chOff x="0" y="0"/>
            <a:chExt cx="4445000" cy="6350000"/>
          </a:xfrm>
        </p:grpSpPr>
        <p:sp>
          <p:nvSpPr>
            <p:cNvPr id="12" name="Freeform 12"/>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solidFill>
              <a:srgbClr val="000000">
                <a:alpha val="0"/>
              </a:srgbClr>
            </a:solidFill>
            <a:ln w="12700">
              <a:solidFill>
                <a:srgbClr val="000000"/>
              </a:solidFill>
            </a:ln>
          </p:spPr>
          <p:txBody>
            <a:bodyPr/>
            <a:lstStyle/>
            <a:p>
              <a:endParaRPr lang="en-US"/>
            </a:p>
          </p:txBody>
        </p:sp>
      </p:grpSp>
      <p:grpSp>
        <p:nvGrpSpPr>
          <p:cNvPr id="13" name="Group 13"/>
          <p:cNvGrpSpPr/>
          <p:nvPr/>
        </p:nvGrpSpPr>
        <p:grpSpPr>
          <a:xfrm rot="5400000">
            <a:off x="16605949" y="8402070"/>
            <a:ext cx="841991" cy="841991"/>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126211" r="-126211"/>
              </a:stretch>
            </a:blipFill>
          </p:spPr>
          <p:txBody>
            <a:bodyPr/>
            <a:lstStyle/>
            <a:p>
              <a:endParaRPr lang="en-US"/>
            </a:p>
          </p:txBody>
        </p:sp>
      </p:grpSp>
      <p:grpSp>
        <p:nvGrpSpPr>
          <p:cNvPr id="15" name="Group 15"/>
          <p:cNvGrpSpPr/>
          <p:nvPr/>
        </p:nvGrpSpPr>
        <p:grpSpPr>
          <a:xfrm>
            <a:off x="-5173055" y="-2043171"/>
            <a:ext cx="5754080" cy="8220114"/>
            <a:chOff x="0" y="0"/>
            <a:chExt cx="4445000" cy="6350000"/>
          </a:xfrm>
        </p:grpSpPr>
        <p:sp>
          <p:nvSpPr>
            <p:cNvPr id="16" name="Freeform 16"/>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2"/>
              <a:stretch>
                <a:fillRect l="-201730" r="-201730"/>
              </a:stretch>
            </a:blipFill>
          </p:spPr>
          <p:txBody>
            <a:bodyPr/>
            <a:lstStyle/>
            <a:p>
              <a:endParaRPr lang="en-US"/>
            </a:p>
          </p:txBody>
        </p:sp>
      </p:grpSp>
      <p:grpSp>
        <p:nvGrpSpPr>
          <p:cNvPr id="17" name="Group 17"/>
          <p:cNvGrpSpPr/>
          <p:nvPr/>
        </p:nvGrpSpPr>
        <p:grpSpPr>
          <a:xfrm>
            <a:off x="13383740" y="1337805"/>
            <a:ext cx="4904260" cy="7006086"/>
            <a:chOff x="0" y="0"/>
            <a:chExt cx="4445000" cy="6350000"/>
          </a:xfrm>
        </p:grpSpPr>
        <p:sp>
          <p:nvSpPr>
            <p:cNvPr id="18" name="Freeform 18"/>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3"/>
              <a:stretch>
                <a:fillRect l="-57209" r="-57209"/>
              </a:stretch>
            </a:blipFill>
          </p:spPr>
          <p:txBody>
            <a:bodyPr/>
            <a:lstStyle/>
            <a:p>
              <a:endParaRPr lang="en-US"/>
            </a:p>
          </p:txBody>
        </p:sp>
      </p:grpSp>
      <p:grpSp>
        <p:nvGrpSpPr>
          <p:cNvPr id="19" name="Group 19"/>
          <p:cNvGrpSpPr/>
          <p:nvPr/>
        </p:nvGrpSpPr>
        <p:grpSpPr>
          <a:xfrm rot="-10800000">
            <a:off x="16605949" y="1202778"/>
            <a:ext cx="5246522" cy="7495031"/>
            <a:chOff x="0" y="0"/>
            <a:chExt cx="4445000" cy="6350000"/>
          </a:xfrm>
        </p:grpSpPr>
        <p:sp>
          <p:nvSpPr>
            <p:cNvPr id="20" name="Freeform 20"/>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2"/>
              <a:stretch>
                <a:fillRect l="-201730" r="-201730"/>
              </a:stretch>
            </a:blipFill>
          </p:spPr>
          <p:txBody>
            <a:bodyPr/>
            <a:lstStyle/>
            <a:p>
              <a:endParaRPr lang="en-US"/>
            </a:p>
          </p:txBody>
        </p:sp>
      </p:grpSp>
      <p:grpSp>
        <p:nvGrpSpPr>
          <p:cNvPr id="21" name="Group 21"/>
          <p:cNvGrpSpPr/>
          <p:nvPr/>
        </p:nvGrpSpPr>
        <p:grpSpPr>
          <a:xfrm rot="5400000">
            <a:off x="1144411" y="1337805"/>
            <a:ext cx="1224824" cy="122482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126211" r="-126211"/>
              </a:stretch>
            </a:blipFill>
          </p:spPr>
          <p:txBody>
            <a:bodyPr/>
            <a:lstStyle/>
            <a:p>
              <a:endParaRPr lang="en-US"/>
            </a:p>
          </p:txBody>
        </p:sp>
      </p:grpSp>
      <p:grpSp>
        <p:nvGrpSpPr>
          <p:cNvPr id="23" name="Group 23"/>
          <p:cNvGrpSpPr/>
          <p:nvPr/>
        </p:nvGrpSpPr>
        <p:grpSpPr>
          <a:xfrm>
            <a:off x="9668606" y="-3203057"/>
            <a:ext cx="4801836" cy="7979048"/>
            <a:chOff x="0" y="0"/>
            <a:chExt cx="3821466" cy="6350000"/>
          </a:xfrm>
        </p:grpSpPr>
        <p:sp>
          <p:nvSpPr>
            <p:cNvPr id="24" name="Freeform 24"/>
            <p:cNvSpPr/>
            <p:nvPr/>
          </p:nvSpPr>
          <p:spPr>
            <a:xfrm>
              <a:off x="0" y="0"/>
              <a:ext cx="3821466" cy="6350000"/>
            </a:xfrm>
            <a:custGeom>
              <a:avLst/>
              <a:gdLst/>
              <a:ahLst/>
              <a:cxnLst/>
              <a:rect l="l" t="t" r="r" b="b"/>
              <a:pathLst>
                <a:path w="3821466" h="6350000">
                  <a:moveTo>
                    <a:pt x="3821466" y="0"/>
                  </a:moveTo>
                  <a:lnTo>
                    <a:pt x="3821466" y="3295396"/>
                  </a:lnTo>
                  <a:cubicBezTo>
                    <a:pt x="3821466" y="4982464"/>
                    <a:pt x="2966028" y="6350000"/>
                    <a:pt x="1910773" y="6350000"/>
                  </a:cubicBezTo>
                  <a:cubicBezTo>
                    <a:pt x="855518" y="6350000"/>
                    <a:pt x="0" y="4982464"/>
                    <a:pt x="0" y="3295523"/>
                  </a:cubicBezTo>
                  <a:lnTo>
                    <a:pt x="0" y="0"/>
                  </a:lnTo>
                  <a:lnTo>
                    <a:pt x="3821466" y="0"/>
                  </a:lnTo>
                  <a:close/>
                </a:path>
              </a:pathLst>
            </a:custGeom>
            <a:blipFill>
              <a:blip r:embed="rId4"/>
              <a:stretch>
                <a:fillRect l="-12935" r="-12935"/>
              </a:stretch>
            </a:blipFill>
          </p:spPr>
          <p:txBody>
            <a:bodyPr/>
            <a:lstStyle/>
            <a:p>
              <a:endParaRPr lang="en-US"/>
            </a:p>
          </p:txBody>
        </p:sp>
      </p:grpSp>
      <p:sp>
        <p:nvSpPr>
          <p:cNvPr id="25" name="Freeform 25"/>
          <p:cNvSpPr/>
          <p:nvPr/>
        </p:nvSpPr>
        <p:spPr>
          <a:xfrm>
            <a:off x="15956342" y="0"/>
            <a:ext cx="2274648" cy="1689130"/>
          </a:xfrm>
          <a:custGeom>
            <a:avLst/>
            <a:gdLst/>
            <a:ahLst/>
            <a:cxnLst/>
            <a:rect l="l" t="t" r="r" b="b"/>
            <a:pathLst>
              <a:path w="2274648" h="1689130">
                <a:moveTo>
                  <a:pt x="0" y="0"/>
                </a:moveTo>
                <a:lnTo>
                  <a:pt x="2274648" y="0"/>
                </a:lnTo>
                <a:lnTo>
                  <a:pt x="2274648" y="1689130"/>
                </a:lnTo>
                <a:lnTo>
                  <a:pt x="0" y="16891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6" name="TextBox 26"/>
          <p:cNvSpPr txBox="1"/>
          <p:nvPr/>
        </p:nvSpPr>
        <p:spPr>
          <a:xfrm>
            <a:off x="2766869" y="1467525"/>
            <a:ext cx="5763947" cy="1323975"/>
          </a:xfrm>
          <a:prstGeom prst="rect">
            <a:avLst/>
          </a:prstGeom>
        </p:spPr>
        <p:txBody>
          <a:bodyPr lIns="0" tIns="0" rIns="0" bIns="0" rtlCol="0" anchor="t">
            <a:spAutoFit/>
          </a:bodyPr>
          <a:lstStyle/>
          <a:p>
            <a:pPr marL="0" lvl="0" indent="0" algn="l">
              <a:lnSpc>
                <a:spcPts val="5076"/>
              </a:lnSpc>
              <a:spcBef>
                <a:spcPct val="0"/>
              </a:spcBef>
            </a:pPr>
            <a:r>
              <a:rPr lang="en-US" sz="4230" b="1">
                <a:solidFill>
                  <a:srgbClr val="FFFFFF"/>
                </a:solidFill>
                <a:latin typeface="Almarai Bold"/>
                <a:ea typeface="Almarai Bold"/>
                <a:cs typeface="Almarai Bold"/>
                <a:sym typeface="Almarai Bold"/>
              </a:rPr>
              <a:t>CREȘTERE ȘI ADAPTARE – 2024</a:t>
            </a:r>
          </a:p>
        </p:txBody>
      </p:sp>
      <p:sp>
        <p:nvSpPr>
          <p:cNvPr id="27" name="TextBox 27"/>
          <p:cNvSpPr txBox="1"/>
          <p:nvPr/>
        </p:nvSpPr>
        <p:spPr>
          <a:xfrm>
            <a:off x="1376223" y="3104765"/>
            <a:ext cx="880028" cy="684892"/>
          </a:xfrm>
          <a:prstGeom prst="rect">
            <a:avLst/>
          </a:prstGeom>
        </p:spPr>
        <p:txBody>
          <a:bodyPr lIns="0" tIns="0" rIns="0" bIns="0" rtlCol="0" anchor="t">
            <a:spAutoFit/>
          </a:bodyPr>
          <a:lstStyle/>
          <a:p>
            <a:pPr marL="0" lvl="0" indent="0" algn="ctr">
              <a:lnSpc>
                <a:spcPts val="5526"/>
              </a:lnSpc>
              <a:spcBef>
                <a:spcPct val="0"/>
              </a:spcBef>
            </a:pPr>
            <a:r>
              <a:rPr lang="en-US" sz="4004" b="1">
                <a:solidFill>
                  <a:srgbClr val="051D40"/>
                </a:solidFill>
                <a:latin typeface="Almarai Bold"/>
                <a:ea typeface="Almarai Bold"/>
                <a:cs typeface="Almarai Bold"/>
                <a:sym typeface="Almarai Bold"/>
              </a:rPr>
              <a:t>01</a:t>
            </a:r>
          </a:p>
        </p:txBody>
      </p:sp>
      <p:sp>
        <p:nvSpPr>
          <p:cNvPr id="28" name="TextBox 28"/>
          <p:cNvSpPr txBox="1"/>
          <p:nvPr/>
        </p:nvSpPr>
        <p:spPr>
          <a:xfrm>
            <a:off x="2305167" y="4588999"/>
            <a:ext cx="880028" cy="684892"/>
          </a:xfrm>
          <a:prstGeom prst="rect">
            <a:avLst/>
          </a:prstGeom>
        </p:spPr>
        <p:txBody>
          <a:bodyPr lIns="0" tIns="0" rIns="0" bIns="0" rtlCol="0" anchor="t">
            <a:spAutoFit/>
          </a:bodyPr>
          <a:lstStyle/>
          <a:p>
            <a:pPr marL="0" lvl="0" indent="0" algn="ctr">
              <a:lnSpc>
                <a:spcPts val="5526"/>
              </a:lnSpc>
              <a:spcBef>
                <a:spcPct val="0"/>
              </a:spcBef>
            </a:pPr>
            <a:r>
              <a:rPr lang="en-US" sz="4004" b="1">
                <a:solidFill>
                  <a:srgbClr val="051D40"/>
                </a:solidFill>
                <a:latin typeface="Almarai Bold"/>
                <a:ea typeface="Almarai Bold"/>
                <a:cs typeface="Almarai Bold"/>
                <a:sym typeface="Almarai Bold"/>
              </a:rPr>
              <a:t>02</a:t>
            </a:r>
          </a:p>
        </p:txBody>
      </p:sp>
      <p:sp>
        <p:nvSpPr>
          <p:cNvPr id="29" name="TextBox 29"/>
          <p:cNvSpPr txBox="1"/>
          <p:nvPr/>
        </p:nvSpPr>
        <p:spPr>
          <a:xfrm>
            <a:off x="3529705" y="6152764"/>
            <a:ext cx="880028" cy="684892"/>
          </a:xfrm>
          <a:prstGeom prst="rect">
            <a:avLst/>
          </a:prstGeom>
        </p:spPr>
        <p:txBody>
          <a:bodyPr lIns="0" tIns="0" rIns="0" bIns="0" rtlCol="0" anchor="t">
            <a:spAutoFit/>
          </a:bodyPr>
          <a:lstStyle/>
          <a:p>
            <a:pPr marL="0" lvl="0" indent="0" algn="ctr">
              <a:lnSpc>
                <a:spcPts val="5526"/>
              </a:lnSpc>
              <a:spcBef>
                <a:spcPct val="0"/>
              </a:spcBef>
            </a:pPr>
            <a:r>
              <a:rPr lang="en-US" sz="4004" b="1">
                <a:solidFill>
                  <a:srgbClr val="051D40"/>
                </a:solidFill>
                <a:latin typeface="Almarai Bold"/>
                <a:ea typeface="Almarai Bold"/>
                <a:cs typeface="Almarai Bold"/>
                <a:sym typeface="Almarai Bold"/>
              </a:rPr>
              <a:t>03</a:t>
            </a:r>
          </a:p>
        </p:txBody>
      </p:sp>
      <p:sp>
        <p:nvSpPr>
          <p:cNvPr id="30" name="TextBox 30"/>
          <p:cNvSpPr txBox="1"/>
          <p:nvPr/>
        </p:nvSpPr>
        <p:spPr>
          <a:xfrm>
            <a:off x="2484946" y="3234799"/>
            <a:ext cx="6944241" cy="456985"/>
          </a:xfrm>
          <a:prstGeom prst="rect">
            <a:avLst/>
          </a:prstGeom>
        </p:spPr>
        <p:txBody>
          <a:bodyPr lIns="0" tIns="0" rIns="0" bIns="0" rtlCol="0" anchor="t">
            <a:spAutoFit/>
          </a:bodyPr>
          <a:lstStyle/>
          <a:p>
            <a:pPr marL="0" lvl="0" indent="0" algn="l">
              <a:lnSpc>
                <a:spcPts val="3877"/>
              </a:lnSpc>
              <a:spcBef>
                <a:spcPct val="0"/>
              </a:spcBef>
            </a:pPr>
            <a:r>
              <a:rPr lang="en-US" sz="2810" dirty="0" err="1">
                <a:solidFill>
                  <a:srgbClr val="FFFFFF"/>
                </a:solidFill>
                <a:latin typeface="Almarai"/>
                <a:ea typeface="Almarai"/>
                <a:cs typeface="Almarai"/>
                <a:sym typeface="Almarai"/>
              </a:rPr>
              <a:t>Flotă</a:t>
            </a:r>
            <a:r>
              <a:rPr lang="en-US" sz="2810" dirty="0">
                <a:solidFill>
                  <a:srgbClr val="FFFFFF"/>
                </a:solidFill>
                <a:latin typeface="Almarai"/>
                <a:ea typeface="Almarai"/>
                <a:cs typeface="Almarai"/>
                <a:sym typeface="Almarai"/>
              </a:rPr>
              <a:t> </a:t>
            </a:r>
            <a:r>
              <a:rPr lang="en-US" sz="2810" dirty="0" err="1">
                <a:solidFill>
                  <a:srgbClr val="FFFFFF"/>
                </a:solidFill>
                <a:latin typeface="Almarai"/>
                <a:ea typeface="Almarai"/>
                <a:cs typeface="Almarai"/>
                <a:sym typeface="Almarai"/>
              </a:rPr>
              <a:t>extinsă</a:t>
            </a:r>
            <a:r>
              <a:rPr lang="en-US" sz="2810" dirty="0">
                <a:solidFill>
                  <a:srgbClr val="FFFFFF"/>
                </a:solidFill>
                <a:latin typeface="Almarai"/>
                <a:ea typeface="Almarai"/>
                <a:cs typeface="Almarai"/>
                <a:sym typeface="Almarai"/>
              </a:rPr>
              <a:t> de la 1 la 4 </a:t>
            </a:r>
            <a:r>
              <a:rPr lang="en-US" sz="2810" dirty="0" err="1">
                <a:solidFill>
                  <a:srgbClr val="FFFFFF"/>
                </a:solidFill>
                <a:latin typeface="Almarai"/>
                <a:ea typeface="Almarai"/>
                <a:cs typeface="Almarai"/>
                <a:sym typeface="Almarai"/>
              </a:rPr>
              <a:t>aeronave</a:t>
            </a:r>
            <a:r>
              <a:rPr lang="en-US" sz="2810" dirty="0">
                <a:solidFill>
                  <a:srgbClr val="FFFFFF"/>
                </a:solidFill>
                <a:latin typeface="Almarai"/>
                <a:ea typeface="Almarai"/>
                <a:cs typeface="Almarai"/>
                <a:sym typeface="Almarai"/>
              </a:rPr>
              <a:t> Airbus</a:t>
            </a:r>
          </a:p>
        </p:txBody>
      </p:sp>
      <p:sp>
        <p:nvSpPr>
          <p:cNvPr id="31" name="TextBox 31"/>
          <p:cNvSpPr txBox="1"/>
          <p:nvPr/>
        </p:nvSpPr>
        <p:spPr>
          <a:xfrm>
            <a:off x="3529705" y="4741012"/>
            <a:ext cx="6138901" cy="478688"/>
          </a:xfrm>
          <a:prstGeom prst="rect">
            <a:avLst/>
          </a:prstGeom>
        </p:spPr>
        <p:txBody>
          <a:bodyPr lIns="0" tIns="0" rIns="0" bIns="0" rtlCol="0" anchor="t">
            <a:spAutoFit/>
          </a:bodyPr>
          <a:lstStyle/>
          <a:p>
            <a:pPr marL="0" lvl="0" indent="0" algn="l">
              <a:lnSpc>
                <a:spcPts val="3877"/>
              </a:lnSpc>
              <a:spcBef>
                <a:spcPct val="0"/>
              </a:spcBef>
            </a:pPr>
            <a:r>
              <a:rPr lang="en-US" sz="2810">
                <a:solidFill>
                  <a:srgbClr val="FFFFFF"/>
                </a:solidFill>
                <a:latin typeface="Almarai"/>
                <a:ea typeface="Almarai"/>
                <a:cs typeface="Almarai"/>
                <a:sym typeface="Almarai"/>
              </a:rPr>
              <a:t>Operare ACMI &amp; charter internațional</a:t>
            </a:r>
          </a:p>
        </p:txBody>
      </p:sp>
      <p:sp>
        <p:nvSpPr>
          <p:cNvPr id="32" name="TextBox 32"/>
          <p:cNvSpPr txBox="1"/>
          <p:nvPr/>
        </p:nvSpPr>
        <p:spPr>
          <a:xfrm>
            <a:off x="4780992" y="6024804"/>
            <a:ext cx="6138901" cy="957121"/>
          </a:xfrm>
          <a:prstGeom prst="rect">
            <a:avLst/>
          </a:prstGeom>
        </p:spPr>
        <p:txBody>
          <a:bodyPr lIns="0" tIns="0" rIns="0" bIns="0" rtlCol="0" anchor="t">
            <a:spAutoFit/>
          </a:bodyPr>
          <a:lstStyle/>
          <a:p>
            <a:pPr marL="0" lvl="0" indent="0" algn="l">
              <a:lnSpc>
                <a:spcPts val="3877"/>
              </a:lnSpc>
              <a:spcBef>
                <a:spcPct val="0"/>
              </a:spcBef>
            </a:pPr>
            <a:r>
              <a:rPr lang="en-US" sz="2810" dirty="0" err="1">
                <a:solidFill>
                  <a:srgbClr val="FFFFFF"/>
                </a:solidFill>
                <a:latin typeface="Almarai"/>
                <a:ea typeface="Almarai"/>
                <a:cs typeface="Almarai"/>
                <a:sym typeface="Almarai"/>
              </a:rPr>
              <a:t>Deschiderea</a:t>
            </a:r>
            <a:r>
              <a:rPr lang="en-US" sz="2810" dirty="0">
                <a:solidFill>
                  <a:srgbClr val="FFFFFF"/>
                </a:solidFill>
                <a:latin typeface="Almarai"/>
                <a:ea typeface="Almarai"/>
                <a:cs typeface="Almarai"/>
                <a:sym typeface="Almarai"/>
              </a:rPr>
              <a:t> </a:t>
            </a:r>
            <a:r>
              <a:rPr lang="en-US" sz="2810" dirty="0" err="1">
                <a:solidFill>
                  <a:srgbClr val="FFFFFF"/>
                </a:solidFill>
                <a:latin typeface="Almarai"/>
                <a:ea typeface="Almarai"/>
                <a:cs typeface="Almarai"/>
                <a:sym typeface="Almarai"/>
              </a:rPr>
              <a:t>bazei</a:t>
            </a:r>
            <a:r>
              <a:rPr lang="en-US" sz="2810" dirty="0">
                <a:solidFill>
                  <a:srgbClr val="FFFFFF"/>
                </a:solidFill>
                <a:latin typeface="Almarai"/>
                <a:ea typeface="Almarai"/>
                <a:cs typeface="Almarai"/>
                <a:sym typeface="Almarai"/>
              </a:rPr>
              <a:t> </a:t>
            </a:r>
            <a:r>
              <a:rPr lang="en-US" sz="2810" dirty="0" err="1">
                <a:solidFill>
                  <a:srgbClr val="FFFFFF"/>
                </a:solidFill>
                <a:latin typeface="Almarai"/>
                <a:ea typeface="Almarai"/>
                <a:cs typeface="Almarai"/>
                <a:sym typeface="Almarai"/>
              </a:rPr>
              <a:t>operaționale</a:t>
            </a:r>
            <a:r>
              <a:rPr lang="en-US" sz="2810" dirty="0">
                <a:solidFill>
                  <a:srgbClr val="FFFFFF"/>
                </a:solidFill>
                <a:latin typeface="Almarai"/>
                <a:ea typeface="Almarai"/>
                <a:cs typeface="Almarai"/>
                <a:sym typeface="Almarai"/>
              </a:rPr>
              <a:t> </a:t>
            </a:r>
            <a:r>
              <a:rPr lang="en-US" sz="2810" dirty="0" err="1">
                <a:solidFill>
                  <a:srgbClr val="FFFFFF"/>
                </a:solidFill>
                <a:latin typeface="Almarai"/>
                <a:ea typeface="Almarai"/>
                <a:cs typeface="Almarai"/>
                <a:sym typeface="Almarai"/>
              </a:rPr>
              <a:t>în</a:t>
            </a:r>
            <a:r>
              <a:rPr lang="en-US" sz="2810" dirty="0">
                <a:solidFill>
                  <a:srgbClr val="FFFFFF"/>
                </a:solidFill>
                <a:latin typeface="Almarai"/>
                <a:ea typeface="Almarai"/>
                <a:cs typeface="Almarai"/>
                <a:sym typeface="Almarai"/>
              </a:rPr>
              <a:t> </a:t>
            </a:r>
            <a:r>
              <a:rPr lang="en-US" sz="2810" dirty="0" err="1">
                <a:solidFill>
                  <a:srgbClr val="FFFFFF"/>
                </a:solidFill>
                <a:latin typeface="Almarai"/>
                <a:ea typeface="Almarai"/>
                <a:cs typeface="Almarai"/>
                <a:sym typeface="Almarai"/>
              </a:rPr>
              <a:t>Brașov</a:t>
            </a:r>
            <a:endParaRPr lang="en-US" sz="2810" dirty="0">
              <a:solidFill>
                <a:srgbClr val="FFFFFF"/>
              </a:solidFill>
              <a:latin typeface="Almarai"/>
              <a:ea typeface="Almarai"/>
              <a:cs typeface="Almarai"/>
              <a:sym typeface="Almarai"/>
            </a:endParaRPr>
          </a:p>
        </p:txBody>
      </p:sp>
      <p:sp>
        <p:nvSpPr>
          <p:cNvPr id="33" name="TextBox 33"/>
          <p:cNvSpPr txBox="1"/>
          <p:nvPr/>
        </p:nvSpPr>
        <p:spPr>
          <a:xfrm>
            <a:off x="1144411" y="7832817"/>
            <a:ext cx="8284775" cy="1425483"/>
          </a:xfrm>
          <a:prstGeom prst="rect">
            <a:avLst/>
          </a:prstGeom>
        </p:spPr>
        <p:txBody>
          <a:bodyPr lIns="0" tIns="0" rIns="0" bIns="0" rtlCol="0" anchor="t">
            <a:spAutoFit/>
          </a:bodyPr>
          <a:lstStyle/>
          <a:p>
            <a:pPr algn="l">
              <a:lnSpc>
                <a:spcPts val="3782"/>
              </a:lnSpc>
            </a:pPr>
            <a:r>
              <a:rPr lang="en-US" sz="2741">
                <a:solidFill>
                  <a:srgbClr val="FFFFFF"/>
                </a:solidFill>
                <a:latin typeface="Almarai"/>
                <a:ea typeface="Almarai"/>
                <a:cs typeface="Almarai"/>
                <a:sym typeface="Almarai"/>
              </a:rPr>
              <a:t>Un an de creștere dinamică, marcat de ajustări strategice.</a:t>
            </a:r>
          </a:p>
          <a:p>
            <a:pPr marL="0" lvl="0" indent="0" algn="l">
              <a:lnSpc>
                <a:spcPts val="3782"/>
              </a:lnSpc>
              <a:spcBef>
                <a:spcPct val="0"/>
              </a:spcBef>
            </a:pPr>
            <a:endParaRPr lang="en-US" sz="2741">
              <a:solidFill>
                <a:srgbClr val="FFFFFF"/>
              </a:solidFill>
              <a:latin typeface="Almarai"/>
              <a:ea typeface="Almarai"/>
              <a:cs typeface="Almarai"/>
              <a:sym typeface="Almarai"/>
            </a:endParaRPr>
          </a:p>
        </p:txBody>
      </p:sp>
      <p:sp>
        <p:nvSpPr>
          <p:cNvPr id="34" name="TextBox 34"/>
          <p:cNvSpPr txBox="1"/>
          <p:nvPr/>
        </p:nvSpPr>
        <p:spPr>
          <a:xfrm>
            <a:off x="1028700" y="1480657"/>
            <a:ext cx="1456246" cy="843870"/>
          </a:xfrm>
          <a:prstGeom prst="rect">
            <a:avLst/>
          </a:prstGeom>
        </p:spPr>
        <p:txBody>
          <a:bodyPr lIns="0" tIns="0" rIns="0" bIns="0" rtlCol="0" anchor="t">
            <a:spAutoFit/>
          </a:bodyPr>
          <a:lstStyle/>
          <a:p>
            <a:pPr algn="ctr">
              <a:lnSpc>
                <a:spcPts val="6817"/>
              </a:lnSpc>
            </a:pPr>
            <a:r>
              <a:rPr lang="en-US" sz="4940" b="1">
                <a:solidFill>
                  <a:srgbClr val="FFFFFF"/>
                </a:solidFill>
                <a:latin typeface="Almarai Bold"/>
                <a:ea typeface="Almarai Bold"/>
                <a:cs typeface="Almarai Bold"/>
                <a:sym typeface="Almarai Bold"/>
              </a:rPr>
              <a:t>02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17259300" y="2066886"/>
            <a:ext cx="5754080" cy="8220114"/>
            <a:chOff x="0" y="0"/>
            <a:chExt cx="4445000" cy="6350000"/>
          </a:xfrm>
        </p:grpSpPr>
        <p:sp>
          <p:nvSpPr>
            <p:cNvPr id="3" name="Freeform 3"/>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2"/>
              <a:stretch>
                <a:fillRect l="-201730" r="-201730"/>
              </a:stretch>
            </a:blipFill>
          </p:spPr>
          <p:txBody>
            <a:bodyPr/>
            <a:lstStyle/>
            <a:p>
              <a:endParaRPr lang="en-US"/>
            </a:p>
          </p:txBody>
        </p:sp>
      </p:grpSp>
      <p:grpSp>
        <p:nvGrpSpPr>
          <p:cNvPr id="4" name="Group 4"/>
          <p:cNvGrpSpPr/>
          <p:nvPr/>
        </p:nvGrpSpPr>
        <p:grpSpPr>
          <a:xfrm>
            <a:off x="-5173055" y="-2043171"/>
            <a:ext cx="5754080" cy="8220114"/>
            <a:chOff x="0" y="0"/>
            <a:chExt cx="4445000" cy="6350000"/>
          </a:xfrm>
        </p:grpSpPr>
        <p:sp>
          <p:nvSpPr>
            <p:cNvPr id="5" name="Freeform 5"/>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2"/>
              <a:stretch>
                <a:fillRect l="-201730" r="-201730"/>
              </a:stretch>
            </a:blipFill>
          </p:spPr>
          <p:txBody>
            <a:bodyPr/>
            <a:lstStyle/>
            <a:p>
              <a:endParaRPr lang="en-US"/>
            </a:p>
          </p:txBody>
        </p:sp>
      </p:grpSp>
      <p:grpSp>
        <p:nvGrpSpPr>
          <p:cNvPr id="6" name="Group 6"/>
          <p:cNvGrpSpPr/>
          <p:nvPr/>
        </p:nvGrpSpPr>
        <p:grpSpPr>
          <a:xfrm>
            <a:off x="10517515" y="1734879"/>
            <a:ext cx="6134277" cy="613427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a:stretch>
            </a:blipFill>
          </p:spPr>
          <p:txBody>
            <a:bodyPr/>
            <a:lstStyle/>
            <a:p>
              <a:endParaRPr lang="en-US"/>
            </a:p>
          </p:txBody>
        </p:sp>
      </p:grpSp>
      <p:grpSp>
        <p:nvGrpSpPr>
          <p:cNvPr id="8" name="Group 8"/>
          <p:cNvGrpSpPr/>
          <p:nvPr/>
        </p:nvGrpSpPr>
        <p:grpSpPr>
          <a:xfrm>
            <a:off x="10517515" y="1734879"/>
            <a:ext cx="6134277" cy="613427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85356" b="-9360"/>
              </a:stretch>
            </a:blipFill>
          </p:spPr>
          <p:txBody>
            <a:bodyPr/>
            <a:lstStyle/>
            <a:p>
              <a:endParaRPr lang="en-US"/>
            </a:p>
          </p:txBody>
        </p:sp>
      </p:grpSp>
      <p:grpSp>
        <p:nvGrpSpPr>
          <p:cNvPr id="10" name="Group 10"/>
          <p:cNvGrpSpPr/>
          <p:nvPr/>
        </p:nvGrpSpPr>
        <p:grpSpPr>
          <a:xfrm rot="5400000">
            <a:off x="1674649" y="1337924"/>
            <a:ext cx="1224824" cy="122482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126211" r="-126211"/>
              </a:stretch>
            </a:blipFill>
          </p:spPr>
          <p:txBody>
            <a:bodyPr/>
            <a:lstStyle/>
            <a:p>
              <a:endParaRPr lang="en-US"/>
            </a:p>
          </p:txBody>
        </p:sp>
      </p:grpSp>
      <p:sp>
        <p:nvSpPr>
          <p:cNvPr id="12" name="TextBox 12"/>
          <p:cNvSpPr txBox="1"/>
          <p:nvPr/>
        </p:nvSpPr>
        <p:spPr>
          <a:xfrm>
            <a:off x="3170713" y="1443011"/>
            <a:ext cx="5705374" cy="1803237"/>
          </a:xfrm>
          <a:prstGeom prst="rect">
            <a:avLst/>
          </a:prstGeom>
        </p:spPr>
        <p:txBody>
          <a:bodyPr lIns="0" tIns="0" rIns="0" bIns="0" rtlCol="0" anchor="t">
            <a:spAutoFit/>
          </a:bodyPr>
          <a:lstStyle/>
          <a:p>
            <a:pPr algn="l">
              <a:lnSpc>
                <a:spcPts val="4718"/>
              </a:lnSpc>
            </a:pPr>
            <a:r>
              <a:rPr lang="en-US" sz="3931" b="1">
                <a:solidFill>
                  <a:srgbClr val="FFFFFF"/>
                </a:solidFill>
                <a:latin typeface="Almarai Bold"/>
                <a:ea typeface="Almarai Bold"/>
                <a:cs typeface="Almarai Bold"/>
                <a:sym typeface="Almarai Bold"/>
              </a:rPr>
              <a:t>LECȚII ÎNVĂȚATE ȘI DIRECȚIA PENTRU 2025</a:t>
            </a:r>
          </a:p>
          <a:p>
            <a:pPr marL="0" lvl="0" indent="0" algn="l">
              <a:lnSpc>
                <a:spcPts val="4718"/>
              </a:lnSpc>
              <a:spcBef>
                <a:spcPct val="0"/>
              </a:spcBef>
            </a:pPr>
            <a:endParaRPr lang="en-US" sz="3931" b="1">
              <a:solidFill>
                <a:srgbClr val="FFFFFF"/>
              </a:solidFill>
              <a:latin typeface="Almarai Bold"/>
              <a:ea typeface="Almarai Bold"/>
              <a:cs typeface="Almarai Bold"/>
              <a:sym typeface="Almarai Bold"/>
            </a:endParaRPr>
          </a:p>
        </p:txBody>
      </p:sp>
      <p:sp>
        <p:nvSpPr>
          <p:cNvPr id="13" name="TextBox 13"/>
          <p:cNvSpPr txBox="1"/>
          <p:nvPr/>
        </p:nvSpPr>
        <p:spPr>
          <a:xfrm>
            <a:off x="905385" y="3673487"/>
            <a:ext cx="9144253" cy="3108672"/>
          </a:xfrm>
          <a:prstGeom prst="rect">
            <a:avLst/>
          </a:prstGeom>
        </p:spPr>
        <p:txBody>
          <a:bodyPr lIns="0" tIns="0" rIns="0" bIns="0" rtlCol="0" anchor="t">
            <a:spAutoFit/>
          </a:bodyPr>
          <a:lstStyle/>
          <a:p>
            <a:pPr algn="l">
              <a:lnSpc>
                <a:spcPts val="4050"/>
              </a:lnSpc>
            </a:pPr>
            <a:r>
              <a:rPr lang="en-US" sz="2935" dirty="0">
                <a:solidFill>
                  <a:srgbClr val="FFFFFF"/>
                </a:solidFill>
                <a:latin typeface="Almarai"/>
                <a:ea typeface="Almarai"/>
                <a:cs typeface="Almarai"/>
                <a:sym typeface="Almarai"/>
              </a:rPr>
              <a:t> </a:t>
            </a:r>
            <a:r>
              <a:rPr lang="en-US" sz="2935" dirty="0" err="1">
                <a:solidFill>
                  <a:srgbClr val="FFFFFF"/>
                </a:solidFill>
                <a:latin typeface="Almarai"/>
                <a:ea typeface="Almarai"/>
                <a:cs typeface="Almarai"/>
                <a:sym typeface="Almarai"/>
              </a:rPr>
              <a:t>Închiderea</a:t>
            </a:r>
            <a:r>
              <a:rPr lang="en-US" sz="2935" dirty="0">
                <a:solidFill>
                  <a:srgbClr val="FFFFFF"/>
                </a:solidFill>
                <a:latin typeface="Almarai"/>
                <a:ea typeface="Almarai"/>
                <a:cs typeface="Almarai"/>
                <a:sym typeface="Almarai"/>
              </a:rPr>
              <a:t> </a:t>
            </a:r>
            <a:r>
              <a:rPr lang="en-US" sz="2935" dirty="0" err="1">
                <a:solidFill>
                  <a:srgbClr val="FFFFFF"/>
                </a:solidFill>
                <a:latin typeface="Almarai"/>
                <a:ea typeface="Almarai"/>
                <a:cs typeface="Almarai"/>
                <a:sym typeface="Almarai"/>
              </a:rPr>
              <a:t>temporara</a:t>
            </a:r>
            <a:r>
              <a:rPr lang="en-US" sz="2935" dirty="0">
                <a:solidFill>
                  <a:srgbClr val="FFFFFF"/>
                </a:solidFill>
                <a:latin typeface="Almarai"/>
                <a:ea typeface="Almarai"/>
                <a:cs typeface="Almarai"/>
                <a:sym typeface="Almarai"/>
              </a:rPr>
              <a:t> a </a:t>
            </a:r>
            <a:r>
              <a:rPr lang="en-US" sz="2935" dirty="0" err="1">
                <a:solidFill>
                  <a:srgbClr val="FFFFFF"/>
                </a:solidFill>
                <a:latin typeface="Almarai"/>
                <a:ea typeface="Almarai"/>
                <a:cs typeface="Almarai"/>
                <a:sym typeface="Almarai"/>
              </a:rPr>
              <a:t>bazei</a:t>
            </a:r>
            <a:r>
              <a:rPr lang="en-US" sz="2935" dirty="0">
                <a:solidFill>
                  <a:srgbClr val="FFFFFF"/>
                </a:solidFill>
                <a:latin typeface="Almarai"/>
                <a:ea typeface="Almarai"/>
                <a:cs typeface="Almarai"/>
                <a:sym typeface="Almarai"/>
              </a:rPr>
              <a:t> </a:t>
            </a:r>
            <a:r>
              <a:rPr lang="en-US" sz="2935" dirty="0" err="1">
                <a:solidFill>
                  <a:srgbClr val="FFFFFF"/>
                </a:solidFill>
                <a:latin typeface="Almarai"/>
                <a:ea typeface="Almarai"/>
                <a:cs typeface="Almarai"/>
                <a:sym typeface="Almarai"/>
              </a:rPr>
              <a:t>Brașov</a:t>
            </a:r>
            <a:r>
              <a:rPr lang="en-US" sz="2935" dirty="0">
                <a:solidFill>
                  <a:srgbClr val="FFFFFF"/>
                </a:solidFill>
                <a:latin typeface="Almarai"/>
                <a:ea typeface="Almarai"/>
                <a:cs typeface="Almarai"/>
                <a:sym typeface="Almarai"/>
              </a:rPr>
              <a:t> (</a:t>
            </a:r>
            <a:r>
              <a:rPr lang="en-US" sz="2935" dirty="0" err="1">
                <a:solidFill>
                  <a:srgbClr val="FFFFFF"/>
                </a:solidFill>
                <a:latin typeface="Almarai"/>
                <a:ea typeface="Almarai"/>
                <a:cs typeface="Almarai"/>
                <a:sym typeface="Almarai"/>
              </a:rPr>
              <a:t>ianuarie</a:t>
            </a:r>
            <a:r>
              <a:rPr lang="en-US" sz="2935" dirty="0">
                <a:solidFill>
                  <a:srgbClr val="FFFFFF"/>
                </a:solidFill>
                <a:latin typeface="Almarai"/>
                <a:ea typeface="Almarai"/>
                <a:cs typeface="Almarai"/>
                <a:sym typeface="Almarai"/>
              </a:rPr>
              <a:t> 2025) pe </a:t>
            </a:r>
            <a:r>
              <a:rPr lang="en-US" sz="2935" dirty="0" err="1">
                <a:solidFill>
                  <a:srgbClr val="FFFFFF"/>
                </a:solidFill>
                <a:latin typeface="Almarai"/>
                <a:ea typeface="Almarai"/>
                <a:cs typeface="Almarai"/>
                <a:sym typeface="Almarai"/>
              </a:rPr>
              <a:t>fondul</a:t>
            </a:r>
            <a:r>
              <a:rPr lang="en-US" sz="2935" dirty="0">
                <a:solidFill>
                  <a:srgbClr val="FFFFFF"/>
                </a:solidFill>
                <a:latin typeface="Almarai"/>
                <a:ea typeface="Almarai"/>
                <a:cs typeface="Almarai"/>
                <a:sym typeface="Almarai"/>
              </a:rPr>
              <a:t> </a:t>
            </a:r>
            <a:r>
              <a:rPr lang="en-US" sz="2935" dirty="0" err="1">
                <a:solidFill>
                  <a:srgbClr val="FFFFFF"/>
                </a:solidFill>
                <a:latin typeface="Almarai"/>
                <a:ea typeface="Almarai"/>
                <a:cs typeface="Almarai"/>
                <a:sym typeface="Almarai"/>
              </a:rPr>
              <a:t>unei</a:t>
            </a:r>
            <a:r>
              <a:rPr lang="en-US" sz="2935" dirty="0">
                <a:solidFill>
                  <a:srgbClr val="FFFFFF"/>
                </a:solidFill>
                <a:latin typeface="Almarai"/>
                <a:ea typeface="Almarai"/>
                <a:cs typeface="Almarai"/>
                <a:sym typeface="Almarai"/>
              </a:rPr>
              <a:t>   </a:t>
            </a:r>
            <a:r>
              <a:rPr lang="en-US" sz="2935" dirty="0" err="1">
                <a:solidFill>
                  <a:srgbClr val="FFFFFF"/>
                </a:solidFill>
                <a:latin typeface="Almarai"/>
                <a:ea typeface="Almarai"/>
                <a:cs typeface="Almarai"/>
                <a:sym typeface="Almarai"/>
              </a:rPr>
              <a:t>cereri</a:t>
            </a:r>
            <a:r>
              <a:rPr lang="en-US" sz="2935" dirty="0">
                <a:solidFill>
                  <a:srgbClr val="FFFFFF"/>
                </a:solidFill>
                <a:latin typeface="Almarai"/>
                <a:ea typeface="Almarai"/>
                <a:cs typeface="Almarai"/>
                <a:sym typeface="Almarai"/>
              </a:rPr>
              <a:t> </a:t>
            </a:r>
            <a:r>
              <a:rPr lang="en-US" sz="2935" dirty="0" err="1">
                <a:solidFill>
                  <a:srgbClr val="FFFFFF"/>
                </a:solidFill>
                <a:latin typeface="Almarai"/>
                <a:ea typeface="Almarai"/>
                <a:cs typeface="Almarai"/>
                <a:sym typeface="Almarai"/>
              </a:rPr>
              <a:t>scăzute</a:t>
            </a:r>
            <a:r>
              <a:rPr lang="en-US" sz="2935" dirty="0">
                <a:solidFill>
                  <a:srgbClr val="FFFFFF"/>
                </a:solidFill>
                <a:latin typeface="Almarai"/>
                <a:ea typeface="Almarai"/>
                <a:cs typeface="Almarai"/>
                <a:sym typeface="Almarai"/>
              </a:rPr>
              <a:t> </a:t>
            </a:r>
            <a:r>
              <a:rPr lang="en-US" sz="2935" dirty="0" err="1">
                <a:solidFill>
                  <a:srgbClr val="FFFFFF"/>
                </a:solidFill>
                <a:latin typeface="Almarai"/>
                <a:ea typeface="Almarai"/>
                <a:cs typeface="Almarai"/>
                <a:sym typeface="Almarai"/>
              </a:rPr>
              <a:t>și</a:t>
            </a:r>
            <a:r>
              <a:rPr lang="en-US" sz="2935" dirty="0">
                <a:solidFill>
                  <a:srgbClr val="FFFFFF"/>
                </a:solidFill>
                <a:latin typeface="Almarai"/>
                <a:ea typeface="Almarai"/>
                <a:cs typeface="Almarai"/>
                <a:sym typeface="Almarai"/>
              </a:rPr>
              <a:t> o </a:t>
            </a:r>
            <a:r>
              <a:rPr lang="en-US" sz="2935" dirty="0" err="1">
                <a:solidFill>
                  <a:srgbClr val="FFFFFF"/>
                </a:solidFill>
                <a:latin typeface="Almarai"/>
                <a:ea typeface="Almarai"/>
                <a:cs typeface="Almarai"/>
                <a:sym typeface="Almarai"/>
              </a:rPr>
              <a:t>putere</a:t>
            </a:r>
            <a:r>
              <a:rPr lang="en-US" sz="2935" dirty="0">
                <a:solidFill>
                  <a:srgbClr val="FFFFFF"/>
                </a:solidFill>
                <a:latin typeface="Almarai"/>
                <a:ea typeface="Almarai"/>
                <a:cs typeface="Almarai"/>
                <a:sym typeface="Almarai"/>
              </a:rPr>
              <a:t> de </a:t>
            </a:r>
            <a:r>
              <a:rPr lang="en-US" sz="2935" dirty="0" err="1">
                <a:solidFill>
                  <a:srgbClr val="FFFFFF"/>
                </a:solidFill>
                <a:latin typeface="Almarai"/>
                <a:ea typeface="Almarai"/>
                <a:cs typeface="Almarai"/>
                <a:sym typeface="Almarai"/>
              </a:rPr>
              <a:t>cumpărare</a:t>
            </a:r>
            <a:r>
              <a:rPr lang="en-US" sz="2935" dirty="0">
                <a:solidFill>
                  <a:srgbClr val="FFFFFF"/>
                </a:solidFill>
                <a:latin typeface="Almarai"/>
                <a:ea typeface="Almarai"/>
                <a:cs typeface="Almarai"/>
                <a:sym typeface="Almarai"/>
              </a:rPr>
              <a:t> </a:t>
            </a:r>
            <a:r>
              <a:rPr lang="en-US" sz="2935" dirty="0" err="1">
                <a:solidFill>
                  <a:srgbClr val="FFFFFF"/>
                </a:solidFill>
                <a:latin typeface="Almarai"/>
                <a:ea typeface="Almarai"/>
                <a:cs typeface="Almarai"/>
                <a:sym typeface="Almarai"/>
              </a:rPr>
              <a:t>redusă</a:t>
            </a:r>
            <a:r>
              <a:rPr lang="en-US" sz="2935" dirty="0">
                <a:solidFill>
                  <a:srgbClr val="FFFFFF"/>
                </a:solidFill>
                <a:latin typeface="Almarai"/>
                <a:ea typeface="Almarai"/>
                <a:cs typeface="Almarai"/>
                <a:sym typeface="Almarai"/>
              </a:rPr>
              <a:t>, </a:t>
            </a:r>
            <a:r>
              <a:rPr lang="en-US" sz="2935" dirty="0" err="1">
                <a:solidFill>
                  <a:srgbClr val="FFFFFF"/>
                </a:solidFill>
                <a:latin typeface="Almarai"/>
                <a:ea typeface="Almarai"/>
                <a:cs typeface="Almarai"/>
                <a:sym typeface="Almarai"/>
              </a:rPr>
              <a:t>ceea</a:t>
            </a:r>
            <a:r>
              <a:rPr lang="en-US" sz="2935" dirty="0">
                <a:solidFill>
                  <a:srgbClr val="FFFFFF"/>
                </a:solidFill>
                <a:latin typeface="Almarai"/>
                <a:ea typeface="Almarai"/>
                <a:cs typeface="Almarai"/>
                <a:sym typeface="Almarai"/>
              </a:rPr>
              <a:t> </a:t>
            </a:r>
            <a:r>
              <a:rPr lang="en-US" sz="2935" dirty="0" err="1">
                <a:solidFill>
                  <a:srgbClr val="FFFFFF"/>
                </a:solidFill>
                <a:latin typeface="Almarai"/>
                <a:ea typeface="Almarai"/>
                <a:cs typeface="Almarai"/>
                <a:sym typeface="Almarai"/>
              </a:rPr>
              <a:t>ce</a:t>
            </a:r>
            <a:r>
              <a:rPr lang="en-US" sz="2935" dirty="0">
                <a:solidFill>
                  <a:srgbClr val="FFFFFF"/>
                </a:solidFill>
                <a:latin typeface="Almarai"/>
                <a:ea typeface="Almarai"/>
                <a:cs typeface="Almarai"/>
                <a:sym typeface="Almarai"/>
              </a:rPr>
              <a:t> a </a:t>
            </a:r>
            <a:r>
              <a:rPr lang="en-US" sz="2935" dirty="0" err="1">
                <a:solidFill>
                  <a:srgbClr val="FFFFFF"/>
                </a:solidFill>
                <a:latin typeface="Almarai"/>
                <a:ea typeface="Almarai"/>
                <a:cs typeface="Almarai"/>
                <a:sym typeface="Almarai"/>
              </a:rPr>
              <a:t>făcut</a:t>
            </a:r>
            <a:r>
              <a:rPr lang="en-US" sz="2935" dirty="0">
                <a:solidFill>
                  <a:srgbClr val="FFFFFF"/>
                </a:solidFill>
                <a:latin typeface="Almarai"/>
                <a:ea typeface="Almarai"/>
                <a:cs typeface="Almarai"/>
                <a:sym typeface="Almarai"/>
              </a:rPr>
              <a:t> </a:t>
            </a:r>
            <a:r>
              <a:rPr lang="en-US" sz="2935" dirty="0" err="1">
                <a:solidFill>
                  <a:srgbClr val="FFFFFF"/>
                </a:solidFill>
                <a:latin typeface="Almarai"/>
                <a:ea typeface="Almarai"/>
                <a:cs typeface="Almarai"/>
                <a:sym typeface="Almarai"/>
              </a:rPr>
              <a:t>investiția</a:t>
            </a:r>
            <a:r>
              <a:rPr lang="en-US" sz="2935" dirty="0">
                <a:solidFill>
                  <a:srgbClr val="FFFFFF"/>
                </a:solidFill>
                <a:latin typeface="Almarai"/>
                <a:ea typeface="Almarai"/>
                <a:cs typeface="Almarai"/>
                <a:sym typeface="Almarai"/>
              </a:rPr>
              <a:t> </a:t>
            </a:r>
            <a:r>
              <a:rPr lang="en-US" sz="2935" dirty="0" err="1">
                <a:solidFill>
                  <a:srgbClr val="FFFFFF"/>
                </a:solidFill>
                <a:latin typeface="Almarai"/>
                <a:ea typeface="Almarai"/>
                <a:cs typeface="Almarai"/>
                <a:sym typeface="Almarai"/>
              </a:rPr>
              <a:t>nesustenabilă</a:t>
            </a:r>
            <a:r>
              <a:rPr lang="en-US" sz="2935" dirty="0">
                <a:solidFill>
                  <a:srgbClr val="FFFFFF"/>
                </a:solidFill>
                <a:latin typeface="Almarai"/>
                <a:ea typeface="Almarai"/>
                <a:cs typeface="Almarai"/>
                <a:sym typeface="Almarai"/>
              </a:rPr>
              <a:t>.</a:t>
            </a:r>
          </a:p>
          <a:p>
            <a:pPr algn="l">
              <a:lnSpc>
                <a:spcPts val="4050"/>
              </a:lnSpc>
            </a:pPr>
            <a:endParaRPr lang="en-US" sz="2935" dirty="0">
              <a:solidFill>
                <a:srgbClr val="FFFFFF"/>
              </a:solidFill>
              <a:latin typeface="Almarai"/>
              <a:ea typeface="Almarai"/>
              <a:cs typeface="Almarai"/>
              <a:sym typeface="Almarai"/>
            </a:endParaRPr>
          </a:p>
          <a:p>
            <a:pPr algn="l">
              <a:lnSpc>
                <a:spcPts val="4050"/>
              </a:lnSpc>
            </a:pPr>
            <a:endParaRPr lang="en-US" sz="2935" dirty="0">
              <a:solidFill>
                <a:srgbClr val="FFFFFF"/>
              </a:solidFill>
              <a:latin typeface="Almarai"/>
              <a:ea typeface="Almarai"/>
              <a:cs typeface="Almarai"/>
              <a:sym typeface="Almarai"/>
            </a:endParaRPr>
          </a:p>
          <a:p>
            <a:pPr marL="0" lvl="0" indent="0" algn="l">
              <a:lnSpc>
                <a:spcPts val="4050"/>
              </a:lnSpc>
              <a:spcBef>
                <a:spcPct val="0"/>
              </a:spcBef>
            </a:pPr>
            <a:endParaRPr lang="en-US" sz="2935" dirty="0">
              <a:solidFill>
                <a:srgbClr val="FFFFFF"/>
              </a:solidFill>
              <a:latin typeface="Almarai"/>
              <a:ea typeface="Almarai"/>
              <a:cs typeface="Almarai"/>
              <a:sym typeface="Almarai"/>
            </a:endParaRPr>
          </a:p>
        </p:txBody>
      </p:sp>
      <p:sp>
        <p:nvSpPr>
          <p:cNvPr id="14" name="TextBox 14"/>
          <p:cNvSpPr txBox="1"/>
          <p:nvPr/>
        </p:nvSpPr>
        <p:spPr>
          <a:xfrm>
            <a:off x="905385" y="6081693"/>
            <a:ext cx="8749110" cy="795500"/>
          </a:xfrm>
          <a:prstGeom prst="rect">
            <a:avLst/>
          </a:prstGeom>
        </p:spPr>
        <p:txBody>
          <a:bodyPr lIns="0" tIns="0" rIns="0" bIns="0" rtlCol="0" anchor="t">
            <a:spAutoFit/>
          </a:bodyPr>
          <a:lstStyle/>
          <a:p>
            <a:pPr marL="0" lvl="0" indent="0" algn="l">
              <a:lnSpc>
                <a:spcPts val="6355"/>
              </a:lnSpc>
              <a:spcBef>
                <a:spcPct val="0"/>
              </a:spcBef>
            </a:pPr>
            <a:r>
              <a:rPr lang="en-US" sz="4605" b="1">
                <a:solidFill>
                  <a:srgbClr val="17E3B2"/>
                </a:solidFill>
                <a:latin typeface="Almarai Bold"/>
                <a:ea typeface="Almarai Bold"/>
                <a:cs typeface="Almarai Bold"/>
                <a:sym typeface="Almarai Bold"/>
              </a:rPr>
              <a:t> Ce am învățat? </a:t>
            </a:r>
          </a:p>
        </p:txBody>
      </p:sp>
      <p:sp>
        <p:nvSpPr>
          <p:cNvPr id="15" name="TextBox 15"/>
          <p:cNvSpPr txBox="1"/>
          <p:nvPr/>
        </p:nvSpPr>
        <p:spPr>
          <a:xfrm>
            <a:off x="1028700" y="7109631"/>
            <a:ext cx="8313134" cy="526308"/>
          </a:xfrm>
          <a:prstGeom prst="rect">
            <a:avLst/>
          </a:prstGeom>
        </p:spPr>
        <p:txBody>
          <a:bodyPr lIns="0" tIns="0" rIns="0" bIns="0" rtlCol="0" anchor="t">
            <a:spAutoFit/>
          </a:bodyPr>
          <a:lstStyle/>
          <a:p>
            <a:pPr marL="0" lvl="0" indent="0" algn="l">
              <a:lnSpc>
                <a:spcPts val="4228"/>
              </a:lnSpc>
              <a:spcBef>
                <a:spcPct val="0"/>
              </a:spcBef>
            </a:pPr>
            <a:r>
              <a:rPr lang="en-US" sz="3063">
                <a:solidFill>
                  <a:srgbClr val="FFFFFF"/>
                </a:solidFill>
                <a:latin typeface="Almarai"/>
                <a:ea typeface="Almarai"/>
                <a:cs typeface="Almarai"/>
                <a:sym typeface="Almarai"/>
              </a:rPr>
              <a:t>O mai bună înțelegere a pieței locale.</a:t>
            </a:r>
          </a:p>
        </p:txBody>
      </p:sp>
      <p:sp>
        <p:nvSpPr>
          <p:cNvPr id="16" name="TextBox 16"/>
          <p:cNvSpPr txBox="1"/>
          <p:nvPr/>
        </p:nvSpPr>
        <p:spPr>
          <a:xfrm>
            <a:off x="1558938" y="1480776"/>
            <a:ext cx="1456246" cy="843870"/>
          </a:xfrm>
          <a:prstGeom prst="rect">
            <a:avLst/>
          </a:prstGeom>
        </p:spPr>
        <p:txBody>
          <a:bodyPr lIns="0" tIns="0" rIns="0" bIns="0" rtlCol="0" anchor="t">
            <a:spAutoFit/>
          </a:bodyPr>
          <a:lstStyle/>
          <a:p>
            <a:pPr algn="ctr">
              <a:lnSpc>
                <a:spcPts val="6817"/>
              </a:lnSpc>
            </a:pPr>
            <a:r>
              <a:rPr lang="en-US" sz="4940" b="1">
                <a:solidFill>
                  <a:srgbClr val="FFFFFF"/>
                </a:solidFill>
                <a:latin typeface="Almarai Bold"/>
                <a:ea typeface="Almarai Bold"/>
                <a:cs typeface="Almarai Bold"/>
                <a:sym typeface="Almarai Bold"/>
              </a:rPr>
              <a:t>03</a:t>
            </a:r>
          </a:p>
        </p:txBody>
      </p:sp>
      <p:sp>
        <p:nvSpPr>
          <p:cNvPr id="17" name="Freeform 17"/>
          <p:cNvSpPr/>
          <p:nvPr/>
        </p:nvSpPr>
        <p:spPr>
          <a:xfrm>
            <a:off x="15882150" y="0"/>
            <a:ext cx="2405850" cy="1786560"/>
          </a:xfrm>
          <a:custGeom>
            <a:avLst/>
            <a:gdLst/>
            <a:ahLst/>
            <a:cxnLst/>
            <a:rect l="l" t="t" r="r" b="b"/>
            <a:pathLst>
              <a:path w="2405850" h="1786560">
                <a:moveTo>
                  <a:pt x="0" y="0"/>
                </a:moveTo>
                <a:lnTo>
                  <a:pt x="2405850" y="0"/>
                </a:lnTo>
                <a:lnTo>
                  <a:pt x="2405850" y="1786560"/>
                </a:lnTo>
                <a:lnTo>
                  <a:pt x="0" y="17865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1291592" y="1717521"/>
            <a:ext cx="6376662" cy="637666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126211" r="-126211"/>
              </a:stretch>
            </a:blipFill>
          </p:spPr>
          <p:txBody>
            <a:bodyPr/>
            <a:lstStyle/>
            <a:p>
              <a:endParaRPr lang="en-US"/>
            </a:p>
          </p:txBody>
        </p:sp>
      </p:grpSp>
      <p:grpSp>
        <p:nvGrpSpPr>
          <p:cNvPr id="4" name="Group 4"/>
          <p:cNvGrpSpPr/>
          <p:nvPr/>
        </p:nvGrpSpPr>
        <p:grpSpPr>
          <a:xfrm>
            <a:off x="682767" y="1195545"/>
            <a:ext cx="7594311" cy="759431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126211" r="-126211"/>
              </a:stretch>
            </a:blipFill>
          </p:spPr>
          <p:txBody>
            <a:bodyPr/>
            <a:lstStyle/>
            <a:p>
              <a:endParaRPr lang="en-US"/>
            </a:p>
          </p:txBody>
        </p:sp>
      </p:grpSp>
      <p:sp>
        <p:nvSpPr>
          <p:cNvPr id="6" name="TextBox 6"/>
          <p:cNvSpPr txBox="1"/>
          <p:nvPr/>
        </p:nvSpPr>
        <p:spPr>
          <a:xfrm>
            <a:off x="2200679" y="4534659"/>
            <a:ext cx="4800049" cy="2781300"/>
          </a:xfrm>
          <a:prstGeom prst="rect">
            <a:avLst/>
          </a:prstGeom>
        </p:spPr>
        <p:txBody>
          <a:bodyPr lIns="0" tIns="0" rIns="0" bIns="0" rtlCol="0" anchor="t">
            <a:spAutoFit/>
          </a:bodyPr>
          <a:lstStyle/>
          <a:p>
            <a:pPr marL="0" lvl="0" indent="0" algn="ctr">
              <a:lnSpc>
                <a:spcPts val="7288"/>
              </a:lnSpc>
              <a:spcBef>
                <a:spcPct val="0"/>
              </a:spcBef>
            </a:pPr>
            <a:r>
              <a:rPr lang="en-US" sz="6073" b="1">
                <a:solidFill>
                  <a:srgbClr val="FFFFFF"/>
                </a:solidFill>
                <a:latin typeface="Almarai Bold"/>
                <a:ea typeface="Almarai Bold"/>
                <a:cs typeface="Almarai Bold"/>
                <a:sym typeface="Almarai Bold"/>
              </a:rPr>
              <a:t>STRATEGIA PENTRU 2025</a:t>
            </a:r>
          </a:p>
        </p:txBody>
      </p:sp>
      <p:sp>
        <p:nvSpPr>
          <p:cNvPr id="7" name="TextBox 7"/>
          <p:cNvSpPr txBox="1"/>
          <p:nvPr/>
        </p:nvSpPr>
        <p:spPr>
          <a:xfrm>
            <a:off x="10822139" y="2557456"/>
            <a:ext cx="7399280" cy="1444256"/>
          </a:xfrm>
          <a:prstGeom prst="rect">
            <a:avLst/>
          </a:prstGeom>
        </p:spPr>
        <p:txBody>
          <a:bodyPr lIns="0" tIns="0" rIns="0" bIns="0" rtlCol="0" anchor="t">
            <a:spAutoFit/>
          </a:bodyPr>
          <a:lstStyle/>
          <a:p>
            <a:pPr marL="0" lvl="0" indent="0" algn="l">
              <a:lnSpc>
                <a:spcPts val="5673"/>
              </a:lnSpc>
              <a:spcBef>
                <a:spcPct val="0"/>
              </a:spcBef>
            </a:pPr>
            <a:r>
              <a:rPr lang="en-US" sz="4111" b="1">
                <a:solidFill>
                  <a:srgbClr val="17E3B2"/>
                </a:solidFill>
                <a:latin typeface="Almarai Bold"/>
                <a:ea typeface="Almarai Bold"/>
                <a:cs typeface="Almarai Bold"/>
                <a:sym typeface="Almarai Bold"/>
              </a:rPr>
              <a:t>FOCUS PE OPERARE  CHARTER ȘI ACMI</a:t>
            </a:r>
          </a:p>
        </p:txBody>
      </p:sp>
      <p:grpSp>
        <p:nvGrpSpPr>
          <p:cNvPr id="8" name="Group 8"/>
          <p:cNvGrpSpPr/>
          <p:nvPr/>
        </p:nvGrpSpPr>
        <p:grpSpPr>
          <a:xfrm>
            <a:off x="9039229" y="2584516"/>
            <a:ext cx="1371267" cy="137126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E3B2"/>
            </a:solidFill>
            <a:ln w="95250" cap="sq">
              <a:solidFill>
                <a:srgbClr val="051D40"/>
              </a:solidFill>
              <a:prstDash val="solid"/>
              <a:miter/>
            </a:ln>
          </p:spPr>
          <p:txBody>
            <a:bodyPr/>
            <a:lstStyle/>
            <a:p>
              <a:endParaRPr lang="en-US"/>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05"/>
                </a:lnSpc>
              </a:pPr>
              <a:endParaRPr/>
            </a:p>
          </p:txBody>
        </p:sp>
      </p:grpSp>
      <p:grpSp>
        <p:nvGrpSpPr>
          <p:cNvPr id="11" name="Group 11"/>
          <p:cNvGrpSpPr/>
          <p:nvPr/>
        </p:nvGrpSpPr>
        <p:grpSpPr>
          <a:xfrm>
            <a:off x="9029553" y="4893191"/>
            <a:ext cx="1371267" cy="137126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E3B2"/>
            </a:solidFill>
            <a:ln w="95250" cap="sq">
              <a:solidFill>
                <a:srgbClr val="051D40"/>
              </a:solidFill>
              <a:prstDash val="solid"/>
              <a:miter/>
            </a:ln>
          </p:spPr>
          <p:txBody>
            <a:bodyPr/>
            <a:lstStyle/>
            <a:p>
              <a:endParaRPr lang="en-US"/>
            </a:p>
          </p:txBody>
        </p:sp>
        <p:sp>
          <p:nvSpPr>
            <p:cNvPr id="13" name="TextBox 13"/>
            <p:cNvSpPr txBox="1"/>
            <p:nvPr/>
          </p:nvSpPr>
          <p:spPr>
            <a:xfrm>
              <a:off x="76200" y="28575"/>
              <a:ext cx="660400" cy="708025"/>
            </a:xfrm>
            <a:prstGeom prst="rect">
              <a:avLst/>
            </a:prstGeom>
          </p:spPr>
          <p:txBody>
            <a:bodyPr lIns="50800" tIns="50800" rIns="50800" bIns="50800" rtlCol="0" anchor="ctr"/>
            <a:lstStyle/>
            <a:p>
              <a:pPr algn="ctr">
                <a:lnSpc>
                  <a:spcPts val="2605"/>
                </a:lnSpc>
              </a:pPr>
              <a:endParaRPr/>
            </a:p>
          </p:txBody>
        </p:sp>
      </p:grpSp>
      <p:grpSp>
        <p:nvGrpSpPr>
          <p:cNvPr id="14" name="Group 14"/>
          <p:cNvGrpSpPr/>
          <p:nvPr/>
        </p:nvGrpSpPr>
        <p:grpSpPr>
          <a:xfrm>
            <a:off x="9029553" y="6844807"/>
            <a:ext cx="1371267" cy="1371267"/>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E3B2"/>
            </a:solidFill>
            <a:ln w="95250" cap="sq">
              <a:solidFill>
                <a:srgbClr val="051D40"/>
              </a:solidFill>
              <a:prstDash val="solid"/>
              <a:miter/>
            </a:ln>
          </p:spPr>
          <p:txBody>
            <a:bodyPr/>
            <a:lstStyle/>
            <a:p>
              <a:endParaRPr lang="en-US"/>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2605"/>
                </a:lnSpc>
              </a:pPr>
              <a:endParaRPr/>
            </a:p>
          </p:txBody>
        </p:sp>
      </p:grpSp>
      <p:sp>
        <p:nvSpPr>
          <p:cNvPr id="17" name="Freeform 17"/>
          <p:cNvSpPr/>
          <p:nvPr/>
        </p:nvSpPr>
        <p:spPr>
          <a:xfrm>
            <a:off x="9348603" y="2912898"/>
            <a:ext cx="733166" cy="714504"/>
          </a:xfrm>
          <a:custGeom>
            <a:avLst/>
            <a:gdLst/>
            <a:ahLst/>
            <a:cxnLst/>
            <a:rect l="l" t="t" r="r" b="b"/>
            <a:pathLst>
              <a:path w="733166" h="714504">
                <a:moveTo>
                  <a:pt x="0" y="0"/>
                </a:moveTo>
                <a:lnTo>
                  <a:pt x="733167" y="0"/>
                </a:lnTo>
                <a:lnTo>
                  <a:pt x="733167" y="714504"/>
                </a:lnTo>
                <a:lnTo>
                  <a:pt x="0" y="7145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TextBox 18"/>
          <p:cNvSpPr txBox="1"/>
          <p:nvPr/>
        </p:nvSpPr>
        <p:spPr>
          <a:xfrm>
            <a:off x="10822139" y="4532165"/>
            <a:ext cx="6849575" cy="2125370"/>
          </a:xfrm>
          <a:prstGeom prst="rect">
            <a:avLst/>
          </a:prstGeom>
        </p:spPr>
        <p:txBody>
          <a:bodyPr lIns="0" tIns="0" rIns="0" bIns="0" rtlCol="0" anchor="t">
            <a:spAutoFit/>
          </a:bodyPr>
          <a:lstStyle/>
          <a:p>
            <a:pPr marL="0" lvl="0" indent="0" algn="l">
              <a:lnSpc>
                <a:spcPts val="5671"/>
              </a:lnSpc>
              <a:spcBef>
                <a:spcPct val="0"/>
              </a:spcBef>
            </a:pPr>
            <a:r>
              <a:rPr lang="en-US" sz="4109" b="1">
                <a:solidFill>
                  <a:srgbClr val="17E3B2"/>
                </a:solidFill>
                <a:latin typeface="Almarai Bold"/>
                <a:ea typeface="Almarai Bold"/>
                <a:cs typeface="Almarai Bold"/>
                <a:sym typeface="Almarai Bold"/>
              </a:rPr>
              <a:t>O STRATEGIE CLARĂ PENTRU STABILITATE ȘI EXPANSIUNE</a:t>
            </a:r>
          </a:p>
        </p:txBody>
      </p:sp>
      <p:sp>
        <p:nvSpPr>
          <p:cNvPr id="19" name="Freeform 19"/>
          <p:cNvSpPr/>
          <p:nvPr/>
        </p:nvSpPr>
        <p:spPr>
          <a:xfrm>
            <a:off x="9441735" y="5312431"/>
            <a:ext cx="585607" cy="669613"/>
          </a:xfrm>
          <a:custGeom>
            <a:avLst/>
            <a:gdLst/>
            <a:ahLst/>
            <a:cxnLst/>
            <a:rect l="l" t="t" r="r" b="b"/>
            <a:pathLst>
              <a:path w="585607" h="669613">
                <a:moveTo>
                  <a:pt x="0" y="0"/>
                </a:moveTo>
                <a:lnTo>
                  <a:pt x="585608" y="0"/>
                </a:lnTo>
                <a:lnTo>
                  <a:pt x="585608" y="669613"/>
                </a:lnTo>
                <a:lnTo>
                  <a:pt x="0" y="66961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TextBox 20"/>
          <p:cNvSpPr txBox="1"/>
          <p:nvPr/>
        </p:nvSpPr>
        <p:spPr>
          <a:xfrm>
            <a:off x="10667520" y="7116142"/>
            <a:ext cx="5456933" cy="733900"/>
          </a:xfrm>
          <a:prstGeom prst="rect">
            <a:avLst/>
          </a:prstGeom>
        </p:spPr>
        <p:txBody>
          <a:bodyPr lIns="0" tIns="0" rIns="0" bIns="0" rtlCol="0" anchor="t">
            <a:spAutoFit/>
          </a:bodyPr>
          <a:lstStyle/>
          <a:p>
            <a:pPr marL="0" lvl="0" indent="0" algn="l">
              <a:lnSpc>
                <a:spcPts val="5773"/>
              </a:lnSpc>
              <a:spcBef>
                <a:spcPct val="0"/>
              </a:spcBef>
            </a:pPr>
            <a:r>
              <a:rPr lang="en-US" sz="4183" b="1">
                <a:solidFill>
                  <a:srgbClr val="17E3B2"/>
                </a:solidFill>
                <a:latin typeface="Almarai Bold"/>
                <a:ea typeface="Almarai Bold"/>
                <a:cs typeface="Almarai Bold"/>
                <a:sym typeface="Almarai Bold"/>
              </a:rPr>
              <a:t>CRESTEREA FLOTEI</a:t>
            </a:r>
          </a:p>
        </p:txBody>
      </p:sp>
      <p:sp>
        <p:nvSpPr>
          <p:cNvPr id="21" name="Freeform 21"/>
          <p:cNvSpPr/>
          <p:nvPr/>
        </p:nvSpPr>
        <p:spPr>
          <a:xfrm>
            <a:off x="9441735" y="7201867"/>
            <a:ext cx="566255" cy="720926"/>
          </a:xfrm>
          <a:custGeom>
            <a:avLst/>
            <a:gdLst/>
            <a:ahLst/>
            <a:cxnLst/>
            <a:rect l="l" t="t" r="r" b="b"/>
            <a:pathLst>
              <a:path w="566255" h="720926">
                <a:moveTo>
                  <a:pt x="0" y="0"/>
                </a:moveTo>
                <a:lnTo>
                  <a:pt x="566255" y="0"/>
                </a:lnTo>
                <a:lnTo>
                  <a:pt x="566255" y="720926"/>
                </a:lnTo>
                <a:lnTo>
                  <a:pt x="0" y="7209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2" name="Group 22"/>
          <p:cNvGrpSpPr/>
          <p:nvPr/>
        </p:nvGrpSpPr>
        <p:grpSpPr>
          <a:xfrm>
            <a:off x="17259300" y="2066886"/>
            <a:ext cx="5754080" cy="8220114"/>
            <a:chOff x="0" y="0"/>
            <a:chExt cx="4445000" cy="6350000"/>
          </a:xfrm>
        </p:grpSpPr>
        <p:sp>
          <p:nvSpPr>
            <p:cNvPr id="23" name="Freeform 23"/>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2"/>
              <a:stretch>
                <a:fillRect l="-201730" r="-201730"/>
              </a:stretch>
            </a:blipFill>
          </p:spPr>
          <p:txBody>
            <a:bodyPr/>
            <a:lstStyle/>
            <a:p>
              <a:endParaRPr lang="en-US"/>
            </a:p>
          </p:txBody>
        </p:sp>
      </p:grpSp>
      <p:grpSp>
        <p:nvGrpSpPr>
          <p:cNvPr id="24" name="Group 24"/>
          <p:cNvGrpSpPr/>
          <p:nvPr/>
        </p:nvGrpSpPr>
        <p:grpSpPr>
          <a:xfrm rot="-10800000">
            <a:off x="-4725380" y="5468707"/>
            <a:ext cx="5754080" cy="8220114"/>
            <a:chOff x="0" y="0"/>
            <a:chExt cx="4445000" cy="6350000"/>
          </a:xfrm>
        </p:grpSpPr>
        <p:sp>
          <p:nvSpPr>
            <p:cNvPr id="25" name="Freeform 25"/>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2"/>
              <a:stretch>
                <a:fillRect l="-201730" r="-201730"/>
              </a:stretch>
            </a:blipFill>
          </p:spPr>
          <p:txBody>
            <a:bodyPr/>
            <a:lstStyle/>
            <a:p>
              <a:endParaRPr lang="en-US"/>
            </a:p>
          </p:txBody>
        </p:sp>
      </p:grpSp>
      <p:grpSp>
        <p:nvGrpSpPr>
          <p:cNvPr id="26" name="Group 26"/>
          <p:cNvGrpSpPr/>
          <p:nvPr/>
        </p:nvGrpSpPr>
        <p:grpSpPr>
          <a:xfrm>
            <a:off x="15763958" y="-781916"/>
            <a:ext cx="1683983" cy="2405689"/>
            <a:chOff x="0" y="0"/>
            <a:chExt cx="4445000" cy="6350000"/>
          </a:xfrm>
        </p:grpSpPr>
        <p:sp>
          <p:nvSpPr>
            <p:cNvPr id="27" name="Freeform 27"/>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2"/>
              <a:stretch>
                <a:fillRect l="-201730" r="-201730"/>
              </a:stretch>
            </a:blipFill>
          </p:spPr>
          <p:txBody>
            <a:bodyPr/>
            <a:lstStyle/>
            <a:p>
              <a:endParaRPr lang="en-US"/>
            </a:p>
          </p:txBody>
        </p:sp>
      </p:grpSp>
      <p:grpSp>
        <p:nvGrpSpPr>
          <p:cNvPr id="28" name="Group 28"/>
          <p:cNvGrpSpPr/>
          <p:nvPr/>
        </p:nvGrpSpPr>
        <p:grpSpPr>
          <a:xfrm rot="5400000">
            <a:off x="14391539" y="875530"/>
            <a:ext cx="841991" cy="84199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126211" r="-126211"/>
              </a:stretch>
            </a:blipFill>
          </p:spPr>
          <p:txBody>
            <a:bodyPr/>
            <a:lstStyle/>
            <a:p>
              <a:endParaRPr lang="en-US"/>
            </a:p>
          </p:txBody>
        </p:sp>
      </p:grpSp>
      <p:grpSp>
        <p:nvGrpSpPr>
          <p:cNvPr id="30" name="Group 30"/>
          <p:cNvGrpSpPr/>
          <p:nvPr/>
        </p:nvGrpSpPr>
        <p:grpSpPr>
          <a:xfrm rot="5400000">
            <a:off x="3867511" y="3014990"/>
            <a:ext cx="1224824" cy="122482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126211" r="-126211"/>
              </a:stretch>
            </a:blipFill>
          </p:spPr>
          <p:txBody>
            <a:bodyPr/>
            <a:lstStyle/>
            <a:p>
              <a:endParaRPr lang="en-US"/>
            </a:p>
          </p:txBody>
        </p:sp>
      </p:grpSp>
      <p:sp>
        <p:nvSpPr>
          <p:cNvPr id="32" name="TextBox 32"/>
          <p:cNvSpPr txBox="1"/>
          <p:nvPr/>
        </p:nvSpPr>
        <p:spPr>
          <a:xfrm>
            <a:off x="3751800" y="3157842"/>
            <a:ext cx="1456246" cy="843870"/>
          </a:xfrm>
          <a:prstGeom prst="rect">
            <a:avLst/>
          </a:prstGeom>
        </p:spPr>
        <p:txBody>
          <a:bodyPr lIns="0" tIns="0" rIns="0" bIns="0" rtlCol="0" anchor="t">
            <a:spAutoFit/>
          </a:bodyPr>
          <a:lstStyle/>
          <a:p>
            <a:pPr algn="ctr">
              <a:lnSpc>
                <a:spcPts val="6817"/>
              </a:lnSpc>
            </a:pPr>
            <a:r>
              <a:rPr lang="en-US" sz="4940" b="1">
                <a:solidFill>
                  <a:srgbClr val="FFFFFF"/>
                </a:solidFill>
                <a:latin typeface="Almarai Bold"/>
                <a:ea typeface="Almarai Bold"/>
                <a:cs typeface="Almarai Bold"/>
                <a:sym typeface="Almarai Bold"/>
              </a:rPr>
              <a:t>04</a:t>
            </a:r>
          </a:p>
        </p:txBody>
      </p:sp>
      <p:sp>
        <p:nvSpPr>
          <p:cNvPr id="33" name="Freeform 33"/>
          <p:cNvSpPr/>
          <p:nvPr/>
        </p:nvSpPr>
        <p:spPr>
          <a:xfrm>
            <a:off x="0" y="-17750"/>
            <a:ext cx="2405850" cy="1786560"/>
          </a:xfrm>
          <a:custGeom>
            <a:avLst/>
            <a:gdLst/>
            <a:ahLst/>
            <a:cxnLst/>
            <a:rect l="l" t="t" r="r" b="b"/>
            <a:pathLst>
              <a:path w="2405850" h="1786560">
                <a:moveTo>
                  <a:pt x="0" y="0"/>
                </a:moveTo>
                <a:lnTo>
                  <a:pt x="2405850" y="0"/>
                </a:lnTo>
                <a:lnTo>
                  <a:pt x="2405850" y="1786560"/>
                </a:lnTo>
                <a:lnTo>
                  <a:pt x="0" y="178656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5156821" y="75452"/>
            <a:ext cx="12010783" cy="10400796"/>
            <a:chOff x="0" y="0"/>
            <a:chExt cx="4282440" cy="3708400"/>
          </a:xfrm>
        </p:grpSpPr>
        <p:sp>
          <p:nvSpPr>
            <p:cNvPr id="3" name="Freeform 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5727" r="-15727"/>
              </a:stretch>
            </a:blipFill>
          </p:spPr>
          <p:txBody>
            <a:bodyPr/>
            <a:lstStyle/>
            <a:p>
              <a:endParaRPr lang="en-US"/>
            </a:p>
          </p:txBody>
        </p:sp>
      </p:grpSp>
      <p:grpSp>
        <p:nvGrpSpPr>
          <p:cNvPr id="4" name="Group 4"/>
          <p:cNvGrpSpPr/>
          <p:nvPr/>
        </p:nvGrpSpPr>
        <p:grpSpPr>
          <a:xfrm>
            <a:off x="-4086541" y="0"/>
            <a:ext cx="12010783" cy="10400796"/>
            <a:chOff x="0" y="0"/>
            <a:chExt cx="4282440" cy="3708400"/>
          </a:xfrm>
        </p:grpSpPr>
        <p:sp>
          <p:nvSpPr>
            <p:cNvPr id="5" name="Freeform 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102591" r="-102591"/>
              </a:stretch>
            </a:blipFill>
          </p:spPr>
          <p:txBody>
            <a:bodyPr/>
            <a:lstStyle/>
            <a:p>
              <a:endParaRPr lang="en-US"/>
            </a:p>
          </p:txBody>
        </p:sp>
      </p:grpSp>
      <p:grpSp>
        <p:nvGrpSpPr>
          <p:cNvPr id="6" name="Group 6"/>
          <p:cNvGrpSpPr/>
          <p:nvPr/>
        </p:nvGrpSpPr>
        <p:grpSpPr>
          <a:xfrm>
            <a:off x="-5109196" y="15648"/>
            <a:ext cx="12010783" cy="10400796"/>
            <a:chOff x="0" y="0"/>
            <a:chExt cx="4282440" cy="3708400"/>
          </a:xfrm>
        </p:grpSpPr>
        <p:sp>
          <p:nvSpPr>
            <p:cNvPr id="7" name="Freeform 7"/>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3"/>
              <a:stretch>
                <a:fillRect l="-102591" r="-102591"/>
              </a:stretch>
            </a:blipFill>
          </p:spPr>
          <p:txBody>
            <a:bodyPr/>
            <a:lstStyle/>
            <a:p>
              <a:endParaRPr lang="en-US"/>
            </a:p>
          </p:txBody>
        </p:sp>
      </p:grpSp>
      <p:grpSp>
        <p:nvGrpSpPr>
          <p:cNvPr id="8" name="Group 8"/>
          <p:cNvGrpSpPr/>
          <p:nvPr/>
        </p:nvGrpSpPr>
        <p:grpSpPr>
          <a:xfrm>
            <a:off x="5478059" y="3920409"/>
            <a:ext cx="2446183" cy="244618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E3B2"/>
            </a:solidFill>
            <a:ln w="200025" cap="sq">
              <a:solidFill>
                <a:srgbClr val="051D40"/>
              </a:solidFill>
              <a:prstDash val="solid"/>
              <a:miter/>
            </a:ln>
          </p:spPr>
          <p:txBody>
            <a:bodyPr/>
            <a:lstStyle/>
            <a:p>
              <a:endParaRPr lang="en-US"/>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2605"/>
                </a:lnSpc>
              </a:pPr>
              <a:endParaRPr/>
            </a:p>
          </p:txBody>
        </p:sp>
      </p:grpSp>
      <p:sp>
        <p:nvSpPr>
          <p:cNvPr id="11" name="Freeform 11"/>
          <p:cNvSpPr/>
          <p:nvPr/>
        </p:nvSpPr>
        <p:spPr>
          <a:xfrm>
            <a:off x="6303635" y="4568149"/>
            <a:ext cx="795031" cy="1150702"/>
          </a:xfrm>
          <a:custGeom>
            <a:avLst/>
            <a:gdLst/>
            <a:ahLst/>
            <a:cxnLst/>
            <a:rect l="l" t="t" r="r" b="b"/>
            <a:pathLst>
              <a:path w="795031" h="1150702">
                <a:moveTo>
                  <a:pt x="0" y="0"/>
                </a:moveTo>
                <a:lnTo>
                  <a:pt x="795030" y="0"/>
                </a:lnTo>
                <a:lnTo>
                  <a:pt x="795030" y="1150702"/>
                </a:lnTo>
                <a:lnTo>
                  <a:pt x="0" y="11507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p:nvPr/>
        </p:nvSpPr>
        <p:spPr>
          <a:xfrm>
            <a:off x="10049653" y="2314983"/>
            <a:ext cx="8123002" cy="1926731"/>
          </a:xfrm>
          <a:prstGeom prst="rect">
            <a:avLst/>
          </a:prstGeom>
        </p:spPr>
        <p:txBody>
          <a:bodyPr lIns="0" tIns="0" rIns="0" bIns="0" rtlCol="0" anchor="t">
            <a:spAutoFit/>
          </a:bodyPr>
          <a:lstStyle/>
          <a:p>
            <a:pPr marL="0" lvl="0" indent="0" algn="l">
              <a:lnSpc>
                <a:spcPts val="7452"/>
              </a:lnSpc>
              <a:spcBef>
                <a:spcPct val="0"/>
              </a:spcBef>
            </a:pPr>
            <a:r>
              <a:rPr lang="en-US" sz="6210" b="1">
                <a:solidFill>
                  <a:srgbClr val="FFFFFF"/>
                </a:solidFill>
                <a:latin typeface="Almarai Bold"/>
                <a:ea typeface="Almarai Bold"/>
                <a:cs typeface="Almarai Bold"/>
                <a:sym typeface="Almarai Bold"/>
              </a:rPr>
              <a:t>CUM VEDEM VIITORUL?</a:t>
            </a:r>
          </a:p>
        </p:txBody>
      </p:sp>
      <p:sp>
        <p:nvSpPr>
          <p:cNvPr id="13" name="TextBox 13"/>
          <p:cNvSpPr txBox="1"/>
          <p:nvPr/>
        </p:nvSpPr>
        <p:spPr>
          <a:xfrm>
            <a:off x="8362998" y="5193048"/>
            <a:ext cx="9259718" cy="3552254"/>
          </a:xfrm>
          <a:prstGeom prst="rect">
            <a:avLst/>
          </a:prstGeom>
        </p:spPr>
        <p:txBody>
          <a:bodyPr lIns="0" tIns="0" rIns="0" bIns="0" rtlCol="0" anchor="t">
            <a:spAutoFit/>
          </a:bodyPr>
          <a:lstStyle/>
          <a:p>
            <a:pPr algn="l">
              <a:lnSpc>
                <a:spcPts val="3497"/>
              </a:lnSpc>
            </a:pPr>
            <a:r>
              <a:rPr lang="en-US" sz="2534" spc="248" dirty="0" err="1">
                <a:solidFill>
                  <a:srgbClr val="F5FFF5"/>
                </a:solidFill>
                <a:latin typeface="Almarai"/>
                <a:ea typeface="Almarai"/>
                <a:cs typeface="Almarai"/>
                <a:sym typeface="Almarai"/>
              </a:rPr>
              <a:t>Oportunități</a:t>
            </a:r>
            <a:r>
              <a:rPr lang="en-US" sz="2534" spc="248" dirty="0">
                <a:solidFill>
                  <a:srgbClr val="F5FFF5"/>
                </a:solidFill>
                <a:latin typeface="Almarai"/>
                <a:ea typeface="Almarai"/>
                <a:cs typeface="Almarai"/>
                <a:sym typeface="Almarai"/>
              </a:rPr>
              <a:t> </a:t>
            </a:r>
            <a:r>
              <a:rPr lang="en-US" sz="2534" spc="248" dirty="0" err="1">
                <a:solidFill>
                  <a:srgbClr val="F5FFF5"/>
                </a:solidFill>
                <a:latin typeface="Almarai"/>
                <a:ea typeface="Almarai"/>
                <a:cs typeface="Almarai"/>
                <a:sym typeface="Almarai"/>
              </a:rPr>
              <a:t>și</a:t>
            </a:r>
            <a:r>
              <a:rPr lang="en-US" sz="2534" spc="248" dirty="0">
                <a:solidFill>
                  <a:srgbClr val="F5FFF5"/>
                </a:solidFill>
                <a:latin typeface="Almarai"/>
                <a:ea typeface="Almarai"/>
                <a:cs typeface="Almarai"/>
                <a:sym typeface="Almarai"/>
              </a:rPr>
              <a:t> </a:t>
            </a:r>
            <a:r>
              <a:rPr lang="en-US" sz="2534" spc="248" dirty="0" err="1">
                <a:solidFill>
                  <a:srgbClr val="F5FFF5"/>
                </a:solidFill>
                <a:latin typeface="Almarai"/>
                <a:ea typeface="Almarai"/>
                <a:cs typeface="Almarai"/>
                <a:sym typeface="Almarai"/>
              </a:rPr>
              <a:t>viziune</a:t>
            </a:r>
            <a:r>
              <a:rPr lang="en-US" sz="2534" spc="248" dirty="0">
                <a:solidFill>
                  <a:srgbClr val="F5FFF5"/>
                </a:solidFill>
                <a:latin typeface="Almarai"/>
                <a:ea typeface="Almarai"/>
                <a:cs typeface="Almarai"/>
                <a:sym typeface="Almarai"/>
              </a:rPr>
              <a:t>: </a:t>
            </a:r>
          </a:p>
          <a:p>
            <a:pPr marL="547248" lvl="1" indent="-273624" algn="l">
              <a:lnSpc>
                <a:spcPts val="3497"/>
              </a:lnSpc>
              <a:buFont typeface="Arial"/>
              <a:buChar char="•"/>
            </a:pPr>
            <a:r>
              <a:rPr lang="en-US" sz="2534" spc="248" dirty="0" err="1">
                <a:solidFill>
                  <a:srgbClr val="F5FFF5"/>
                </a:solidFill>
                <a:latin typeface="Almarai"/>
                <a:ea typeface="Almarai"/>
                <a:cs typeface="Almarai"/>
                <a:sym typeface="Almarai"/>
              </a:rPr>
              <a:t>Creșterea</a:t>
            </a:r>
            <a:r>
              <a:rPr lang="en-US" sz="2534" spc="248" dirty="0">
                <a:solidFill>
                  <a:srgbClr val="F5FFF5"/>
                </a:solidFill>
                <a:latin typeface="Almarai"/>
                <a:ea typeface="Almarai"/>
                <a:cs typeface="Almarai"/>
                <a:sym typeface="Almarai"/>
              </a:rPr>
              <a:t> </a:t>
            </a:r>
            <a:r>
              <a:rPr lang="en-US" sz="2534" spc="248" dirty="0" err="1">
                <a:solidFill>
                  <a:srgbClr val="F5FFF5"/>
                </a:solidFill>
                <a:latin typeface="Almarai"/>
                <a:ea typeface="Almarai"/>
                <a:cs typeface="Almarai"/>
                <a:sym typeface="Almarai"/>
              </a:rPr>
              <a:t>segmentului</a:t>
            </a:r>
            <a:r>
              <a:rPr lang="en-US" sz="2534" spc="248" dirty="0">
                <a:solidFill>
                  <a:srgbClr val="F5FFF5"/>
                </a:solidFill>
                <a:latin typeface="Almarai"/>
                <a:ea typeface="Almarai"/>
                <a:cs typeface="Almarai"/>
                <a:sym typeface="Almarai"/>
              </a:rPr>
              <a:t> ACMI &amp; charter</a:t>
            </a:r>
          </a:p>
          <a:p>
            <a:pPr marL="547248" lvl="1" indent="-273624" algn="l">
              <a:lnSpc>
                <a:spcPts val="3497"/>
              </a:lnSpc>
              <a:buFont typeface="Arial"/>
              <a:buChar char="•"/>
            </a:pPr>
            <a:r>
              <a:rPr lang="en-US" sz="2534" spc="248" dirty="0" err="1">
                <a:solidFill>
                  <a:srgbClr val="F5FFF5"/>
                </a:solidFill>
                <a:latin typeface="Almarai"/>
                <a:ea typeface="Almarai"/>
                <a:cs typeface="Almarai"/>
                <a:sym typeface="Almarai"/>
              </a:rPr>
              <a:t>Colaborarea</a:t>
            </a:r>
            <a:r>
              <a:rPr lang="en-US" sz="2534" spc="248" dirty="0">
                <a:solidFill>
                  <a:srgbClr val="F5FFF5"/>
                </a:solidFill>
                <a:latin typeface="Almarai"/>
                <a:ea typeface="Almarai"/>
                <a:cs typeface="Almarai"/>
                <a:sym typeface="Almarai"/>
              </a:rPr>
              <a:t> cu </a:t>
            </a:r>
            <a:r>
              <a:rPr lang="en-US" sz="2534" spc="248" dirty="0" err="1">
                <a:solidFill>
                  <a:srgbClr val="F5FFF5"/>
                </a:solidFill>
                <a:latin typeface="Almarai"/>
                <a:ea typeface="Almarai"/>
                <a:cs typeface="Almarai"/>
                <a:sym typeface="Almarai"/>
              </a:rPr>
              <a:t>aeroporturile</a:t>
            </a:r>
            <a:r>
              <a:rPr lang="en-US" sz="2534" spc="248" dirty="0">
                <a:solidFill>
                  <a:srgbClr val="F5FFF5"/>
                </a:solidFill>
                <a:latin typeface="Almarai"/>
                <a:ea typeface="Almarai"/>
                <a:cs typeface="Almarai"/>
                <a:sym typeface="Almarai"/>
              </a:rPr>
              <a:t> </a:t>
            </a:r>
            <a:r>
              <a:rPr lang="en-US" sz="2534" spc="248" dirty="0" err="1">
                <a:solidFill>
                  <a:srgbClr val="F5FFF5"/>
                </a:solidFill>
                <a:latin typeface="Almarai"/>
                <a:ea typeface="Almarai"/>
                <a:cs typeface="Almarai"/>
                <a:sym typeface="Almarai"/>
              </a:rPr>
              <a:t>românești</a:t>
            </a:r>
            <a:endParaRPr lang="en-US" sz="2534" spc="248" dirty="0">
              <a:solidFill>
                <a:srgbClr val="F5FFF5"/>
              </a:solidFill>
              <a:latin typeface="Almarai"/>
              <a:ea typeface="Almarai"/>
              <a:cs typeface="Almarai"/>
              <a:sym typeface="Almarai"/>
            </a:endParaRPr>
          </a:p>
          <a:p>
            <a:pPr marL="547248" lvl="1" indent="-273624" algn="l">
              <a:lnSpc>
                <a:spcPts val="3497"/>
              </a:lnSpc>
              <a:buFont typeface="Arial"/>
              <a:buChar char="•"/>
            </a:pPr>
            <a:r>
              <a:rPr lang="en-US" sz="2534" spc="248" dirty="0" err="1">
                <a:solidFill>
                  <a:srgbClr val="F5FFF5"/>
                </a:solidFill>
                <a:latin typeface="Almarai"/>
                <a:ea typeface="Almarai"/>
                <a:cs typeface="Almarai"/>
                <a:sym typeface="Almarai"/>
              </a:rPr>
              <a:t>Soluții</a:t>
            </a:r>
            <a:r>
              <a:rPr lang="en-US" sz="2534" spc="248" dirty="0">
                <a:solidFill>
                  <a:srgbClr val="F5FFF5"/>
                </a:solidFill>
                <a:latin typeface="Almarai"/>
                <a:ea typeface="Almarai"/>
                <a:cs typeface="Almarai"/>
                <a:sym typeface="Almarai"/>
              </a:rPr>
              <a:t> </a:t>
            </a:r>
            <a:r>
              <a:rPr lang="en-US" sz="2534" spc="248" dirty="0" err="1">
                <a:solidFill>
                  <a:srgbClr val="F5FFF5"/>
                </a:solidFill>
                <a:latin typeface="Almarai"/>
                <a:ea typeface="Almarai"/>
                <a:cs typeface="Almarai"/>
                <a:sym typeface="Almarai"/>
              </a:rPr>
              <a:t>sustenabile</a:t>
            </a:r>
            <a:r>
              <a:rPr lang="en-US" sz="2534" spc="248" dirty="0">
                <a:solidFill>
                  <a:srgbClr val="F5FFF5"/>
                </a:solidFill>
                <a:latin typeface="Almarai"/>
                <a:ea typeface="Almarai"/>
                <a:cs typeface="Almarai"/>
                <a:sym typeface="Almarai"/>
              </a:rPr>
              <a:t> </a:t>
            </a:r>
            <a:r>
              <a:rPr lang="en-US" sz="2534" spc="248" dirty="0" err="1">
                <a:solidFill>
                  <a:srgbClr val="F5FFF5"/>
                </a:solidFill>
                <a:latin typeface="Almarai"/>
                <a:ea typeface="Almarai"/>
                <a:cs typeface="Almarai"/>
                <a:sym typeface="Almarai"/>
              </a:rPr>
              <a:t>pentru</a:t>
            </a:r>
            <a:r>
              <a:rPr lang="en-US" sz="2534" spc="248" dirty="0">
                <a:solidFill>
                  <a:srgbClr val="F5FFF5"/>
                </a:solidFill>
                <a:latin typeface="Almarai"/>
                <a:ea typeface="Almarai"/>
                <a:cs typeface="Almarai"/>
                <a:sym typeface="Almarai"/>
              </a:rPr>
              <a:t> </a:t>
            </a:r>
            <a:r>
              <a:rPr lang="en-US" sz="2534" spc="248" dirty="0" err="1">
                <a:solidFill>
                  <a:srgbClr val="F5FFF5"/>
                </a:solidFill>
                <a:latin typeface="Almarai"/>
                <a:ea typeface="Almarai"/>
                <a:cs typeface="Almarai"/>
                <a:sym typeface="Almarai"/>
              </a:rPr>
              <a:t>conectivitatea</a:t>
            </a:r>
            <a:r>
              <a:rPr lang="en-US" sz="2534" spc="248" dirty="0">
                <a:solidFill>
                  <a:srgbClr val="F5FFF5"/>
                </a:solidFill>
                <a:latin typeface="Almarai"/>
                <a:ea typeface="Almarai"/>
                <a:cs typeface="Almarai"/>
                <a:sym typeface="Almarai"/>
              </a:rPr>
              <a:t> </a:t>
            </a:r>
            <a:r>
              <a:rPr lang="en-US" sz="2534" spc="248" dirty="0" err="1">
                <a:solidFill>
                  <a:srgbClr val="F5FFF5"/>
                </a:solidFill>
                <a:latin typeface="Almarai"/>
                <a:ea typeface="Almarai"/>
                <a:cs typeface="Almarai"/>
                <a:sym typeface="Almarai"/>
              </a:rPr>
              <a:t>aeriană</a:t>
            </a:r>
            <a:endParaRPr lang="en-US" sz="2534" spc="248" dirty="0">
              <a:solidFill>
                <a:srgbClr val="F5FFF5"/>
              </a:solidFill>
              <a:latin typeface="Almarai"/>
              <a:ea typeface="Almarai"/>
              <a:cs typeface="Almarai"/>
              <a:sym typeface="Almarai"/>
            </a:endParaRPr>
          </a:p>
          <a:p>
            <a:pPr algn="l">
              <a:lnSpc>
                <a:spcPts val="3497"/>
              </a:lnSpc>
            </a:pPr>
            <a:endParaRPr lang="en-US" sz="2534" spc="248" dirty="0">
              <a:solidFill>
                <a:srgbClr val="F5FFF5"/>
              </a:solidFill>
              <a:latin typeface="Almarai"/>
              <a:ea typeface="Almarai"/>
              <a:cs typeface="Almarai"/>
              <a:sym typeface="Almarai"/>
            </a:endParaRPr>
          </a:p>
          <a:p>
            <a:pPr algn="l">
              <a:lnSpc>
                <a:spcPts val="3497"/>
              </a:lnSpc>
            </a:pPr>
            <a:endParaRPr lang="en-US" sz="2534" spc="248" dirty="0">
              <a:solidFill>
                <a:srgbClr val="F5FFF5"/>
              </a:solidFill>
              <a:latin typeface="Almarai"/>
              <a:ea typeface="Almarai"/>
              <a:cs typeface="Almarai"/>
              <a:sym typeface="Almarai"/>
            </a:endParaRPr>
          </a:p>
          <a:p>
            <a:pPr algn="l">
              <a:lnSpc>
                <a:spcPts val="3497"/>
              </a:lnSpc>
            </a:pPr>
            <a:r>
              <a:rPr lang="en-US" sz="2534" spc="248" dirty="0">
                <a:solidFill>
                  <a:srgbClr val="F5FFF5"/>
                </a:solidFill>
                <a:latin typeface="Almarai"/>
                <a:ea typeface="Almarai"/>
                <a:cs typeface="Almarai"/>
                <a:sym typeface="Almarai"/>
              </a:rPr>
              <a:t>➡ </a:t>
            </a:r>
            <a:r>
              <a:rPr lang="en-US" sz="2534" spc="248" dirty="0" err="1">
                <a:solidFill>
                  <a:srgbClr val="F5FFF5"/>
                </a:solidFill>
                <a:latin typeface="Almarai"/>
                <a:ea typeface="Almarai"/>
                <a:cs typeface="Almarai"/>
                <a:sym typeface="Almarai"/>
              </a:rPr>
              <a:t>Obiectiv</a:t>
            </a:r>
            <a:r>
              <a:rPr lang="en-US" sz="2534" spc="248" dirty="0">
                <a:solidFill>
                  <a:srgbClr val="F5FFF5"/>
                </a:solidFill>
                <a:latin typeface="Almarai"/>
                <a:ea typeface="Almarai"/>
                <a:cs typeface="Almarai"/>
                <a:sym typeface="Almarai"/>
              </a:rPr>
              <a:t>: </a:t>
            </a:r>
            <a:r>
              <a:rPr lang="en-US" sz="2534" spc="248" dirty="0" err="1">
                <a:solidFill>
                  <a:srgbClr val="F5FFF5"/>
                </a:solidFill>
                <a:latin typeface="Almarai"/>
                <a:ea typeface="Almarai"/>
                <a:cs typeface="Almarai"/>
                <a:sym typeface="Almarai"/>
              </a:rPr>
              <a:t>Dezvoltare</a:t>
            </a:r>
            <a:r>
              <a:rPr lang="en-US" sz="2534" spc="248" dirty="0">
                <a:solidFill>
                  <a:srgbClr val="F5FFF5"/>
                </a:solidFill>
                <a:latin typeface="Almarai"/>
                <a:ea typeface="Almarai"/>
                <a:cs typeface="Almarai"/>
                <a:sym typeface="Almarai"/>
              </a:rPr>
              <a:t> </a:t>
            </a:r>
            <a:r>
              <a:rPr lang="en-US" sz="2534" spc="248" dirty="0" err="1">
                <a:solidFill>
                  <a:srgbClr val="F5FFF5"/>
                </a:solidFill>
                <a:latin typeface="Almarai"/>
                <a:ea typeface="Almarai"/>
                <a:cs typeface="Almarai"/>
                <a:sym typeface="Almarai"/>
              </a:rPr>
              <a:t>inteligentă</a:t>
            </a:r>
            <a:r>
              <a:rPr lang="en-US" sz="2534" spc="248" dirty="0">
                <a:solidFill>
                  <a:srgbClr val="F5FFF5"/>
                </a:solidFill>
                <a:latin typeface="Almarai"/>
                <a:ea typeface="Almarai"/>
                <a:cs typeface="Almarai"/>
                <a:sym typeface="Almarai"/>
              </a:rPr>
              <a:t> </a:t>
            </a:r>
            <a:r>
              <a:rPr lang="en-US" sz="2534" spc="248" dirty="0" err="1">
                <a:solidFill>
                  <a:srgbClr val="F5FFF5"/>
                </a:solidFill>
                <a:latin typeface="Almarai"/>
                <a:ea typeface="Almarai"/>
                <a:cs typeface="Almarai"/>
                <a:sym typeface="Almarai"/>
              </a:rPr>
              <a:t>și</a:t>
            </a:r>
            <a:r>
              <a:rPr lang="en-US" sz="2534" spc="248" dirty="0">
                <a:solidFill>
                  <a:srgbClr val="F5FFF5"/>
                </a:solidFill>
                <a:latin typeface="Almarai"/>
                <a:ea typeface="Almarai"/>
                <a:cs typeface="Almarai"/>
                <a:sym typeface="Almarai"/>
              </a:rPr>
              <a:t> </a:t>
            </a:r>
            <a:r>
              <a:rPr lang="en-US" sz="2534" spc="248" dirty="0" err="1">
                <a:solidFill>
                  <a:srgbClr val="F5FFF5"/>
                </a:solidFill>
                <a:latin typeface="Almarai"/>
                <a:ea typeface="Almarai"/>
                <a:cs typeface="Almarai"/>
                <a:sym typeface="Almarai"/>
              </a:rPr>
              <a:t>adaptată</a:t>
            </a:r>
            <a:r>
              <a:rPr lang="en-US" sz="2534" spc="248" dirty="0">
                <a:solidFill>
                  <a:srgbClr val="F5FFF5"/>
                </a:solidFill>
                <a:latin typeface="Almarai"/>
                <a:ea typeface="Almarai"/>
                <a:cs typeface="Almarai"/>
                <a:sym typeface="Almarai"/>
              </a:rPr>
              <a:t> </a:t>
            </a:r>
            <a:r>
              <a:rPr lang="en-US" sz="2534" spc="248" dirty="0" err="1">
                <a:solidFill>
                  <a:srgbClr val="F5FFF5"/>
                </a:solidFill>
                <a:latin typeface="Almarai"/>
                <a:ea typeface="Almarai"/>
                <a:cs typeface="Almarai"/>
                <a:sym typeface="Almarai"/>
              </a:rPr>
              <a:t>pieței</a:t>
            </a:r>
            <a:endParaRPr lang="en-US" sz="2534" spc="248" dirty="0">
              <a:solidFill>
                <a:srgbClr val="F5FFF5"/>
              </a:solidFill>
              <a:latin typeface="Almarai"/>
              <a:ea typeface="Almarai"/>
              <a:cs typeface="Almarai"/>
              <a:sym typeface="Almarai"/>
            </a:endParaRPr>
          </a:p>
          <a:p>
            <a:pPr algn="l">
              <a:lnSpc>
                <a:spcPts val="3497"/>
              </a:lnSpc>
            </a:pPr>
            <a:endParaRPr lang="en-US" sz="2534" spc="248" dirty="0">
              <a:solidFill>
                <a:srgbClr val="F5FFF5"/>
              </a:solidFill>
              <a:latin typeface="Almarai"/>
              <a:ea typeface="Almarai"/>
              <a:cs typeface="Almarai"/>
              <a:sym typeface="Almarai"/>
            </a:endParaRPr>
          </a:p>
        </p:txBody>
      </p:sp>
      <p:grpSp>
        <p:nvGrpSpPr>
          <p:cNvPr id="14" name="Group 14"/>
          <p:cNvGrpSpPr/>
          <p:nvPr/>
        </p:nvGrpSpPr>
        <p:grpSpPr>
          <a:xfrm>
            <a:off x="17259300" y="2066886"/>
            <a:ext cx="5754080" cy="8220114"/>
            <a:chOff x="0" y="0"/>
            <a:chExt cx="4445000" cy="6350000"/>
          </a:xfrm>
        </p:grpSpPr>
        <p:sp>
          <p:nvSpPr>
            <p:cNvPr id="15" name="Freeform 15"/>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3"/>
              <a:stretch>
                <a:fillRect l="-201730" r="-201730"/>
              </a:stretch>
            </a:blipFill>
          </p:spPr>
          <p:txBody>
            <a:bodyPr/>
            <a:lstStyle/>
            <a:p>
              <a:endParaRPr lang="en-US"/>
            </a:p>
          </p:txBody>
        </p:sp>
      </p:grpSp>
      <p:grpSp>
        <p:nvGrpSpPr>
          <p:cNvPr id="16" name="Group 16"/>
          <p:cNvGrpSpPr/>
          <p:nvPr/>
        </p:nvGrpSpPr>
        <p:grpSpPr>
          <a:xfrm>
            <a:off x="14664277" y="-871079"/>
            <a:ext cx="1683983" cy="2405689"/>
            <a:chOff x="0" y="0"/>
            <a:chExt cx="4445000" cy="6350000"/>
          </a:xfrm>
        </p:grpSpPr>
        <p:sp>
          <p:nvSpPr>
            <p:cNvPr id="17" name="Freeform 17"/>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3"/>
              <a:stretch>
                <a:fillRect l="-201730" r="-201730"/>
              </a:stretch>
            </a:blipFill>
          </p:spPr>
          <p:txBody>
            <a:bodyPr/>
            <a:lstStyle/>
            <a:p>
              <a:endParaRPr lang="en-US"/>
            </a:p>
          </p:txBody>
        </p:sp>
      </p:grpSp>
      <p:grpSp>
        <p:nvGrpSpPr>
          <p:cNvPr id="18" name="Group 18"/>
          <p:cNvGrpSpPr/>
          <p:nvPr/>
        </p:nvGrpSpPr>
        <p:grpSpPr>
          <a:xfrm rot="5400000">
            <a:off x="16417309" y="1645890"/>
            <a:ext cx="841991" cy="841991"/>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26211" r="-126211"/>
              </a:stretch>
            </a:blipFill>
          </p:spPr>
          <p:txBody>
            <a:bodyPr/>
            <a:lstStyle/>
            <a:p>
              <a:endParaRPr lang="en-US"/>
            </a:p>
          </p:txBody>
        </p:sp>
      </p:grpSp>
      <p:grpSp>
        <p:nvGrpSpPr>
          <p:cNvPr id="20" name="Group 20"/>
          <p:cNvGrpSpPr/>
          <p:nvPr/>
        </p:nvGrpSpPr>
        <p:grpSpPr>
          <a:xfrm rot="5400000">
            <a:off x="6480591" y="8837304"/>
            <a:ext cx="841991" cy="84199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26211" r="-126211"/>
              </a:stretch>
            </a:blipFill>
          </p:spPr>
          <p:txBody>
            <a:bodyPr/>
            <a:lstStyle/>
            <a:p>
              <a:endParaRPr lang="en-US"/>
            </a:p>
          </p:txBody>
        </p:sp>
      </p:grpSp>
      <p:grpSp>
        <p:nvGrpSpPr>
          <p:cNvPr id="22" name="Group 22"/>
          <p:cNvGrpSpPr/>
          <p:nvPr/>
        </p:nvGrpSpPr>
        <p:grpSpPr>
          <a:xfrm>
            <a:off x="14463544" y="7799071"/>
            <a:ext cx="2374761" cy="3392515"/>
            <a:chOff x="0" y="0"/>
            <a:chExt cx="4445000" cy="6350000"/>
          </a:xfrm>
        </p:grpSpPr>
        <p:sp>
          <p:nvSpPr>
            <p:cNvPr id="23" name="Freeform 23"/>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3"/>
              <a:stretch>
                <a:fillRect l="-201730" r="-201730"/>
              </a:stretch>
            </a:blipFill>
          </p:spPr>
          <p:txBody>
            <a:bodyPr/>
            <a:lstStyle/>
            <a:p>
              <a:endParaRPr lang="en-US"/>
            </a:p>
          </p:txBody>
        </p:sp>
      </p:grpSp>
      <p:grpSp>
        <p:nvGrpSpPr>
          <p:cNvPr id="24" name="Group 24"/>
          <p:cNvGrpSpPr/>
          <p:nvPr/>
        </p:nvGrpSpPr>
        <p:grpSpPr>
          <a:xfrm rot="5400000">
            <a:off x="8478709" y="2487881"/>
            <a:ext cx="1224824" cy="122482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26211" r="-126211"/>
              </a:stretch>
            </a:blipFill>
          </p:spPr>
          <p:txBody>
            <a:bodyPr/>
            <a:lstStyle/>
            <a:p>
              <a:endParaRPr lang="en-US"/>
            </a:p>
          </p:txBody>
        </p:sp>
      </p:grpSp>
      <p:sp>
        <p:nvSpPr>
          <p:cNvPr id="26" name="TextBox 26"/>
          <p:cNvSpPr txBox="1"/>
          <p:nvPr/>
        </p:nvSpPr>
        <p:spPr>
          <a:xfrm>
            <a:off x="8362998" y="2630733"/>
            <a:ext cx="1456246" cy="860281"/>
          </a:xfrm>
          <a:prstGeom prst="rect">
            <a:avLst/>
          </a:prstGeom>
        </p:spPr>
        <p:txBody>
          <a:bodyPr lIns="0" tIns="0" rIns="0" bIns="0" rtlCol="0" anchor="t">
            <a:spAutoFit/>
          </a:bodyPr>
          <a:lstStyle/>
          <a:p>
            <a:pPr algn="ctr">
              <a:lnSpc>
                <a:spcPts val="6817"/>
              </a:lnSpc>
            </a:pPr>
            <a:r>
              <a:rPr lang="en-US" sz="4940" b="1">
                <a:solidFill>
                  <a:srgbClr val="FFFFFF"/>
                </a:solidFill>
                <a:latin typeface="Almarai Bold"/>
                <a:ea typeface="Almarai Bold"/>
                <a:cs typeface="Almarai Bold"/>
                <a:sym typeface="Almarai Bold"/>
              </a:rPr>
              <a:t>05</a:t>
            </a:r>
          </a:p>
        </p:txBody>
      </p:sp>
      <p:sp>
        <p:nvSpPr>
          <p:cNvPr id="27" name="Freeform 27"/>
          <p:cNvSpPr/>
          <p:nvPr/>
        </p:nvSpPr>
        <p:spPr>
          <a:xfrm>
            <a:off x="15882150" y="15648"/>
            <a:ext cx="2405850" cy="1786560"/>
          </a:xfrm>
          <a:custGeom>
            <a:avLst/>
            <a:gdLst/>
            <a:ahLst/>
            <a:cxnLst/>
            <a:rect l="l" t="t" r="r" b="b"/>
            <a:pathLst>
              <a:path w="2405850" h="1786560">
                <a:moveTo>
                  <a:pt x="0" y="0"/>
                </a:moveTo>
                <a:lnTo>
                  <a:pt x="2405850" y="0"/>
                </a:lnTo>
                <a:lnTo>
                  <a:pt x="2405850" y="1786560"/>
                </a:lnTo>
                <a:lnTo>
                  <a:pt x="0" y="17865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6005391" y="-56898"/>
            <a:ext cx="12010783" cy="10400796"/>
            <a:chOff x="0" y="0"/>
            <a:chExt cx="4282440" cy="3708400"/>
          </a:xfrm>
        </p:grpSpPr>
        <p:sp>
          <p:nvSpPr>
            <p:cNvPr id="3" name="Freeform 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02591" r="-102591"/>
              </a:stretch>
            </a:blipFill>
          </p:spPr>
          <p:txBody>
            <a:bodyPr/>
            <a:lstStyle/>
            <a:p>
              <a:endParaRPr lang="en-US"/>
            </a:p>
          </p:txBody>
        </p:sp>
      </p:grpSp>
      <p:grpSp>
        <p:nvGrpSpPr>
          <p:cNvPr id="4" name="Group 4"/>
          <p:cNvGrpSpPr/>
          <p:nvPr/>
        </p:nvGrpSpPr>
        <p:grpSpPr>
          <a:xfrm>
            <a:off x="-4976691" y="-56898"/>
            <a:ext cx="12010783" cy="10400796"/>
            <a:chOff x="0" y="0"/>
            <a:chExt cx="4282440" cy="3708400"/>
          </a:xfrm>
        </p:grpSpPr>
        <p:sp>
          <p:nvSpPr>
            <p:cNvPr id="5" name="Freeform 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blipFill>
              <a:blip r:embed="rId2"/>
              <a:stretch>
                <a:fillRect l="-102591" r="-102591"/>
              </a:stretch>
            </a:blipFill>
          </p:spPr>
          <p:txBody>
            <a:bodyPr/>
            <a:lstStyle/>
            <a:p>
              <a:endParaRPr lang="en-US"/>
            </a:p>
          </p:txBody>
        </p:sp>
      </p:grpSp>
      <p:grpSp>
        <p:nvGrpSpPr>
          <p:cNvPr id="6" name="Group 6"/>
          <p:cNvGrpSpPr/>
          <p:nvPr/>
        </p:nvGrpSpPr>
        <p:grpSpPr>
          <a:xfrm rot="5400000">
            <a:off x="8279690" y="1461503"/>
            <a:ext cx="518653" cy="403322"/>
            <a:chOff x="0" y="0"/>
            <a:chExt cx="812800" cy="632061"/>
          </a:xfrm>
        </p:grpSpPr>
        <p:sp>
          <p:nvSpPr>
            <p:cNvPr id="7" name="Freeform 7"/>
            <p:cNvSpPr/>
            <p:nvPr/>
          </p:nvSpPr>
          <p:spPr>
            <a:xfrm>
              <a:off x="0" y="0"/>
              <a:ext cx="812800" cy="632061"/>
            </a:xfrm>
            <a:custGeom>
              <a:avLst/>
              <a:gdLst/>
              <a:ahLst/>
              <a:cxnLst/>
              <a:rect l="l" t="t" r="r" b="b"/>
              <a:pathLst>
                <a:path w="812800" h="632061">
                  <a:moveTo>
                    <a:pt x="406400" y="0"/>
                  </a:moveTo>
                  <a:lnTo>
                    <a:pt x="812800" y="632061"/>
                  </a:lnTo>
                  <a:lnTo>
                    <a:pt x="0" y="632061"/>
                  </a:lnTo>
                  <a:lnTo>
                    <a:pt x="406400" y="0"/>
                  </a:lnTo>
                  <a:close/>
                </a:path>
              </a:pathLst>
            </a:custGeom>
            <a:solidFill>
              <a:srgbClr val="FFFFFF"/>
            </a:solidFill>
          </p:spPr>
          <p:txBody>
            <a:bodyPr/>
            <a:lstStyle/>
            <a:p>
              <a:endParaRPr lang="en-US"/>
            </a:p>
          </p:txBody>
        </p:sp>
        <p:sp>
          <p:nvSpPr>
            <p:cNvPr id="8" name="TextBox 8"/>
            <p:cNvSpPr txBox="1"/>
            <p:nvPr/>
          </p:nvSpPr>
          <p:spPr>
            <a:xfrm>
              <a:off x="127000" y="245832"/>
              <a:ext cx="558800" cy="341082"/>
            </a:xfrm>
            <a:prstGeom prst="rect">
              <a:avLst/>
            </a:prstGeom>
          </p:spPr>
          <p:txBody>
            <a:bodyPr lIns="50800" tIns="50800" rIns="50800" bIns="50800" rtlCol="0" anchor="ctr"/>
            <a:lstStyle/>
            <a:p>
              <a:pPr algn="ctr">
                <a:lnSpc>
                  <a:spcPts val="2605"/>
                </a:lnSpc>
              </a:pPr>
              <a:endParaRPr/>
            </a:p>
          </p:txBody>
        </p:sp>
      </p:grpSp>
      <p:grpSp>
        <p:nvGrpSpPr>
          <p:cNvPr id="9" name="Group 9"/>
          <p:cNvGrpSpPr/>
          <p:nvPr/>
        </p:nvGrpSpPr>
        <p:grpSpPr>
          <a:xfrm rot="5400000">
            <a:off x="8311687" y="2808831"/>
            <a:ext cx="518653" cy="403322"/>
            <a:chOff x="0" y="0"/>
            <a:chExt cx="812800" cy="632061"/>
          </a:xfrm>
        </p:grpSpPr>
        <p:sp>
          <p:nvSpPr>
            <p:cNvPr id="10" name="Freeform 10"/>
            <p:cNvSpPr/>
            <p:nvPr/>
          </p:nvSpPr>
          <p:spPr>
            <a:xfrm>
              <a:off x="0" y="0"/>
              <a:ext cx="812800" cy="632061"/>
            </a:xfrm>
            <a:custGeom>
              <a:avLst/>
              <a:gdLst/>
              <a:ahLst/>
              <a:cxnLst/>
              <a:rect l="l" t="t" r="r" b="b"/>
              <a:pathLst>
                <a:path w="812800" h="632061">
                  <a:moveTo>
                    <a:pt x="406400" y="0"/>
                  </a:moveTo>
                  <a:lnTo>
                    <a:pt x="812800" y="632061"/>
                  </a:lnTo>
                  <a:lnTo>
                    <a:pt x="0" y="632061"/>
                  </a:lnTo>
                  <a:lnTo>
                    <a:pt x="406400" y="0"/>
                  </a:lnTo>
                  <a:close/>
                </a:path>
              </a:pathLst>
            </a:custGeom>
            <a:solidFill>
              <a:srgbClr val="FFFFFF"/>
            </a:solidFill>
          </p:spPr>
          <p:txBody>
            <a:bodyPr/>
            <a:lstStyle/>
            <a:p>
              <a:endParaRPr lang="en-US"/>
            </a:p>
          </p:txBody>
        </p:sp>
        <p:sp>
          <p:nvSpPr>
            <p:cNvPr id="11" name="TextBox 11"/>
            <p:cNvSpPr txBox="1"/>
            <p:nvPr/>
          </p:nvSpPr>
          <p:spPr>
            <a:xfrm>
              <a:off x="127000" y="245832"/>
              <a:ext cx="558800" cy="341082"/>
            </a:xfrm>
            <a:prstGeom prst="rect">
              <a:avLst/>
            </a:prstGeom>
          </p:spPr>
          <p:txBody>
            <a:bodyPr lIns="50800" tIns="50800" rIns="50800" bIns="50800" rtlCol="0" anchor="ctr"/>
            <a:lstStyle/>
            <a:p>
              <a:pPr algn="ctr">
                <a:lnSpc>
                  <a:spcPts val="2605"/>
                </a:lnSpc>
              </a:pPr>
              <a:endParaRPr/>
            </a:p>
          </p:txBody>
        </p:sp>
      </p:grpSp>
      <p:grpSp>
        <p:nvGrpSpPr>
          <p:cNvPr id="12" name="Group 12"/>
          <p:cNvGrpSpPr/>
          <p:nvPr/>
        </p:nvGrpSpPr>
        <p:grpSpPr>
          <a:xfrm rot="5400000">
            <a:off x="8311687" y="4208710"/>
            <a:ext cx="518653" cy="403322"/>
            <a:chOff x="0" y="0"/>
            <a:chExt cx="812800" cy="632061"/>
          </a:xfrm>
        </p:grpSpPr>
        <p:sp>
          <p:nvSpPr>
            <p:cNvPr id="13" name="Freeform 13"/>
            <p:cNvSpPr/>
            <p:nvPr/>
          </p:nvSpPr>
          <p:spPr>
            <a:xfrm>
              <a:off x="0" y="0"/>
              <a:ext cx="812800" cy="632061"/>
            </a:xfrm>
            <a:custGeom>
              <a:avLst/>
              <a:gdLst/>
              <a:ahLst/>
              <a:cxnLst/>
              <a:rect l="l" t="t" r="r" b="b"/>
              <a:pathLst>
                <a:path w="812800" h="632061">
                  <a:moveTo>
                    <a:pt x="406400" y="0"/>
                  </a:moveTo>
                  <a:lnTo>
                    <a:pt x="812800" y="632061"/>
                  </a:lnTo>
                  <a:lnTo>
                    <a:pt x="0" y="632061"/>
                  </a:lnTo>
                  <a:lnTo>
                    <a:pt x="406400" y="0"/>
                  </a:lnTo>
                  <a:close/>
                </a:path>
              </a:pathLst>
            </a:custGeom>
            <a:solidFill>
              <a:srgbClr val="FFFFFF"/>
            </a:solidFill>
          </p:spPr>
          <p:txBody>
            <a:bodyPr/>
            <a:lstStyle/>
            <a:p>
              <a:endParaRPr lang="en-US"/>
            </a:p>
          </p:txBody>
        </p:sp>
        <p:sp>
          <p:nvSpPr>
            <p:cNvPr id="14" name="TextBox 14"/>
            <p:cNvSpPr txBox="1"/>
            <p:nvPr/>
          </p:nvSpPr>
          <p:spPr>
            <a:xfrm>
              <a:off x="127000" y="245832"/>
              <a:ext cx="558800" cy="341082"/>
            </a:xfrm>
            <a:prstGeom prst="rect">
              <a:avLst/>
            </a:prstGeom>
          </p:spPr>
          <p:txBody>
            <a:bodyPr lIns="50800" tIns="50800" rIns="50800" bIns="50800" rtlCol="0" anchor="ctr"/>
            <a:lstStyle/>
            <a:p>
              <a:pPr algn="ctr">
                <a:lnSpc>
                  <a:spcPts val="2605"/>
                </a:lnSpc>
              </a:pPr>
              <a:endParaRPr/>
            </a:p>
          </p:txBody>
        </p:sp>
      </p:grpSp>
      <p:sp>
        <p:nvSpPr>
          <p:cNvPr id="15" name="TextBox 15"/>
          <p:cNvSpPr txBox="1"/>
          <p:nvPr/>
        </p:nvSpPr>
        <p:spPr>
          <a:xfrm>
            <a:off x="8974336" y="2427588"/>
            <a:ext cx="7127306" cy="1099133"/>
          </a:xfrm>
          <a:prstGeom prst="rect">
            <a:avLst/>
          </a:prstGeom>
        </p:spPr>
        <p:txBody>
          <a:bodyPr lIns="0" tIns="0" rIns="0" bIns="0" rtlCol="0" anchor="t">
            <a:spAutoFit/>
          </a:bodyPr>
          <a:lstStyle/>
          <a:p>
            <a:pPr marL="0" lvl="0" indent="0" algn="l">
              <a:lnSpc>
                <a:spcPts val="4373"/>
              </a:lnSpc>
              <a:spcBef>
                <a:spcPct val="0"/>
              </a:spcBef>
            </a:pPr>
            <a:r>
              <a:rPr lang="en-US" sz="3168" b="1">
                <a:solidFill>
                  <a:srgbClr val="17E3B2"/>
                </a:solidFill>
                <a:latin typeface="Almarai Bold"/>
                <a:ea typeface="Almarai Bold"/>
                <a:cs typeface="Almarai Bold"/>
                <a:sym typeface="Almarai Bold"/>
              </a:rPr>
              <a:t>OPTIMIZAREA RUTELOR ȘI CREȘTEREA CONECTIVITĂȚII</a:t>
            </a:r>
          </a:p>
        </p:txBody>
      </p:sp>
      <p:sp>
        <p:nvSpPr>
          <p:cNvPr id="16" name="TextBox 16"/>
          <p:cNvSpPr txBox="1"/>
          <p:nvPr/>
        </p:nvSpPr>
        <p:spPr>
          <a:xfrm>
            <a:off x="8959325" y="1375807"/>
            <a:ext cx="7127327" cy="546683"/>
          </a:xfrm>
          <a:prstGeom prst="rect">
            <a:avLst/>
          </a:prstGeom>
        </p:spPr>
        <p:txBody>
          <a:bodyPr lIns="0" tIns="0" rIns="0" bIns="0" rtlCol="0" anchor="t">
            <a:spAutoFit/>
          </a:bodyPr>
          <a:lstStyle/>
          <a:p>
            <a:pPr marL="0" lvl="0" indent="0" algn="l">
              <a:lnSpc>
                <a:spcPts val="4373"/>
              </a:lnSpc>
              <a:spcBef>
                <a:spcPct val="0"/>
              </a:spcBef>
            </a:pPr>
            <a:r>
              <a:rPr lang="en-US" sz="3168" b="1">
                <a:solidFill>
                  <a:srgbClr val="17E3B2"/>
                </a:solidFill>
                <a:latin typeface="Almarai Bold"/>
                <a:ea typeface="Almarai Bold"/>
                <a:cs typeface="Almarai Bold"/>
                <a:sym typeface="Almarai Bold"/>
              </a:rPr>
              <a:t>FLUX OPERAȚIONAL MAI EFICIENT</a:t>
            </a:r>
          </a:p>
        </p:txBody>
      </p:sp>
      <p:sp>
        <p:nvSpPr>
          <p:cNvPr id="17" name="TextBox 17"/>
          <p:cNvSpPr txBox="1"/>
          <p:nvPr/>
        </p:nvSpPr>
        <p:spPr>
          <a:xfrm>
            <a:off x="8959325" y="4084369"/>
            <a:ext cx="7750305" cy="546683"/>
          </a:xfrm>
          <a:prstGeom prst="rect">
            <a:avLst/>
          </a:prstGeom>
        </p:spPr>
        <p:txBody>
          <a:bodyPr lIns="0" tIns="0" rIns="0" bIns="0" rtlCol="0" anchor="t">
            <a:spAutoFit/>
          </a:bodyPr>
          <a:lstStyle/>
          <a:p>
            <a:pPr marL="0" lvl="0" indent="0" algn="l">
              <a:lnSpc>
                <a:spcPts val="4373"/>
              </a:lnSpc>
              <a:spcBef>
                <a:spcPct val="0"/>
              </a:spcBef>
            </a:pPr>
            <a:r>
              <a:rPr lang="en-US" sz="3168" b="1">
                <a:solidFill>
                  <a:srgbClr val="17E3B2"/>
                </a:solidFill>
                <a:latin typeface="Almarai Bold"/>
                <a:ea typeface="Almarai Bold"/>
                <a:cs typeface="Almarai Bold"/>
                <a:sym typeface="Almarai Bold"/>
              </a:rPr>
              <a:t>REDUCEREA TIMPILOR DE AȘTEPTARE </a:t>
            </a:r>
          </a:p>
        </p:txBody>
      </p:sp>
      <p:sp>
        <p:nvSpPr>
          <p:cNvPr id="18" name="TextBox 18"/>
          <p:cNvSpPr txBox="1"/>
          <p:nvPr/>
        </p:nvSpPr>
        <p:spPr>
          <a:xfrm>
            <a:off x="8974336" y="5766196"/>
            <a:ext cx="7638154" cy="1651583"/>
          </a:xfrm>
          <a:prstGeom prst="rect">
            <a:avLst/>
          </a:prstGeom>
        </p:spPr>
        <p:txBody>
          <a:bodyPr lIns="0" tIns="0" rIns="0" bIns="0" rtlCol="0" anchor="t">
            <a:spAutoFit/>
          </a:bodyPr>
          <a:lstStyle/>
          <a:p>
            <a:pPr algn="l">
              <a:lnSpc>
                <a:spcPts val="4373"/>
              </a:lnSpc>
            </a:pPr>
            <a:r>
              <a:rPr lang="en-US" sz="3168" b="1">
                <a:solidFill>
                  <a:srgbClr val="17E3B2"/>
                </a:solidFill>
                <a:latin typeface="Almarai Bold"/>
                <a:ea typeface="Almarai Bold"/>
                <a:cs typeface="Almarai Bold"/>
                <a:sym typeface="Almarai Bold"/>
              </a:rPr>
              <a:t>CE ÎNSEAMNĂ PENTRU FLY LILI?</a:t>
            </a:r>
          </a:p>
          <a:p>
            <a:pPr algn="l">
              <a:lnSpc>
                <a:spcPts val="4373"/>
              </a:lnSpc>
            </a:pPr>
            <a:endParaRPr lang="en-US" sz="3168" b="1">
              <a:solidFill>
                <a:srgbClr val="17E3B2"/>
              </a:solidFill>
              <a:latin typeface="Almarai Bold"/>
              <a:ea typeface="Almarai Bold"/>
              <a:cs typeface="Almarai Bold"/>
              <a:sym typeface="Almarai Bold"/>
            </a:endParaRPr>
          </a:p>
          <a:p>
            <a:pPr marL="0" lvl="0" indent="0" algn="l">
              <a:lnSpc>
                <a:spcPts val="4373"/>
              </a:lnSpc>
              <a:spcBef>
                <a:spcPct val="0"/>
              </a:spcBef>
            </a:pPr>
            <a:endParaRPr lang="en-US" sz="3168" b="1">
              <a:solidFill>
                <a:srgbClr val="17E3B2"/>
              </a:solidFill>
              <a:latin typeface="Almarai Bold"/>
              <a:ea typeface="Almarai Bold"/>
              <a:cs typeface="Almarai Bold"/>
              <a:sym typeface="Almarai Bold"/>
            </a:endParaRPr>
          </a:p>
        </p:txBody>
      </p:sp>
      <p:sp>
        <p:nvSpPr>
          <p:cNvPr id="19" name="TextBox 19"/>
          <p:cNvSpPr txBox="1"/>
          <p:nvPr/>
        </p:nvSpPr>
        <p:spPr>
          <a:xfrm>
            <a:off x="8539017" y="6606275"/>
            <a:ext cx="7967944" cy="2621534"/>
          </a:xfrm>
          <a:prstGeom prst="rect">
            <a:avLst/>
          </a:prstGeom>
        </p:spPr>
        <p:txBody>
          <a:bodyPr lIns="0" tIns="0" rIns="0" bIns="0" rtlCol="0" anchor="t">
            <a:spAutoFit/>
          </a:bodyPr>
          <a:lstStyle/>
          <a:p>
            <a:pPr marL="561339" lvl="1" indent="-280669" algn="just">
              <a:lnSpc>
                <a:spcPts val="3275"/>
              </a:lnSpc>
              <a:buFont typeface="Arial"/>
              <a:buChar char="•"/>
            </a:pPr>
            <a:r>
              <a:rPr lang="en-US" sz="2599">
                <a:solidFill>
                  <a:srgbClr val="FFFFFF"/>
                </a:solidFill>
                <a:latin typeface="Almarai"/>
                <a:ea typeface="Almarai"/>
                <a:cs typeface="Almarai"/>
                <a:sym typeface="Almarai"/>
              </a:rPr>
              <a:t>O</a:t>
            </a:r>
            <a:r>
              <a:rPr lang="en-US" sz="2599" u="none" strike="noStrike">
                <a:solidFill>
                  <a:srgbClr val="FFFFFF"/>
                </a:solidFill>
                <a:latin typeface="Almarai"/>
                <a:ea typeface="Almarai"/>
                <a:cs typeface="Almarai"/>
                <a:sym typeface="Almarai"/>
              </a:rPr>
              <a:t>portunități de expansiune pe rutele internaționale</a:t>
            </a:r>
          </a:p>
          <a:p>
            <a:pPr marL="561339" lvl="1" indent="-280669" algn="just">
              <a:lnSpc>
                <a:spcPts val="3275"/>
              </a:lnSpc>
              <a:buFont typeface="Arial"/>
              <a:buChar char="•"/>
            </a:pPr>
            <a:r>
              <a:rPr lang="en-US" sz="2599" u="none" strike="noStrike">
                <a:solidFill>
                  <a:srgbClr val="FFFFFF"/>
                </a:solidFill>
                <a:latin typeface="Almarai"/>
                <a:ea typeface="Almarai"/>
                <a:cs typeface="Almarai"/>
                <a:sym typeface="Almarai"/>
              </a:rPr>
              <a:t>Colaborare mai strânsă cu aeroporturile din spațiul Schengen </a:t>
            </a:r>
          </a:p>
          <a:p>
            <a:pPr marL="561339" lvl="1" indent="-280669" algn="just">
              <a:lnSpc>
                <a:spcPts val="3275"/>
              </a:lnSpc>
              <a:buFont typeface="Arial"/>
              <a:buChar char="•"/>
            </a:pPr>
            <a:r>
              <a:rPr lang="en-US" sz="2599" u="none" strike="noStrike">
                <a:solidFill>
                  <a:srgbClr val="FFFFFF"/>
                </a:solidFill>
                <a:latin typeface="Almarai"/>
                <a:ea typeface="Almarai"/>
                <a:cs typeface="Almarai"/>
                <a:sym typeface="Almarai"/>
              </a:rPr>
              <a:t>Optimizarea proceselor de operare și îmbunătățirea experienței pasagerilor</a:t>
            </a:r>
          </a:p>
          <a:p>
            <a:pPr algn="just">
              <a:lnSpc>
                <a:spcPts val="2309"/>
              </a:lnSpc>
            </a:pPr>
            <a:endParaRPr lang="en-US" sz="2599" u="none" strike="noStrike">
              <a:solidFill>
                <a:srgbClr val="FFFFFF"/>
              </a:solidFill>
              <a:latin typeface="Almarai"/>
              <a:ea typeface="Almarai"/>
              <a:cs typeface="Almarai"/>
              <a:sym typeface="Almarai"/>
            </a:endParaRPr>
          </a:p>
          <a:p>
            <a:pPr algn="just">
              <a:lnSpc>
                <a:spcPts val="2309"/>
              </a:lnSpc>
            </a:pPr>
            <a:endParaRPr lang="en-US" sz="2599" u="none" strike="noStrike">
              <a:solidFill>
                <a:srgbClr val="FFFFFF"/>
              </a:solidFill>
              <a:latin typeface="Almarai"/>
              <a:ea typeface="Almarai"/>
              <a:cs typeface="Almarai"/>
              <a:sym typeface="Almarai"/>
            </a:endParaRPr>
          </a:p>
        </p:txBody>
      </p:sp>
      <p:grpSp>
        <p:nvGrpSpPr>
          <p:cNvPr id="20" name="Group 20"/>
          <p:cNvGrpSpPr/>
          <p:nvPr/>
        </p:nvGrpSpPr>
        <p:grpSpPr>
          <a:xfrm>
            <a:off x="5478059" y="3920409"/>
            <a:ext cx="2446183" cy="244618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E3B2"/>
            </a:solidFill>
            <a:ln w="200025" cap="sq">
              <a:solidFill>
                <a:srgbClr val="051D40"/>
              </a:solidFill>
              <a:prstDash val="solid"/>
              <a:miter/>
            </a:ln>
          </p:spPr>
          <p:txBody>
            <a:bodyPr/>
            <a:lstStyle/>
            <a:p>
              <a:endParaRPr lang="en-US"/>
            </a:p>
          </p:txBody>
        </p:sp>
        <p:sp>
          <p:nvSpPr>
            <p:cNvPr id="22" name="TextBox 22"/>
            <p:cNvSpPr txBox="1"/>
            <p:nvPr/>
          </p:nvSpPr>
          <p:spPr>
            <a:xfrm>
              <a:off x="76200" y="28575"/>
              <a:ext cx="660400" cy="708025"/>
            </a:xfrm>
            <a:prstGeom prst="rect">
              <a:avLst/>
            </a:prstGeom>
          </p:spPr>
          <p:txBody>
            <a:bodyPr lIns="50800" tIns="50800" rIns="50800" bIns="50800" rtlCol="0" anchor="ctr"/>
            <a:lstStyle/>
            <a:p>
              <a:pPr algn="ctr">
                <a:lnSpc>
                  <a:spcPts val="2605"/>
                </a:lnSpc>
              </a:pPr>
              <a:endParaRPr/>
            </a:p>
          </p:txBody>
        </p:sp>
      </p:grpSp>
      <p:sp>
        <p:nvSpPr>
          <p:cNvPr id="23" name="Freeform 23"/>
          <p:cNvSpPr/>
          <p:nvPr/>
        </p:nvSpPr>
        <p:spPr>
          <a:xfrm>
            <a:off x="6303635" y="4568149"/>
            <a:ext cx="795031" cy="1150702"/>
          </a:xfrm>
          <a:custGeom>
            <a:avLst/>
            <a:gdLst/>
            <a:ahLst/>
            <a:cxnLst/>
            <a:rect l="l" t="t" r="r" b="b"/>
            <a:pathLst>
              <a:path w="795031" h="1150702">
                <a:moveTo>
                  <a:pt x="0" y="0"/>
                </a:moveTo>
                <a:lnTo>
                  <a:pt x="795030" y="0"/>
                </a:lnTo>
                <a:lnTo>
                  <a:pt x="795030" y="1150702"/>
                </a:lnTo>
                <a:lnTo>
                  <a:pt x="0" y="11507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24" name="Group 24"/>
          <p:cNvGrpSpPr/>
          <p:nvPr/>
        </p:nvGrpSpPr>
        <p:grpSpPr>
          <a:xfrm>
            <a:off x="17259300" y="2066886"/>
            <a:ext cx="5754080" cy="8220114"/>
            <a:chOff x="0" y="0"/>
            <a:chExt cx="4445000" cy="6350000"/>
          </a:xfrm>
        </p:grpSpPr>
        <p:sp>
          <p:nvSpPr>
            <p:cNvPr id="25" name="Freeform 25"/>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2"/>
              <a:stretch>
                <a:fillRect l="-201730" r="-201730"/>
              </a:stretch>
            </a:blipFill>
          </p:spPr>
          <p:txBody>
            <a:bodyPr/>
            <a:lstStyle/>
            <a:p>
              <a:endParaRPr lang="en-US"/>
            </a:p>
          </p:txBody>
        </p:sp>
      </p:grpSp>
      <p:grpSp>
        <p:nvGrpSpPr>
          <p:cNvPr id="26" name="Group 26"/>
          <p:cNvGrpSpPr/>
          <p:nvPr/>
        </p:nvGrpSpPr>
        <p:grpSpPr>
          <a:xfrm rot="-10800000">
            <a:off x="-4533696" y="169116"/>
            <a:ext cx="5754080" cy="8220114"/>
            <a:chOff x="0" y="0"/>
            <a:chExt cx="4445000" cy="6350000"/>
          </a:xfrm>
        </p:grpSpPr>
        <p:sp>
          <p:nvSpPr>
            <p:cNvPr id="27" name="Freeform 27"/>
            <p:cNvSpPr/>
            <p:nvPr/>
          </p:nvSpPr>
          <p:spPr>
            <a:xfrm>
              <a:off x="0" y="0"/>
              <a:ext cx="4445000" cy="6350000"/>
            </a:xfrm>
            <a:custGeom>
              <a:avLst/>
              <a:gdLst/>
              <a:ahLst/>
              <a:cxnLst/>
              <a:rect l="l" t="t" r="r" b="b"/>
              <a:pathLst>
                <a:path w="4445000" h="6350000">
                  <a:moveTo>
                    <a:pt x="2222500" y="6350000"/>
                  </a:moveTo>
                  <a:cubicBezTo>
                    <a:pt x="995680" y="6350000"/>
                    <a:pt x="0" y="5354320"/>
                    <a:pt x="0" y="4127500"/>
                  </a:cubicBezTo>
                  <a:lnTo>
                    <a:pt x="0" y="2222500"/>
                  </a:lnTo>
                  <a:cubicBezTo>
                    <a:pt x="0" y="995680"/>
                    <a:pt x="995680" y="0"/>
                    <a:pt x="2222500" y="0"/>
                  </a:cubicBezTo>
                  <a:cubicBezTo>
                    <a:pt x="3449320" y="0"/>
                    <a:pt x="4445000" y="995680"/>
                    <a:pt x="4445000" y="2222500"/>
                  </a:cubicBezTo>
                  <a:lnTo>
                    <a:pt x="4445000" y="4127500"/>
                  </a:lnTo>
                  <a:cubicBezTo>
                    <a:pt x="4445000" y="5354320"/>
                    <a:pt x="3449320" y="6350000"/>
                    <a:pt x="2222500" y="6350000"/>
                  </a:cubicBezTo>
                  <a:close/>
                </a:path>
              </a:pathLst>
            </a:custGeom>
            <a:blipFill>
              <a:blip r:embed="rId2"/>
              <a:stretch>
                <a:fillRect l="-201730" r="-201730"/>
              </a:stretch>
            </a:blipFill>
          </p:spPr>
          <p:txBody>
            <a:bodyPr/>
            <a:lstStyle/>
            <a:p>
              <a:endParaRPr lang="en-US"/>
            </a:p>
          </p:txBody>
        </p:sp>
      </p:grpSp>
      <p:sp>
        <p:nvSpPr>
          <p:cNvPr id="28" name="TextBox 28"/>
          <p:cNvSpPr txBox="1"/>
          <p:nvPr/>
        </p:nvSpPr>
        <p:spPr>
          <a:xfrm>
            <a:off x="435116" y="4141519"/>
            <a:ext cx="5570275" cy="1514428"/>
          </a:xfrm>
          <a:prstGeom prst="rect">
            <a:avLst/>
          </a:prstGeom>
        </p:spPr>
        <p:txBody>
          <a:bodyPr lIns="0" tIns="0" rIns="0" bIns="0" rtlCol="0" anchor="t">
            <a:spAutoFit/>
          </a:bodyPr>
          <a:lstStyle/>
          <a:p>
            <a:pPr algn="l">
              <a:lnSpc>
                <a:spcPts val="3889"/>
              </a:lnSpc>
            </a:pPr>
            <a:r>
              <a:rPr lang="en-US" sz="3240" b="1">
                <a:solidFill>
                  <a:srgbClr val="FFFFFF"/>
                </a:solidFill>
                <a:latin typeface="Almarai Bold"/>
                <a:ea typeface="Almarai Bold"/>
                <a:cs typeface="Almarai Bold"/>
                <a:sym typeface="Almarai Bold"/>
              </a:rPr>
              <a:t>IMPACTUL SCHENGEN </a:t>
            </a:r>
          </a:p>
          <a:p>
            <a:pPr algn="l">
              <a:lnSpc>
                <a:spcPts val="3889"/>
              </a:lnSpc>
            </a:pPr>
            <a:r>
              <a:rPr lang="en-US" sz="3240" b="1">
                <a:solidFill>
                  <a:srgbClr val="FFFFFF"/>
                </a:solidFill>
                <a:latin typeface="Almarai Bold"/>
                <a:ea typeface="Almarai Bold"/>
                <a:cs typeface="Almarai Bold"/>
                <a:sym typeface="Almarai Bold"/>
              </a:rPr>
              <a:t>ASUPRA</a:t>
            </a:r>
          </a:p>
          <a:p>
            <a:pPr marL="0" lvl="0" indent="0" algn="l">
              <a:lnSpc>
                <a:spcPts val="3889"/>
              </a:lnSpc>
              <a:spcBef>
                <a:spcPct val="0"/>
              </a:spcBef>
            </a:pPr>
            <a:r>
              <a:rPr lang="en-US" sz="3240" b="1">
                <a:solidFill>
                  <a:srgbClr val="FFFFFF"/>
                </a:solidFill>
                <a:latin typeface="Almarai Bold"/>
                <a:ea typeface="Almarai Bold"/>
                <a:cs typeface="Almarai Bold"/>
                <a:sym typeface="Almarai Bold"/>
              </a:rPr>
              <a:t>MOBILITĂȚII AERIENE</a:t>
            </a:r>
          </a:p>
        </p:txBody>
      </p:sp>
      <p:sp>
        <p:nvSpPr>
          <p:cNvPr id="29" name="Freeform 29"/>
          <p:cNvSpPr/>
          <p:nvPr/>
        </p:nvSpPr>
        <p:spPr>
          <a:xfrm>
            <a:off x="17459" y="0"/>
            <a:ext cx="2405850" cy="1786560"/>
          </a:xfrm>
          <a:custGeom>
            <a:avLst/>
            <a:gdLst/>
            <a:ahLst/>
            <a:cxnLst/>
            <a:rect l="l" t="t" r="r" b="b"/>
            <a:pathLst>
              <a:path w="2405850" h="1786560">
                <a:moveTo>
                  <a:pt x="0" y="0"/>
                </a:moveTo>
                <a:lnTo>
                  <a:pt x="2405850" y="0"/>
                </a:lnTo>
                <a:lnTo>
                  <a:pt x="2405850" y="1786560"/>
                </a:lnTo>
                <a:lnTo>
                  <a:pt x="0" y="17865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9BEDE"/>
        </a:solidFill>
        <a:effectLst/>
      </p:bgPr>
    </p:bg>
    <p:spTree>
      <p:nvGrpSpPr>
        <p:cNvPr id="1" name=""/>
        <p:cNvGrpSpPr/>
        <p:nvPr/>
      </p:nvGrpSpPr>
      <p:grpSpPr>
        <a:xfrm>
          <a:off x="0" y="0"/>
          <a:ext cx="0" cy="0"/>
          <a:chOff x="0" y="0"/>
          <a:chExt cx="0" cy="0"/>
        </a:xfrm>
      </p:grpSpPr>
      <p:sp>
        <p:nvSpPr>
          <p:cNvPr id="2" name="Freeform 2"/>
          <p:cNvSpPr/>
          <p:nvPr/>
        </p:nvSpPr>
        <p:spPr>
          <a:xfrm>
            <a:off x="6635353" y="6637609"/>
            <a:ext cx="8572348" cy="4043501"/>
          </a:xfrm>
          <a:custGeom>
            <a:avLst/>
            <a:gdLst/>
            <a:ahLst/>
            <a:cxnLst/>
            <a:rect l="l" t="t" r="r" b="b"/>
            <a:pathLst>
              <a:path w="8572348" h="4043501">
                <a:moveTo>
                  <a:pt x="0" y="0"/>
                </a:moveTo>
                <a:lnTo>
                  <a:pt x="8572348" y="0"/>
                </a:lnTo>
                <a:lnTo>
                  <a:pt x="8572348" y="4043501"/>
                </a:lnTo>
                <a:lnTo>
                  <a:pt x="0" y="4043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081354" y="1028700"/>
            <a:ext cx="4282420" cy="8229600"/>
          </a:xfrm>
          <a:custGeom>
            <a:avLst/>
            <a:gdLst/>
            <a:ahLst/>
            <a:cxnLst/>
            <a:rect l="l" t="t" r="r" b="b"/>
            <a:pathLst>
              <a:path w="4282420" h="8229600">
                <a:moveTo>
                  <a:pt x="0" y="0"/>
                </a:moveTo>
                <a:lnTo>
                  <a:pt x="4282420" y="0"/>
                </a:lnTo>
                <a:lnTo>
                  <a:pt x="4282420" y="8229600"/>
                </a:lnTo>
                <a:lnTo>
                  <a:pt x="0" y="8229600"/>
                </a:lnTo>
                <a:lnTo>
                  <a:pt x="0" y="0"/>
                </a:lnTo>
                <a:close/>
              </a:path>
            </a:pathLst>
          </a:custGeom>
          <a:blipFill>
            <a:blip r:embed="rId4"/>
            <a:stretch>
              <a:fillRect/>
            </a:stretch>
          </a:blipFill>
        </p:spPr>
        <p:txBody>
          <a:bodyPr/>
          <a:lstStyle/>
          <a:p>
            <a:endParaRPr lang="en-US"/>
          </a:p>
        </p:txBody>
      </p:sp>
      <p:sp>
        <p:nvSpPr>
          <p:cNvPr id="4" name="Freeform 4"/>
          <p:cNvSpPr/>
          <p:nvPr/>
        </p:nvSpPr>
        <p:spPr>
          <a:xfrm flipH="1">
            <a:off x="0" y="1028700"/>
            <a:ext cx="4282420" cy="8229600"/>
          </a:xfrm>
          <a:custGeom>
            <a:avLst/>
            <a:gdLst/>
            <a:ahLst/>
            <a:cxnLst/>
            <a:rect l="l" t="t" r="r" b="b"/>
            <a:pathLst>
              <a:path w="4282420" h="8229600">
                <a:moveTo>
                  <a:pt x="4282420" y="0"/>
                </a:moveTo>
                <a:lnTo>
                  <a:pt x="0" y="0"/>
                </a:lnTo>
                <a:lnTo>
                  <a:pt x="0" y="8229600"/>
                </a:lnTo>
                <a:lnTo>
                  <a:pt x="4282420" y="8229600"/>
                </a:lnTo>
                <a:lnTo>
                  <a:pt x="4282420" y="0"/>
                </a:lnTo>
                <a:close/>
              </a:path>
            </a:pathLst>
          </a:custGeom>
          <a:blipFill>
            <a:blip r:embed="rId4"/>
            <a:stretch>
              <a:fillRect/>
            </a:stretch>
          </a:blipFill>
        </p:spPr>
        <p:txBody>
          <a:bodyPr/>
          <a:lstStyle/>
          <a:p>
            <a:endParaRPr lang="en-US"/>
          </a:p>
        </p:txBody>
      </p:sp>
      <p:sp>
        <p:nvSpPr>
          <p:cNvPr id="5" name="Freeform 5"/>
          <p:cNvSpPr/>
          <p:nvPr/>
        </p:nvSpPr>
        <p:spPr>
          <a:xfrm>
            <a:off x="12467517" y="6745731"/>
            <a:ext cx="8572348" cy="4043501"/>
          </a:xfrm>
          <a:custGeom>
            <a:avLst/>
            <a:gdLst/>
            <a:ahLst/>
            <a:cxnLst/>
            <a:rect l="l" t="t" r="r" b="b"/>
            <a:pathLst>
              <a:path w="8572348" h="4043501">
                <a:moveTo>
                  <a:pt x="0" y="0"/>
                </a:moveTo>
                <a:lnTo>
                  <a:pt x="8572348" y="0"/>
                </a:lnTo>
                <a:lnTo>
                  <a:pt x="8572348" y="4043501"/>
                </a:lnTo>
                <a:lnTo>
                  <a:pt x="0" y="4043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216243" y="6637609"/>
            <a:ext cx="8572348" cy="4043501"/>
          </a:xfrm>
          <a:custGeom>
            <a:avLst/>
            <a:gdLst/>
            <a:ahLst/>
            <a:cxnLst/>
            <a:rect l="l" t="t" r="r" b="b"/>
            <a:pathLst>
              <a:path w="8572348" h="4043501">
                <a:moveTo>
                  <a:pt x="0" y="0"/>
                </a:moveTo>
                <a:lnTo>
                  <a:pt x="8572348" y="0"/>
                </a:lnTo>
                <a:lnTo>
                  <a:pt x="8572348" y="4043501"/>
                </a:lnTo>
                <a:lnTo>
                  <a:pt x="0" y="4043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3878931" y="429048"/>
            <a:ext cx="10530138" cy="3778694"/>
          </a:xfrm>
          <a:custGeom>
            <a:avLst/>
            <a:gdLst/>
            <a:ahLst/>
            <a:cxnLst/>
            <a:rect l="l" t="t" r="r" b="b"/>
            <a:pathLst>
              <a:path w="10530138" h="3778694">
                <a:moveTo>
                  <a:pt x="0" y="0"/>
                </a:moveTo>
                <a:lnTo>
                  <a:pt x="10530138" y="0"/>
                </a:lnTo>
                <a:lnTo>
                  <a:pt x="10530138" y="3778694"/>
                </a:lnTo>
                <a:lnTo>
                  <a:pt x="0" y="3778694"/>
                </a:lnTo>
                <a:lnTo>
                  <a:pt x="0" y="0"/>
                </a:lnTo>
                <a:close/>
              </a:path>
            </a:pathLst>
          </a:custGeom>
          <a:blipFill>
            <a:blip r:embed="rId5"/>
            <a:stretch>
              <a:fillRect/>
            </a:stretch>
          </a:blipFill>
        </p:spPr>
        <p:txBody>
          <a:bodyPr/>
          <a:lstStyle/>
          <a:p>
            <a:endParaRPr lang="en-US"/>
          </a:p>
        </p:txBody>
      </p:sp>
      <p:sp>
        <p:nvSpPr>
          <p:cNvPr id="8" name="Freeform 8"/>
          <p:cNvSpPr/>
          <p:nvPr/>
        </p:nvSpPr>
        <p:spPr>
          <a:xfrm>
            <a:off x="5342620" y="5035378"/>
            <a:ext cx="7602761" cy="5645732"/>
          </a:xfrm>
          <a:custGeom>
            <a:avLst/>
            <a:gdLst/>
            <a:ahLst/>
            <a:cxnLst/>
            <a:rect l="l" t="t" r="r" b="b"/>
            <a:pathLst>
              <a:path w="7602761" h="5645732">
                <a:moveTo>
                  <a:pt x="0" y="0"/>
                </a:moveTo>
                <a:lnTo>
                  <a:pt x="7602760" y="0"/>
                </a:lnTo>
                <a:lnTo>
                  <a:pt x="7602760" y="5645732"/>
                </a:lnTo>
                <a:lnTo>
                  <a:pt x="0" y="56457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6276489" y="4991100"/>
            <a:ext cx="5735021" cy="1197008"/>
          </a:xfrm>
          <a:prstGeom prst="rect">
            <a:avLst/>
          </a:prstGeom>
        </p:spPr>
        <p:txBody>
          <a:bodyPr lIns="0" tIns="0" rIns="0" bIns="0" rtlCol="0" anchor="t">
            <a:spAutoFit/>
          </a:bodyPr>
          <a:lstStyle/>
          <a:p>
            <a:pPr marL="0" lvl="0" indent="0" algn="l">
              <a:lnSpc>
                <a:spcPts val="9623"/>
              </a:lnSpc>
            </a:pPr>
            <a:r>
              <a:rPr lang="en-US" sz="6873" b="1" spc="419">
                <a:solidFill>
                  <a:srgbClr val="F5FFF5"/>
                </a:solidFill>
                <a:latin typeface="Roboto Bold"/>
                <a:ea typeface="Roboto Bold"/>
                <a:cs typeface="Roboto Bold"/>
                <a:sym typeface="Roboto Bold"/>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314</Words>
  <Application>Microsoft Office PowerPoint</Application>
  <PresentationFormat>Custom</PresentationFormat>
  <Paragraphs>47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Almarai Bold</vt:lpstr>
      <vt:lpstr>Calibri</vt:lpstr>
      <vt:lpstr>Roboto Bold</vt:lpstr>
      <vt:lpstr>Almarai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Professional Business Project Presentation </dc:title>
  <cp:lastModifiedBy>Alexandra Petre</cp:lastModifiedBy>
  <cp:revision>3</cp:revision>
  <dcterms:created xsi:type="dcterms:W3CDTF">2006-08-16T00:00:00Z</dcterms:created>
  <dcterms:modified xsi:type="dcterms:W3CDTF">2025-02-06T09:09:35Z</dcterms:modified>
  <dc:identifier>DAGeO7JIYks</dc:identifier>
</cp:coreProperties>
</file>