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8" r:id="rId14"/>
  </p:sldIdLst>
  <p:sldSz cx="12192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6" d="100"/>
          <a:sy n="36" d="100"/>
        </p:scale>
        <p:origin x="1445" y="34"/>
      </p:cViewPr>
      <p:guideLst>
        <p:guide orient="horz" pos="288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40572"/>
            <a:ext cx="103632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181600"/>
            <a:ext cx="85344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6190"/>
            <a:ext cx="274320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66190"/>
            <a:ext cx="802640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875872"/>
            <a:ext cx="103632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875622"/>
            <a:ext cx="103632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3607"/>
            <a:ext cx="5384800" cy="603461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3607"/>
            <a:ext cx="5384800" cy="603461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2046818"/>
            <a:ext cx="5386917" cy="8530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899835"/>
            <a:ext cx="5386917" cy="52683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2046818"/>
            <a:ext cx="5389033" cy="8530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899835"/>
            <a:ext cx="5389033" cy="52683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64067"/>
            <a:ext cx="4011084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364071"/>
            <a:ext cx="6815667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13471"/>
            <a:ext cx="4011084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6400802"/>
            <a:ext cx="73152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817033"/>
            <a:ext cx="7315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7156453"/>
            <a:ext cx="73152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66183"/>
            <a:ext cx="109728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33607"/>
            <a:ext cx="10972800" cy="6034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8475140"/>
            <a:ext cx="284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8475140"/>
            <a:ext cx="3860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8475140"/>
            <a:ext cx="284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" y="4336366"/>
            <a:ext cx="12200727" cy="2251554"/>
          </a:xfrm>
          <a:solidFill>
            <a:srgbClr val="003867"/>
          </a:solidFill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chemeClr val="bg1"/>
                </a:solidFill>
              </a:rPr>
              <a:t>German Aviation Key News and Political Impacts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Examining Aviation Developments and Their Political Context in Germany</a:t>
            </a:r>
            <a:br>
              <a:rPr lang="en-US" sz="3600" b="1" dirty="0"/>
            </a:br>
            <a:endParaRPr sz="3600" b="1" dirty="0">
              <a:latin typeface="Myriad Pro Cond" panose="020B05060304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" y="6731726"/>
            <a:ext cx="12200727" cy="1269283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de-DE" sz="2000" dirty="0">
              <a:solidFill>
                <a:srgbClr val="003867"/>
              </a:solidFill>
              <a:latin typeface="Myriad Pro Cond" panose="020B0506030403020204" pitchFamily="34" charset="0"/>
            </a:endParaRPr>
          </a:p>
          <a:p>
            <a:r>
              <a:rPr lang="de-DE" sz="2400" dirty="0">
                <a:solidFill>
                  <a:srgbClr val="003867"/>
                </a:solidFill>
                <a:latin typeface="Myriad Pro Cond" panose="020B0506030403020204" pitchFamily="34" charset="0"/>
              </a:rPr>
              <a:t>Marcel Riwalsky, CEO, Aviation-Event</a:t>
            </a:r>
            <a:endParaRPr sz="2400" dirty="0">
              <a:solidFill>
                <a:srgbClr val="003867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EDFDB5-BA36-FFFF-C0F5-BE85039B4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8" y="6574902"/>
            <a:ext cx="1563207" cy="140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0" descr="Sigla AAR_noua.jpg">
            <a:extLst>
              <a:ext uri="{FF2B5EF4-FFF2-40B4-BE49-F238E27FC236}">
                <a16:creationId xmlns:a16="http://schemas.microsoft.com/office/drawing/2014/main" id="{FF42C323-7512-4BD2-CDD5-D809A50B1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5"/>
          <a:stretch/>
        </p:blipFill>
        <p:spPr bwMode="auto">
          <a:xfrm>
            <a:off x="10303151" y="6905009"/>
            <a:ext cx="1815556" cy="84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8688F10-4B8B-84C0-997E-80527B95EA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241" y="6950719"/>
            <a:ext cx="2073970" cy="6874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40554-62AE-431C-4109-B1591F2E7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B987C-DA03-BA87-9E4A-8D62D0BF1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46739"/>
            <a:ext cx="12192009" cy="1352550"/>
          </a:xfrm>
          <a:solidFill>
            <a:srgbClr val="003867"/>
          </a:solidFill>
        </p:spPr>
        <p:txBody>
          <a:bodyPr>
            <a:normAutofit/>
          </a:bodyPr>
          <a:lstStyle/>
          <a:p>
            <a:r>
              <a:rPr lang="fr-FR" sz="4800" b="1" dirty="0">
                <a:solidFill>
                  <a:schemeClr val="bg1"/>
                </a:solidFill>
              </a:rPr>
              <a:t>Private concessions and </a:t>
            </a:r>
            <a:r>
              <a:rPr lang="fr-FR" sz="4800" b="1" dirty="0" err="1">
                <a:solidFill>
                  <a:schemeClr val="bg1"/>
                </a:solidFill>
              </a:rPr>
              <a:t>airports</a:t>
            </a:r>
            <a:r>
              <a:rPr lang="fr-FR" sz="4800" b="1" dirty="0">
                <a:solidFill>
                  <a:schemeClr val="bg1"/>
                </a:solidFill>
              </a:rPr>
              <a:t> expansion</a:t>
            </a:r>
            <a:endParaRPr lang="en-US" sz="4800" b="1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06671-9CB4-FF8C-6414-4BB738A35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714750"/>
            <a:ext cx="12192009" cy="57950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b="1" dirty="0"/>
              <a:t>- Egis took over Beauvais Airport in October 2024. Plans to expand the   airport to be presented after 22 months 	consultation. </a:t>
            </a:r>
          </a:p>
          <a:p>
            <a:pPr>
              <a:buFontTx/>
              <a:buChar char="-"/>
            </a:pPr>
            <a:r>
              <a:rPr lang="en-US" sz="2000" b="1" dirty="0"/>
              <a:t>Lille is due to start the air terminal expansion from 1.5 to 3.5 million passengers. Three years for the construction with a possible opening in 2027/2028.</a:t>
            </a:r>
          </a:p>
          <a:p>
            <a:pPr>
              <a:buFontTx/>
              <a:buChar char="-"/>
            </a:pPr>
            <a:r>
              <a:rPr lang="en-US" sz="2000" b="1" dirty="0"/>
              <a:t>Renewal of Nantes airport concession in 2026. New concessionaire or VINCI (if </a:t>
            </a:r>
            <a:r>
              <a:rPr lang="en-US" sz="2000" b="1" dirty="0" err="1"/>
              <a:t>reconducted</a:t>
            </a:r>
            <a:r>
              <a:rPr lang="en-US" sz="2000" b="1" dirty="0"/>
              <a:t>) will have to look at the airport expansion with its saturated terminal. </a:t>
            </a:r>
          </a:p>
          <a:p>
            <a:pPr>
              <a:buFontTx/>
              <a:buChar char="-"/>
            </a:pPr>
            <a:r>
              <a:rPr lang="en-US" sz="2000" b="1" dirty="0"/>
              <a:t>Nice : Ongoing extension of terminal 2 for a capacity of 18 million passengers (compared to 14 million today). Potential opening by 2026/2027. Airport’s traffic is estimated to reach 21.2 million passengers by 2034.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607B73C-DE79-0E5D-675A-69021E47A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824" y="298501"/>
            <a:ext cx="1563207" cy="140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0" descr="Sigla AAR_noua.jpg">
            <a:extLst>
              <a:ext uri="{FF2B5EF4-FFF2-40B4-BE49-F238E27FC236}">
                <a16:creationId xmlns:a16="http://schemas.microsoft.com/office/drawing/2014/main" id="{F6074683-F6F9-05E7-4D26-78E68E0527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5"/>
          <a:stretch/>
        </p:blipFill>
        <p:spPr bwMode="auto">
          <a:xfrm>
            <a:off x="9017479" y="422241"/>
            <a:ext cx="2790372" cy="129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9FE207C-3474-3927-5E4F-460F7BE63A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71" y="665551"/>
            <a:ext cx="2956125" cy="97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45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42E93-BD34-E4F1-5B61-EA034348D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511B5-12E5-5F32-1ED2-D31254D5B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0"/>
            <a:ext cx="12192009" cy="1346123"/>
          </a:xfrm>
          <a:solidFill>
            <a:srgbClr val="003867"/>
          </a:solidFill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Political Context: Economic and Regulatory Decisions</a:t>
            </a:r>
            <a:endParaRPr lang="en-US" sz="4800" b="1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9BEF3-8C02-182C-C568-699DB9202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" y="3900693"/>
            <a:ext cx="12172959" cy="5494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Aviation Taxes:</a:t>
            </a:r>
          </a:p>
          <a:p>
            <a:pPr marL="0" indent="0">
              <a:buNone/>
            </a:pPr>
            <a:r>
              <a:rPr lang="en-US" sz="2000" b="1" dirty="0"/>
              <a:t>  - Higher « air solidarity » tax (from 2,60 € to 7.40 €) from March 2025 for flights to Europe. Higher taxes for intercontinental as well as premium class passengers.</a:t>
            </a:r>
          </a:p>
          <a:p>
            <a:pPr marL="0" indent="0">
              <a:buNone/>
            </a:pPr>
            <a:r>
              <a:rPr lang="en-US" sz="2000" b="1" dirty="0"/>
              <a:t>  - Air Security Tax to be increased. </a:t>
            </a:r>
            <a:br>
              <a:rPr lang="en-US" sz="2000" b="1" dirty="0"/>
            </a:b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- Ryanair plans to reduce its presence at 10 regional airports following tax hike.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Sustainability Policies:</a:t>
            </a:r>
          </a:p>
          <a:p>
            <a:pPr marL="0" indent="0">
              <a:buNone/>
            </a:pPr>
            <a:r>
              <a:rPr lang="en-US" sz="2000" b="1" dirty="0"/>
              <a:t>  - Push for increased use of sustainable aviation fuels (SAF).</a:t>
            </a:r>
          </a:p>
          <a:p>
            <a:pPr marL="0" indent="0">
              <a:buNone/>
            </a:pPr>
            <a:r>
              <a:rPr lang="en-US" sz="2000" b="1" dirty="0"/>
              <a:t>  - Further reduction in domestic flights with more high-speed rail connections.</a:t>
            </a:r>
            <a:br>
              <a:rPr lang="en-US" sz="2000" b="1" dirty="0"/>
            </a:b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- Withdrawal of Air France from Orly with domestic flights transferred to low cost subsidiary Transavia will further 	reduce capacities on top routes such as Paris-Toulouse or Paris-Nice. </a:t>
            </a:r>
          </a:p>
          <a:p>
            <a:pPr marL="0" indent="0" algn="r">
              <a:buNone/>
            </a:pPr>
            <a:endParaRPr lang="en-US" sz="2000" b="1" dirty="0"/>
          </a:p>
          <a:p>
            <a:pPr marL="0" indent="0" algn="r">
              <a:buNone/>
            </a:pPr>
            <a:endParaRPr lang="en-US" sz="2000" b="1" dirty="0"/>
          </a:p>
          <a:p>
            <a:pPr marL="0" indent="0" algn="r">
              <a:buNone/>
            </a:pPr>
            <a:r>
              <a:rPr lang="en-US" sz="2000" b="1" dirty="0">
                <a:solidFill>
                  <a:srgbClr val="0070C0"/>
                </a:solidFill>
              </a:rPr>
              <a:t>Sources: DGAC-various news sources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5CAA7B1-7D88-2DDE-27A3-50AD0600F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143" y="636648"/>
            <a:ext cx="1563207" cy="140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0" descr="Sigla AAR_noua.jpg">
            <a:extLst>
              <a:ext uri="{FF2B5EF4-FFF2-40B4-BE49-F238E27FC236}">
                <a16:creationId xmlns:a16="http://schemas.microsoft.com/office/drawing/2014/main" id="{56630378-554D-0A79-6C8D-769BB584B7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5"/>
          <a:stretch/>
        </p:blipFill>
        <p:spPr bwMode="auto">
          <a:xfrm>
            <a:off x="9104262" y="802874"/>
            <a:ext cx="2790372" cy="129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70B08CC-82E7-9B2C-DB84-795F43FCD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71" y="846731"/>
            <a:ext cx="2956125" cy="97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5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E7844-FC49-53C1-394F-EB709FCCA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6960A-8DD4-4290-ED00-2D1EE27C7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39049"/>
            <a:ext cx="12219013" cy="1358363"/>
          </a:xfrm>
          <a:solidFill>
            <a:srgbClr val="003867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Environmental Considerations and Activism</a:t>
            </a:r>
            <a:endParaRPr lang="en-US" sz="4800" b="1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A8BB0-D734-C1AB-5642-793C48E2B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7013" y="3997412"/>
            <a:ext cx="12120879" cy="549179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b="1" dirty="0">
              <a:solidFill>
                <a:srgbClr val="0070C0"/>
              </a:solidFill>
              <a:latin typeface="Myriad Pro Cond" panose="020B0506030403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Green Policies:</a:t>
            </a:r>
          </a:p>
          <a:p>
            <a:pPr marL="0" indent="0">
              <a:buNone/>
            </a:pPr>
            <a:r>
              <a:rPr lang="en-US" sz="2000" b="1" dirty="0"/>
              <a:t>  - France’s alignment with the European Green Deal impacts aviation.</a:t>
            </a:r>
          </a:p>
          <a:p>
            <a:pPr marL="0" indent="0">
              <a:buNone/>
            </a:pPr>
            <a:r>
              <a:rPr lang="en-US" sz="2000" b="1" dirty="0"/>
              <a:t>  - Airlines invest in research for alternative fuels and energy-efficient technologies.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Activist Influence:</a:t>
            </a:r>
          </a:p>
          <a:p>
            <a:pPr marL="0" indent="0">
              <a:buNone/>
            </a:pPr>
            <a:r>
              <a:rPr lang="en-US" sz="2000" b="1" dirty="0"/>
              <a:t>  - Protests disrupt airport operations and </a:t>
            </a:r>
            <a:r>
              <a:rPr lang="en-US" sz="2000" b="1" dirty="0" err="1"/>
              <a:t>emphasise</a:t>
            </a:r>
            <a:r>
              <a:rPr lang="en-US" sz="2000" b="1" dirty="0"/>
              <a:t> climate concerns.</a:t>
            </a:r>
          </a:p>
          <a:p>
            <a:pPr marL="0" indent="0">
              <a:buNone/>
            </a:pPr>
            <a:r>
              <a:rPr lang="en-US" sz="2000" b="1" dirty="0"/>
              <a:t>  - Increased political pressure for stricter emission regulations.</a:t>
            </a:r>
          </a:p>
          <a:p>
            <a:pPr marL="0" indent="0">
              <a:buNone/>
            </a:pPr>
            <a:r>
              <a:rPr lang="en-US" sz="2000" b="1" dirty="0"/>
              <a:t>- Strong lobby from national rail operator SNCF to limit short-haul air links. </a:t>
            </a:r>
          </a:p>
          <a:p>
            <a:pPr marL="0" indent="0">
              <a:buNone/>
            </a:pPr>
            <a:r>
              <a:rPr lang="en-US" sz="2000" b="1" dirty="0"/>
              <a:t>- Protest against renovation and expansion of various airports.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 algn="r">
              <a:buNone/>
            </a:pPr>
            <a:endParaRPr lang="en-US" sz="2000" dirty="0">
              <a:latin typeface="Myriad Pro Cond" panose="020B0506030403020204" pitchFamily="34" charset="0"/>
            </a:endParaRPr>
          </a:p>
          <a:p>
            <a:pPr marL="0" indent="0" algn="r">
              <a:buNone/>
            </a:pPr>
            <a:endParaRPr lang="en-US" sz="2000" dirty="0">
              <a:latin typeface="Myriad Pro Cond" panose="020B0506030403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65CAC52-740F-5EC8-B8FD-DBCB19BCD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824" y="808063"/>
            <a:ext cx="1563207" cy="140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0" descr="Sigla AAR_noua.jpg">
            <a:extLst>
              <a:ext uri="{FF2B5EF4-FFF2-40B4-BE49-F238E27FC236}">
                <a16:creationId xmlns:a16="http://schemas.microsoft.com/office/drawing/2014/main" id="{0E82EDBC-A1B1-6859-A963-75BD49FCDE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5"/>
          <a:stretch/>
        </p:blipFill>
        <p:spPr bwMode="auto">
          <a:xfrm>
            <a:off x="9085212" y="1069585"/>
            <a:ext cx="2790372" cy="129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9C684FC0-1DA6-CE3D-B6F7-17E0878C2A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71" y="1228229"/>
            <a:ext cx="2956125" cy="97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06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B5863-697A-48E3-E24C-C3BA111D5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89EC-8EB9-22F4-AC2C-EF1B05121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19351"/>
            <a:ext cx="12192000" cy="1365108"/>
          </a:xfrm>
          <a:solidFill>
            <a:srgbClr val="003867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Conclusion</a:t>
            </a:r>
            <a:endParaRPr lang="en-US" sz="4800" b="1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1B765-72C1-8FF5-5FC9-CDA3679EE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784460"/>
            <a:ext cx="12192009" cy="561104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Summary:</a:t>
            </a:r>
          </a:p>
          <a:p>
            <a:pPr marL="0" indent="0">
              <a:buNone/>
            </a:pPr>
            <a:r>
              <a:rPr lang="en-US" sz="2000" b="1" dirty="0"/>
              <a:t>  - political, economic, and environmental factors influence France’s aviation sector.</a:t>
            </a:r>
          </a:p>
          <a:p>
            <a:pPr marL="0" indent="0">
              <a:buNone/>
            </a:pPr>
            <a:r>
              <a:rPr lang="en-US" sz="2000" b="1" dirty="0"/>
              <a:t>  - Ecologist lobbies and the necessity to reduce France deficit make air transport an easy scape goat in the years 	to come. 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Outlook:</a:t>
            </a:r>
          </a:p>
          <a:p>
            <a:pPr marL="0" indent="0">
              <a:buNone/>
            </a:pPr>
            <a:r>
              <a:rPr lang="en-US" sz="2000" b="1" dirty="0"/>
              <a:t>  - Collaboration between stakeholders is essential for balancing growth with </a:t>
            </a:r>
            <a:r>
              <a:rPr lang="en-US" sz="2000" b="1"/>
              <a:t>sustainability.</a:t>
            </a:r>
            <a:br>
              <a:rPr lang="en-US" sz="2000" b="1"/>
            </a:b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- Domestic and European air traffic to be further dented with the opening of high speed train link to Toulouse in 2032. </a:t>
            </a:r>
          </a:p>
          <a:p>
            <a:pPr marL="0" indent="0">
              <a:buNone/>
            </a:pPr>
            <a:endParaRPr lang="en-US" sz="2000" dirty="0">
              <a:latin typeface="Myriad Pro Cond" panose="020B0506030403020204" pitchFamily="34" charset="0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 algn="r">
              <a:buNone/>
            </a:pPr>
            <a:endParaRPr lang="en-US" sz="2000" dirty="0">
              <a:latin typeface="Myriad Pro Cond" panose="020B0506030403020204" pitchFamily="34" charset="0"/>
            </a:endParaRPr>
          </a:p>
          <a:p>
            <a:pPr marL="0" indent="0" algn="r">
              <a:buNone/>
            </a:pPr>
            <a:endParaRPr lang="en-US" sz="2000" dirty="0">
              <a:latin typeface="Myriad Pro Cond" panose="020B0506030403020204" pitchFamily="34" charset="0"/>
            </a:endParaRPr>
          </a:p>
          <a:p>
            <a:pPr marL="0" indent="0" algn="r">
              <a:buNone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  <a:latin typeface="Myriad Pro Cond" panose="020B0506030403020204" pitchFamily="34" charset="0"/>
              </a:rPr>
              <a:t>Sources: </a:t>
            </a:r>
            <a:r>
              <a:rPr lang="en-US" sz="1200" i="1" dirty="0">
                <a:solidFill>
                  <a:schemeClr val="bg1">
                    <a:lumMod val="75000"/>
                  </a:schemeClr>
                </a:solidFill>
                <a:latin typeface="Myriad Pro Cond" panose="020B0506030403020204" pitchFamily="34" charset="0"/>
              </a:rPr>
              <a:t>Reuters/DW</a:t>
            </a:r>
            <a:endParaRPr lang="en-US" sz="2000" dirty="0">
              <a:latin typeface="Myriad Pro Cond" panose="020B0506030403020204" pitchFamily="34" charset="0"/>
            </a:endParaRPr>
          </a:p>
          <a:p>
            <a:pPr marL="0" indent="0" algn="r">
              <a:buNone/>
            </a:pPr>
            <a:endParaRPr lang="en-US" sz="2000" dirty="0">
              <a:latin typeface="Myriad Pro Cond" panose="020B0506030403020204" pitchFamily="34" charset="0"/>
            </a:endParaRPr>
          </a:p>
          <a:p>
            <a:pPr marL="0" indent="0" algn="r">
              <a:buNone/>
            </a:pPr>
            <a:endParaRPr lang="en-US" sz="2000" dirty="0">
              <a:latin typeface="Myriad Pro Cond" panose="020B0506030403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A0D51F9-9837-8905-5CC4-EB5CB21E4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965" y="636648"/>
            <a:ext cx="1563207" cy="140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0" descr="Sigla AAR_noua.jpg">
            <a:extLst>
              <a:ext uri="{FF2B5EF4-FFF2-40B4-BE49-F238E27FC236}">
                <a16:creationId xmlns:a16="http://schemas.microsoft.com/office/drawing/2014/main" id="{48CC7D78-69C1-D9A7-9374-A2C7F3983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5"/>
          <a:stretch/>
        </p:blipFill>
        <p:spPr bwMode="auto">
          <a:xfrm>
            <a:off x="8984841" y="898171"/>
            <a:ext cx="2790372" cy="129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46628A63-A925-A04E-A5EF-75ADE65FC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71" y="1056815"/>
            <a:ext cx="2956125" cy="97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38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68504"/>
            <a:ext cx="12192007" cy="1305036"/>
          </a:xfrm>
          <a:solidFill>
            <a:srgbClr val="003867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Overview of Key Aviation News</a:t>
            </a:r>
            <a:endParaRPr sz="4800" b="1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3009900"/>
            <a:ext cx="12153910" cy="62164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Economic Developments:</a:t>
            </a:r>
          </a:p>
          <a:p>
            <a:pPr marL="0" indent="0">
              <a:buNone/>
            </a:pPr>
            <a:r>
              <a:rPr lang="en-US" sz="2000" b="1" dirty="0"/>
              <a:t>  - Slow recovery in air traffic: Germany remains at 85% of pre-pandemic levels.</a:t>
            </a:r>
          </a:p>
          <a:p>
            <a:pPr marL="0" indent="0">
              <a:buNone/>
            </a:pPr>
            <a:r>
              <a:rPr lang="en-US" sz="2000" b="1" dirty="0"/>
              <a:t>  - Ryanair plans a 12% reduction in traffic at German airports due to high costs.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Infrastructure Updates:</a:t>
            </a:r>
          </a:p>
          <a:p>
            <a:pPr marL="0" indent="0">
              <a:buNone/>
            </a:pPr>
            <a:r>
              <a:rPr lang="en-US" sz="2000" b="1" dirty="0"/>
              <a:t>  - Frankfurt Airport Terminal 3 construction to boost capacity by 21 million passengers annually by 2026.</a:t>
            </a:r>
          </a:p>
          <a:p>
            <a:pPr marL="0" indent="0">
              <a:buNone/>
            </a:pPr>
            <a:r>
              <a:rPr lang="en-US" sz="2000" b="1" dirty="0"/>
              <a:t>  - Sustainability initiatives: Terminal 3 integrates energy-efficient systems.</a:t>
            </a:r>
          </a:p>
          <a:p>
            <a:pPr marL="0" indent="0">
              <a:buNone/>
            </a:pPr>
            <a:r>
              <a:rPr lang="en-US" sz="2000" b="1" dirty="0"/>
              <a:t>  - New pier at Munich Airport Terminal 1 construction will house non-Schengen traffic and airlines such as 	American Airlines, British Airways and Delta Airlines.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Security Concerns:</a:t>
            </a:r>
          </a:p>
          <a:p>
            <a:pPr marL="0" indent="0">
              <a:buNone/>
            </a:pPr>
            <a:r>
              <a:rPr lang="en-US" sz="2000" b="1" dirty="0"/>
              <a:t>  - Drone activity near military installations prompts new legislation allowing military intervention.</a:t>
            </a:r>
          </a:p>
          <a:p>
            <a:pPr marL="0" indent="0">
              <a:buNone/>
            </a:pPr>
            <a:r>
              <a:rPr lang="en-US" sz="2000" b="1" dirty="0"/>
              <a:t>  - A suspected sabotage incident highlights vulnerabilities in airport security.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Environmental Activism:</a:t>
            </a:r>
          </a:p>
          <a:p>
            <a:pPr marL="0" indent="0">
              <a:buNone/>
            </a:pPr>
            <a:r>
              <a:rPr lang="en-US" sz="2000" b="1" dirty="0"/>
              <a:t>  - Climate protests disrupt operations at multiple airports, pressuring airlines to adopt greener practices.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                                                  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                                                         Sources: </a:t>
            </a:r>
            <a:r>
              <a:rPr lang="en-US" sz="2000" dirty="0">
                <a:solidFill>
                  <a:srgbClr val="0070C0"/>
                </a:solidFill>
              </a:rPr>
              <a:t>Reuters/</a:t>
            </a:r>
            <a:r>
              <a:rPr lang="en-US" sz="2000" dirty="0" err="1">
                <a:solidFill>
                  <a:srgbClr val="0070C0"/>
                </a:solidFill>
              </a:rPr>
              <a:t>Fraport</a:t>
            </a:r>
            <a:r>
              <a:rPr lang="en-US" sz="2000" dirty="0">
                <a:solidFill>
                  <a:srgbClr val="0070C0"/>
                </a:solidFill>
              </a:rPr>
              <a:t>/Business Insider/The Guardian/Future travel experience</a:t>
            </a:r>
            <a:r>
              <a:rPr lang="en-US" sz="2000" b="1" dirty="0">
                <a:solidFill>
                  <a:srgbClr val="0070C0"/>
                </a:solidFill>
              </a:rPr>
              <a:t>     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 algn="r">
              <a:buNone/>
            </a:pPr>
            <a:r>
              <a:rPr lang="en-US" sz="12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506AFD3-C2DE-C99A-0E84-68B9A79B8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824" y="232080"/>
            <a:ext cx="1563207" cy="140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0" descr="Sigla AAR_noua.jpg">
            <a:extLst>
              <a:ext uri="{FF2B5EF4-FFF2-40B4-BE49-F238E27FC236}">
                <a16:creationId xmlns:a16="http://schemas.microsoft.com/office/drawing/2014/main" id="{ABF7F0AF-2454-B75F-B08E-1720E9AC2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5"/>
          <a:stretch/>
        </p:blipFill>
        <p:spPr bwMode="auto">
          <a:xfrm>
            <a:off x="9125070" y="371320"/>
            <a:ext cx="2790372" cy="129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DED9014-FB56-6357-D604-68DC3E6EE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71" y="501051"/>
            <a:ext cx="2956125" cy="9798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40554-62AE-431C-4109-B1591F2E7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B987C-DA03-BA87-9E4A-8D62D0BF1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46739"/>
            <a:ext cx="12192009" cy="1352550"/>
          </a:xfrm>
          <a:solidFill>
            <a:srgbClr val="003867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Political Context: Economic and Regulatory Decisions</a:t>
            </a:r>
            <a:endParaRPr lang="en-US" sz="4000" b="1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06671-9CB4-FF8C-6414-4BB738A35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600450"/>
            <a:ext cx="12192009" cy="57950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Aviation Taxes:</a:t>
            </a:r>
          </a:p>
          <a:p>
            <a:pPr marL="0" indent="0">
              <a:buNone/>
            </a:pPr>
            <a:r>
              <a:rPr lang="en-US" sz="2000" b="1" dirty="0"/>
              <a:t>  - Debates around reducing air passenger duty to improve competitiveness.</a:t>
            </a:r>
          </a:p>
          <a:p>
            <a:pPr marL="0" indent="0">
              <a:buNone/>
            </a:pPr>
            <a:r>
              <a:rPr lang="en-US" sz="2000" b="1" dirty="0"/>
              <a:t>  - Proposals led by pro-business parties (CDU/CSU, FDP).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Sustainability Policies:</a:t>
            </a:r>
          </a:p>
          <a:p>
            <a:pPr marL="0" indent="0">
              <a:buNone/>
            </a:pPr>
            <a:r>
              <a:rPr lang="en-US" sz="2000" b="1" dirty="0"/>
              <a:t>  - Push for increased use of sustainable aviation fuels (SAF).</a:t>
            </a:r>
          </a:p>
          <a:p>
            <a:pPr marL="0" indent="0">
              <a:buNone/>
            </a:pPr>
            <a:r>
              <a:rPr lang="en-US" sz="2000" b="1" dirty="0"/>
              <a:t>  - Efforts to replace short-haul flights with high-speed rail connections.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Government Funding:</a:t>
            </a:r>
          </a:p>
          <a:p>
            <a:pPr marL="0" indent="0">
              <a:buNone/>
            </a:pPr>
            <a:r>
              <a:rPr lang="en-US" sz="2000" b="1" dirty="0"/>
              <a:t>  - Federal budget allocation for infrastructure development is influenced by the ruling coalition’s priorities.</a:t>
            </a:r>
          </a:p>
          <a:p>
            <a:pPr marL="0" indent="0" algn="r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en-US" sz="2000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en-US" sz="2000" b="1" dirty="0">
                <a:solidFill>
                  <a:srgbClr val="0070C0"/>
                </a:solidFill>
              </a:rPr>
              <a:t>Sources: Reuters/ Trade.gov /The Guardian</a:t>
            </a:r>
          </a:p>
          <a:p>
            <a:pPr marL="0" indent="0" algn="r">
              <a:buNone/>
            </a:pPr>
            <a:endParaRPr lang="en-US" sz="2000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607B73C-DE79-0E5D-675A-69021E47A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824" y="298501"/>
            <a:ext cx="1563207" cy="140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0" descr="Sigla AAR_noua.jpg">
            <a:extLst>
              <a:ext uri="{FF2B5EF4-FFF2-40B4-BE49-F238E27FC236}">
                <a16:creationId xmlns:a16="http://schemas.microsoft.com/office/drawing/2014/main" id="{F6074683-F6F9-05E7-4D26-78E68E0527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5"/>
          <a:stretch/>
        </p:blipFill>
        <p:spPr bwMode="auto">
          <a:xfrm>
            <a:off x="9017479" y="422241"/>
            <a:ext cx="2790372" cy="129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9FE207C-3474-3927-5E4F-460F7BE63A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71" y="665551"/>
            <a:ext cx="2956125" cy="97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36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42E93-BD34-E4F1-5B61-EA034348D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511B5-12E5-5F32-1ED2-D31254D5B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0"/>
            <a:ext cx="12192009" cy="1346123"/>
          </a:xfrm>
          <a:solidFill>
            <a:srgbClr val="003867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The Role of Elections</a:t>
            </a:r>
            <a:endParaRPr lang="en-US" sz="4800" b="1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9BEF3-8C02-182C-C568-699DB9202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" y="3900693"/>
            <a:ext cx="12172959" cy="5494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Political Leadership Impact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en-US" sz="2000" b="1" dirty="0"/>
              <a:t>  - “Traffic Light Coalition” (SPD, Greens, FDP) prioritizes environmental sustainability.</a:t>
            </a:r>
          </a:p>
          <a:p>
            <a:pPr marL="0" indent="0">
              <a:buNone/>
            </a:pPr>
            <a:r>
              <a:rPr lang="en-US" sz="2000" b="1" dirty="0"/>
              <a:t>  - Upcoming elections could shift focus towards deregulation or increased subsidies for airlines.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Regional Politics:</a:t>
            </a:r>
          </a:p>
          <a:p>
            <a:pPr marL="0" indent="0">
              <a:buNone/>
            </a:pPr>
            <a:r>
              <a:rPr lang="en-US" sz="2000" b="1" dirty="0"/>
              <a:t>  - State governments influence funding and development at major airports.</a:t>
            </a:r>
          </a:p>
          <a:p>
            <a:pPr marL="0" indent="0">
              <a:buNone/>
            </a:pPr>
            <a:r>
              <a:rPr lang="en-US" sz="2000" b="1" dirty="0"/>
              <a:t>  - Examples: Hesse (Frankfurt Airport) and Bavaria (Munich Airport).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Key Parties:</a:t>
            </a:r>
          </a:p>
          <a:p>
            <a:pPr marL="0" indent="0">
              <a:buNone/>
            </a:pPr>
            <a:r>
              <a:rPr lang="en-US" sz="2000" b="1" dirty="0"/>
              <a:t>  - Greens: Strong focus on reducing aviation emissions.</a:t>
            </a:r>
          </a:p>
          <a:p>
            <a:pPr marL="0" indent="0">
              <a:buNone/>
            </a:pPr>
            <a:r>
              <a:rPr lang="en-US" sz="2000" b="1" dirty="0"/>
              <a:t>  - FDP/CDU/CSU: Emphasize economic growth and competitiveness.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                          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                                                                                                                                                                         </a:t>
            </a:r>
            <a:r>
              <a:rPr lang="en-US" sz="1800" dirty="0">
                <a:solidFill>
                  <a:srgbClr val="0070C0"/>
                </a:solidFill>
              </a:rPr>
              <a:t>Sources: Reuters/DW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5CAA7B1-7D88-2DDE-27A3-50AD0600F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143" y="636648"/>
            <a:ext cx="1563207" cy="140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0" descr="Sigla AAR_noua.jpg">
            <a:extLst>
              <a:ext uri="{FF2B5EF4-FFF2-40B4-BE49-F238E27FC236}">
                <a16:creationId xmlns:a16="http://schemas.microsoft.com/office/drawing/2014/main" id="{56630378-554D-0A79-6C8D-769BB584B7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5"/>
          <a:stretch/>
        </p:blipFill>
        <p:spPr bwMode="auto">
          <a:xfrm>
            <a:off x="9104262" y="802874"/>
            <a:ext cx="2790372" cy="129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70B08CC-82E7-9B2C-DB84-795F43FCD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71" y="846731"/>
            <a:ext cx="2956125" cy="97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1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E7844-FC49-53C1-394F-EB709FCCA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6960A-8DD4-4290-ED00-2D1EE27C7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013" y="2804555"/>
            <a:ext cx="12219013" cy="1358363"/>
          </a:xfrm>
          <a:solidFill>
            <a:srgbClr val="003867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Security and Political Legislation</a:t>
            </a:r>
            <a:endParaRPr lang="en-US" sz="4800" b="1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A8BB0-D734-C1AB-5642-793C48E2B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7013" y="3997412"/>
            <a:ext cx="12120879" cy="549179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b="1" dirty="0">
              <a:solidFill>
                <a:srgbClr val="0070C0"/>
              </a:solidFill>
              <a:latin typeface="Myriad Pro Cond" panose="020B0506030403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Drone Incursions:</a:t>
            </a:r>
          </a:p>
          <a:p>
            <a:pPr marL="0" indent="0">
              <a:buNone/>
            </a:pPr>
            <a:r>
              <a:rPr lang="en-US" sz="2000" b="1" dirty="0"/>
              <a:t>  - Recent legislation allows military intervention against </a:t>
            </a:r>
            <a:r>
              <a:rPr lang="en-US" sz="2000" b="1" dirty="0" err="1"/>
              <a:t>unauthorised</a:t>
            </a:r>
            <a:r>
              <a:rPr lang="en-US" sz="2000" b="1" dirty="0"/>
              <a:t> drones.</a:t>
            </a:r>
          </a:p>
          <a:p>
            <a:pPr marL="0" indent="0">
              <a:buNone/>
            </a:pPr>
            <a:r>
              <a:rPr lang="en-US" sz="2000" b="1" dirty="0"/>
              <a:t>  - Prompted by increased threats to aviation security.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Labor Market Policies:</a:t>
            </a:r>
          </a:p>
          <a:p>
            <a:pPr marL="0" indent="0">
              <a:buNone/>
            </a:pPr>
            <a:r>
              <a:rPr lang="en-US" sz="2000" b="1" dirty="0"/>
              <a:t>  - Political decisions on immigration and skilled </a:t>
            </a:r>
            <a:r>
              <a:rPr lang="en-US" sz="2000" b="1" dirty="0" err="1"/>
              <a:t>labour</a:t>
            </a:r>
            <a:r>
              <a:rPr lang="en-US" sz="2000" b="1" dirty="0"/>
              <a:t> programs affect airport staffing.</a:t>
            </a:r>
          </a:p>
          <a:p>
            <a:pPr marL="0" indent="0">
              <a:buNone/>
            </a:pPr>
            <a:r>
              <a:rPr lang="en-US" sz="2000" b="1" dirty="0"/>
              <a:t>  - Strikes by unions like </a:t>
            </a:r>
            <a:r>
              <a:rPr lang="en-US" sz="2000" b="1" dirty="0" err="1"/>
              <a:t>Ver.di</a:t>
            </a:r>
            <a:r>
              <a:rPr lang="en-US" sz="2000" b="1" dirty="0"/>
              <a:t> highlight </a:t>
            </a:r>
            <a:r>
              <a:rPr lang="en-US" sz="2000" b="1" dirty="0" err="1"/>
              <a:t>labour</a:t>
            </a:r>
            <a:r>
              <a:rPr lang="en-US" sz="2000" b="1" dirty="0"/>
              <a:t> challenges.</a:t>
            </a:r>
          </a:p>
          <a:p>
            <a:pPr marL="0" indent="0">
              <a:buNone/>
            </a:pPr>
            <a:endParaRPr lang="en-US" sz="2000" b="1" dirty="0">
              <a:solidFill>
                <a:srgbClr val="0070C0"/>
              </a:solidFill>
              <a:latin typeface="Myriad Pro Cond" panose="020B0506030403020204" pitchFamily="34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0070C0"/>
              </a:solidFill>
              <a:latin typeface="Myriad Pro Cond" panose="020B0506030403020204" pitchFamily="34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0070C0"/>
              </a:solidFill>
              <a:latin typeface="Myriad Pro Cond" panose="020B0506030403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  <a:latin typeface="Myriad Pro Cond" panose="020B0506030403020204" pitchFamily="34" charset="0"/>
              </a:rPr>
              <a:t>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  <a:latin typeface="Myriad Pro Cond" panose="020B0506030403020204" pitchFamily="34" charset="0"/>
              </a:rPr>
              <a:t>                                                                                                                                                                                               </a:t>
            </a:r>
            <a:r>
              <a:rPr lang="en-US" sz="2000" b="1" dirty="0">
                <a:solidFill>
                  <a:srgbClr val="0070C0"/>
                </a:solidFill>
              </a:rPr>
              <a:t>Sources: Reuters/ DW</a:t>
            </a:r>
          </a:p>
          <a:p>
            <a:pPr marL="0" indent="0" algn="r">
              <a:buNone/>
            </a:pPr>
            <a:endParaRPr lang="en-US" sz="2000" dirty="0">
              <a:latin typeface="Myriad Pro Cond" panose="020B0506030403020204" pitchFamily="34" charset="0"/>
            </a:endParaRPr>
          </a:p>
          <a:p>
            <a:pPr marL="0" indent="0" algn="r">
              <a:buNone/>
            </a:pPr>
            <a:endParaRPr lang="en-US" sz="2000" dirty="0">
              <a:latin typeface="Myriad Pro Cond" panose="020B0506030403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65CAC52-740F-5EC8-B8FD-DBCB19BCD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824" y="808063"/>
            <a:ext cx="1563207" cy="140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0" descr="Sigla AAR_noua.jpg">
            <a:extLst>
              <a:ext uri="{FF2B5EF4-FFF2-40B4-BE49-F238E27FC236}">
                <a16:creationId xmlns:a16="http://schemas.microsoft.com/office/drawing/2014/main" id="{0E82EDBC-A1B1-6859-A963-75BD49FCDE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5"/>
          <a:stretch/>
        </p:blipFill>
        <p:spPr bwMode="auto">
          <a:xfrm>
            <a:off x="9085212" y="1069585"/>
            <a:ext cx="2790372" cy="129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9C684FC0-1DA6-CE3D-B6F7-17E0878C2A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71" y="1228229"/>
            <a:ext cx="2956125" cy="97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20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B5863-697A-48E3-E24C-C3BA111D5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89EC-8EB9-22F4-AC2C-EF1B05121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19351"/>
            <a:ext cx="12192000" cy="1365108"/>
          </a:xfrm>
          <a:solidFill>
            <a:srgbClr val="003867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Conclusion</a:t>
            </a:r>
            <a:endParaRPr lang="en-US" sz="4800" b="1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1B765-72C1-8FF5-5FC9-CDA3679EE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784460"/>
            <a:ext cx="12192009" cy="561104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>
              <a:latin typeface="Myriad Pro Cond" panose="020B0506030403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Summary:</a:t>
            </a:r>
          </a:p>
          <a:p>
            <a:pPr marL="0" indent="0">
              <a:buNone/>
            </a:pPr>
            <a:r>
              <a:rPr lang="en-US" sz="2000" b="1" dirty="0"/>
              <a:t>  - political, economic, and environmental factors influence negatively Germany’s aviation sector.</a:t>
            </a:r>
          </a:p>
          <a:p>
            <a:pPr marL="0" indent="0">
              <a:buNone/>
            </a:pPr>
            <a:r>
              <a:rPr lang="en-US" sz="2000" b="1" dirty="0"/>
              <a:t>  - Elections play a critical role in shaping the industry’s direction.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Outlook:</a:t>
            </a:r>
          </a:p>
          <a:p>
            <a:pPr marL="0" indent="0">
              <a:buNone/>
            </a:pPr>
            <a:r>
              <a:rPr lang="en-US" sz="2000" b="1" dirty="0"/>
              <a:t>  - Collaboration between stakeholders is essential for balancing growth with sustainability.</a:t>
            </a:r>
          </a:p>
          <a:p>
            <a:pPr marL="0" indent="0">
              <a:buNone/>
            </a:pPr>
            <a:r>
              <a:rPr lang="en-US" sz="2000" b="1" dirty="0"/>
              <a:t>  - Upcoming elections will determine future policies and priorities.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</a:rPr>
              <a:t>                                                                                                                                                                                         Sources: Reuters/DW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 algn="r">
              <a:buNone/>
            </a:pPr>
            <a:endParaRPr lang="en-US" sz="2000" dirty="0">
              <a:latin typeface="Myriad Pro Cond" panose="020B0506030403020204" pitchFamily="34" charset="0"/>
            </a:endParaRPr>
          </a:p>
          <a:p>
            <a:pPr marL="0" indent="0" algn="r">
              <a:buNone/>
            </a:pPr>
            <a:endParaRPr lang="en-US" sz="2000" dirty="0">
              <a:latin typeface="Myriad Pro Cond" panose="020B0506030403020204" pitchFamily="34" charset="0"/>
            </a:endParaRPr>
          </a:p>
          <a:p>
            <a:pPr marL="0" indent="0" algn="r">
              <a:buNone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  <a:latin typeface="Myriad Pro Cond" panose="020B0506030403020204" pitchFamily="34" charset="0"/>
              </a:rPr>
              <a:t>Sources: </a:t>
            </a:r>
            <a:r>
              <a:rPr lang="en-US" sz="1200" i="1" dirty="0">
                <a:solidFill>
                  <a:schemeClr val="bg1">
                    <a:lumMod val="75000"/>
                  </a:schemeClr>
                </a:solidFill>
                <a:latin typeface="Myriad Pro Cond" panose="020B0506030403020204" pitchFamily="34" charset="0"/>
              </a:rPr>
              <a:t>Reuters/DW</a:t>
            </a:r>
            <a:endParaRPr lang="en-US" sz="2000" dirty="0">
              <a:latin typeface="Myriad Pro Cond" panose="020B0506030403020204" pitchFamily="34" charset="0"/>
            </a:endParaRPr>
          </a:p>
          <a:p>
            <a:pPr marL="0" indent="0" algn="r">
              <a:buNone/>
            </a:pPr>
            <a:endParaRPr lang="en-US" sz="2000" dirty="0">
              <a:latin typeface="Myriad Pro Cond" panose="020B0506030403020204" pitchFamily="34" charset="0"/>
            </a:endParaRPr>
          </a:p>
          <a:p>
            <a:pPr marL="0" indent="0" algn="r">
              <a:buNone/>
            </a:pPr>
            <a:endParaRPr lang="en-US" sz="2000" dirty="0">
              <a:latin typeface="Myriad Pro Cond" panose="020B0506030403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A0D51F9-9837-8905-5CC4-EB5CB21E4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965" y="636648"/>
            <a:ext cx="1563207" cy="140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0" descr="Sigla AAR_noua.jpg">
            <a:extLst>
              <a:ext uri="{FF2B5EF4-FFF2-40B4-BE49-F238E27FC236}">
                <a16:creationId xmlns:a16="http://schemas.microsoft.com/office/drawing/2014/main" id="{48CC7D78-69C1-D9A7-9374-A2C7F3983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5"/>
          <a:stretch/>
        </p:blipFill>
        <p:spPr bwMode="auto">
          <a:xfrm>
            <a:off x="8984841" y="898171"/>
            <a:ext cx="2790372" cy="129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46628A63-A925-A04E-A5EF-75ADE65FC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71" y="1056815"/>
            <a:ext cx="2956125" cy="97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41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" y="0"/>
            <a:ext cx="12200728" cy="6076950"/>
          </a:xfrm>
          <a:solidFill>
            <a:srgbClr val="003867"/>
          </a:solidFill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France Aviation Key News and Political Impacts</a:t>
            </a:r>
            <a:br>
              <a:rPr lang="en-US" b="1" dirty="0"/>
            </a:br>
            <a:r>
              <a:rPr lang="en-US" b="1" dirty="0">
                <a:solidFill>
                  <a:schemeClr val="bg1"/>
                </a:solidFill>
              </a:rPr>
              <a:t>Examining Aviation Developments and Their Political Context in France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" y="6587928"/>
            <a:ext cx="12200727" cy="1413081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de-DE" sz="2000" dirty="0">
              <a:solidFill>
                <a:srgbClr val="003867"/>
              </a:solidFill>
              <a:latin typeface="Myriad Pro Cond" panose="020B0506030403020204" pitchFamily="34" charset="0"/>
            </a:endParaRPr>
          </a:p>
          <a:p>
            <a:r>
              <a:rPr lang="de-DE" sz="2400" dirty="0">
                <a:solidFill>
                  <a:srgbClr val="003867"/>
                </a:solidFill>
                <a:latin typeface="Myriad Pro Cond" panose="020B0506030403020204" pitchFamily="34" charset="0"/>
              </a:rPr>
              <a:t>Marcel Riwalsky, CEO, Aviation-Event</a:t>
            </a:r>
            <a:endParaRPr sz="2400" dirty="0">
              <a:solidFill>
                <a:srgbClr val="003867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EDFDB5-BA36-FFFF-C0F5-BE85039B4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8" y="6574902"/>
            <a:ext cx="1563207" cy="140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0" descr="Sigla AAR_noua.jpg">
            <a:extLst>
              <a:ext uri="{FF2B5EF4-FFF2-40B4-BE49-F238E27FC236}">
                <a16:creationId xmlns:a16="http://schemas.microsoft.com/office/drawing/2014/main" id="{FF42C323-7512-4BD2-CDD5-D809A50B1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5"/>
          <a:stretch/>
        </p:blipFill>
        <p:spPr bwMode="auto">
          <a:xfrm>
            <a:off x="10303151" y="6905009"/>
            <a:ext cx="1815556" cy="84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8688F10-4B8B-84C0-997E-80527B95EA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241" y="6950719"/>
            <a:ext cx="2073970" cy="68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11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1745240"/>
            <a:ext cx="12153907" cy="1228300"/>
          </a:xfrm>
          <a:solidFill>
            <a:srgbClr val="003867"/>
          </a:solidFill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Overview of Key Aviation News</a:t>
            </a:r>
            <a:endParaRPr sz="5400" b="1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3009900"/>
            <a:ext cx="12153910" cy="621640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Air transport General Trend</a:t>
            </a:r>
            <a:r>
              <a:rPr lang="en-US" sz="2000" b="1" dirty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000" b="1" dirty="0"/>
              <a:t>  - In 2024, French air transport close to its pre-</a:t>
            </a:r>
            <a:r>
              <a:rPr lang="en-US" sz="2000" b="1" dirty="0" err="1"/>
              <a:t>Covid</a:t>
            </a:r>
            <a:r>
              <a:rPr lang="en-US" sz="2000" b="1" dirty="0"/>
              <a:t> numbers with total passengers traffic representing 99.1% of pre-pandemic levels. International traffic represents 103.5% of 2019 total passengers’ output. </a:t>
            </a:r>
          </a:p>
          <a:p>
            <a:pPr marL="0" indent="0">
              <a:buNone/>
            </a:pPr>
            <a:r>
              <a:rPr lang="en-US" sz="2000" b="1" dirty="0"/>
              <a:t>  - Growth could slowdown in 2025 with a jump in air transport and security taxes. 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Infrastructure Updates:</a:t>
            </a:r>
          </a:p>
          <a:p>
            <a:pPr marL="0" indent="0">
              <a:buNone/>
            </a:pPr>
            <a:r>
              <a:rPr lang="en-US" sz="2000" b="1" dirty="0"/>
              <a:t>  - Sustainable growth plan until 2035 for Paris ORY airport with further integration of rail services, greater 	comfort for passengers, more low-carbon energy produced at the airport and no increase in aircraft 	movements.</a:t>
            </a:r>
          </a:p>
          <a:p>
            <a:pPr>
              <a:buFontTx/>
              <a:buChar char="-"/>
            </a:pPr>
            <a:r>
              <a:rPr lang="en-US" sz="2000" b="1" dirty="0"/>
              <a:t>Capacities are sufficient until the end of the decade at CDG.</a:t>
            </a:r>
          </a:p>
          <a:p>
            <a:pPr>
              <a:buFontTx/>
              <a:buChar char="-"/>
            </a:pPr>
            <a:r>
              <a:rPr lang="en-US" sz="2000" b="1" dirty="0"/>
              <a:t>Renovation and expansion at MRS in 2024, ongoing expansion at NCE, future expansion at NTE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Environmental Activism:</a:t>
            </a:r>
          </a:p>
          <a:p>
            <a:pPr marL="0" indent="0">
              <a:buNone/>
            </a:pPr>
            <a:r>
              <a:rPr lang="en-US" sz="2000" b="1" dirty="0"/>
              <a:t>  - Climate protests disrupt operations at multiple airports. Consultation and protest pressure airlines and airports 	to adopt greener practices and revise expansions’ projects. 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                                                                                                                                                                Sources: DGAC, airports</a:t>
            </a:r>
          </a:p>
          <a:p>
            <a:pPr marL="0" indent="0" algn="r">
              <a:buNone/>
            </a:pPr>
            <a:r>
              <a:rPr lang="en-US" sz="12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506AFD3-C2DE-C99A-0E84-68B9A79B8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824" y="232080"/>
            <a:ext cx="1563207" cy="140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0" descr="Sigla AAR_noua.jpg">
            <a:extLst>
              <a:ext uri="{FF2B5EF4-FFF2-40B4-BE49-F238E27FC236}">
                <a16:creationId xmlns:a16="http://schemas.microsoft.com/office/drawing/2014/main" id="{ABF7F0AF-2454-B75F-B08E-1720E9AC2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5"/>
          <a:stretch/>
        </p:blipFill>
        <p:spPr bwMode="auto">
          <a:xfrm>
            <a:off x="9125070" y="371320"/>
            <a:ext cx="2790372" cy="129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DED9014-FB56-6357-D604-68DC3E6EE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71" y="501051"/>
            <a:ext cx="2956125" cy="97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14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21C57-A234-5620-BCD1-F597505FA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A224C-A2DA-CB5F-BB23-C47A8DBD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85950"/>
            <a:ext cx="12191998" cy="1275643"/>
          </a:xfrm>
          <a:solidFill>
            <a:srgbClr val="003867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Infrastructure and Development Focus in Paris</a:t>
            </a:r>
            <a:endParaRPr lang="en-US" sz="4800" b="1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1E516-E2ED-375B-0534-92810B4FC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3244305"/>
            <a:ext cx="12192009" cy="61511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1" dirty="0"/>
              <a:t>- Paris CDG: </a:t>
            </a:r>
            <a:r>
              <a:rPr lang="fr-FR" sz="2000" b="1" dirty="0" err="1"/>
              <a:t>reactivation</a:t>
            </a:r>
            <a:r>
              <a:rPr lang="fr-FR" sz="2000" b="1" dirty="0"/>
              <a:t> of a « Terminal 4 » </a:t>
            </a:r>
            <a:r>
              <a:rPr lang="fr-FR" sz="2000" b="1" dirty="0" err="1"/>
              <a:t>after</a:t>
            </a:r>
            <a:r>
              <a:rPr lang="fr-FR" sz="2000" b="1" dirty="0"/>
              <a:t> 2030 </a:t>
            </a:r>
            <a:r>
              <a:rPr lang="fr-FR" sz="2000" b="1" dirty="0" err="1"/>
              <a:t>when</a:t>
            </a:r>
            <a:r>
              <a:rPr lang="fr-FR" sz="2000" b="1" dirty="0"/>
              <a:t> </a:t>
            </a:r>
            <a:r>
              <a:rPr lang="fr-FR" sz="2000" b="1" dirty="0" err="1"/>
              <a:t>traffic</a:t>
            </a:r>
            <a:r>
              <a:rPr lang="fr-FR" sz="2000" b="1" dirty="0"/>
              <a:t> </a:t>
            </a:r>
            <a:r>
              <a:rPr lang="fr-FR" sz="2000" b="1" dirty="0" err="1"/>
              <a:t>overpass</a:t>
            </a:r>
            <a:r>
              <a:rPr lang="fr-FR" sz="2000" b="1" dirty="0"/>
              <a:t> 85 million/</a:t>
            </a:r>
            <a:r>
              <a:rPr lang="fr-FR" sz="2000" b="1" dirty="0" err="1"/>
              <a:t>year</a:t>
            </a:r>
            <a:r>
              <a:rPr lang="fr-FR" sz="2000" b="1" dirty="0"/>
              <a:t>. A future terminal 	</a:t>
            </a:r>
            <a:r>
              <a:rPr lang="fr-FR" sz="2000" b="1" dirty="0" err="1"/>
              <a:t>could</a:t>
            </a:r>
            <a:r>
              <a:rPr lang="fr-FR" sz="2000" b="1" dirty="0"/>
              <a:t> </a:t>
            </a:r>
            <a:r>
              <a:rPr lang="fr-FR" sz="2000" b="1" dirty="0" err="1"/>
              <a:t>welcome</a:t>
            </a:r>
            <a:r>
              <a:rPr lang="fr-FR" sz="2000" b="1" dirty="0"/>
              <a:t> 30 to 40 million </a:t>
            </a:r>
            <a:r>
              <a:rPr lang="fr-FR" sz="2000" b="1" dirty="0" err="1"/>
              <a:t>additional</a:t>
            </a:r>
            <a:r>
              <a:rPr lang="fr-FR" sz="2000" b="1" dirty="0"/>
              <a:t> </a:t>
            </a:r>
            <a:r>
              <a:rPr lang="fr-FR" sz="2000" b="1" dirty="0" err="1"/>
              <a:t>passengers</a:t>
            </a:r>
            <a:r>
              <a:rPr lang="fr-FR" sz="2000" b="1" dirty="0"/>
              <a:t>. </a:t>
            </a:r>
          </a:p>
          <a:p>
            <a:pPr marL="0" indent="0">
              <a:buNone/>
            </a:pPr>
            <a:endParaRPr lang="fr-FR" sz="2000" b="1" dirty="0"/>
          </a:p>
          <a:p>
            <a:pPr marL="0" indent="0">
              <a:buNone/>
            </a:pPr>
            <a:r>
              <a:rPr lang="fr-FR" sz="2000" b="1" dirty="0"/>
              <a:t>- Paris Orly: </a:t>
            </a:r>
            <a:r>
              <a:rPr lang="fr-FR" sz="2000" b="1" dirty="0" err="1"/>
              <a:t>renovation</a:t>
            </a:r>
            <a:r>
              <a:rPr lang="fr-FR" sz="2000" b="1" dirty="0"/>
              <a:t> and expansion of </a:t>
            </a:r>
            <a:r>
              <a:rPr lang="fr-FR" sz="2000" b="1" dirty="0" err="1"/>
              <a:t>terminals</a:t>
            </a:r>
            <a:r>
              <a:rPr lang="fr-FR" sz="2000" b="1" dirty="0"/>
              <a:t> </a:t>
            </a:r>
            <a:r>
              <a:rPr lang="fr-FR" sz="2000" b="1" dirty="0" err="1"/>
              <a:t>until</a:t>
            </a:r>
            <a:r>
              <a:rPr lang="fr-FR" sz="2000" b="1" dirty="0"/>
              <a:t> 2035 – </a:t>
            </a:r>
            <a:r>
              <a:rPr lang="fr-FR" sz="2000" b="1" dirty="0" err="1"/>
              <a:t>without</a:t>
            </a:r>
            <a:r>
              <a:rPr lang="fr-FR" sz="2000" b="1" dirty="0"/>
              <a:t> </a:t>
            </a:r>
            <a:r>
              <a:rPr lang="fr-FR" sz="2000" b="1" dirty="0" err="1"/>
              <a:t>adding</a:t>
            </a:r>
            <a:r>
              <a:rPr lang="fr-FR" sz="2000" b="1" dirty="0"/>
              <a:t> air </a:t>
            </a:r>
            <a:r>
              <a:rPr lang="fr-FR" sz="2000" b="1" dirty="0" err="1"/>
              <a:t>movements</a:t>
            </a:r>
            <a:r>
              <a:rPr lang="fr-FR" sz="2000" b="1" dirty="0"/>
              <a:t> - to a </a:t>
            </a:r>
            <a:r>
              <a:rPr lang="fr-FR" sz="2000" b="1" dirty="0" err="1"/>
              <a:t>capacity</a:t>
            </a:r>
            <a:r>
              <a:rPr lang="fr-FR" sz="2000" b="1" dirty="0"/>
              <a:t> of 	40 million </a:t>
            </a:r>
            <a:r>
              <a:rPr lang="fr-FR" sz="2000" b="1" dirty="0" err="1"/>
              <a:t>passengers</a:t>
            </a:r>
            <a:r>
              <a:rPr lang="fr-FR" sz="2000" b="1" dirty="0"/>
              <a:t>/</a:t>
            </a:r>
            <a:r>
              <a:rPr lang="fr-FR" sz="2000" b="1" dirty="0" err="1"/>
              <a:t>year</a:t>
            </a:r>
            <a:r>
              <a:rPr lang="fr-FR" sz="2000" b="1" dirty="0"/>
              <a:t>. </a:t>
            </a:r>
            <a:r>
              <a:rPr lang="fr-FR" sz="2000" b="1" dirty="0" err="1"/>
              <a:t>Sustainable</a:t>
            </a:r>
            <a:r>
              <a:rPr lang="fr-FR" sz="2000" b="1" dirty="0"/>
              <a:t> </a:t>
            </a:r>
            <a:r>
              <a:rPr lang="fr-FR" sz="2000" b="1" dirty="0" err="1"/>
              <a:t>growth</a:t>
            </a:r>
            <a:r>
              <a:rPr lang="fr-FR" sz="2000" b="1" dirty="0"/>
              <a:t> plan looks at </a:t>
            </a:r>
            <a:r>
              <a:rPr lang="fr-FR" sz="2000" b="1" dirty="0" err="1"/>
              <a:t>further</a:t>
            </a:r>
            <a:r>
              <a:rPr lang="fr-FR" sz="2000" b="1" dirty="0"/>
              <a:t> </a:t>
            </a:r>
            <a:r>
              <a:rPr lang="fr-FR" sz="2000" b="1" dirty="0" err="1"/>
              <a:t>integration</a:t>
            </a:r>
            <a:r>
              <a:rPr lang="fr-FR" sz="2000" b="1" dirty="0"/>
              <a:t> of rail services, </a:t>
            </a:r>
            <a:r>
              <a:rPr lang="en-US" sz="2000" b="1" dirty="0"/>
              <a:t>greater 	comfort 	for passengers, more low-carbon energy produced at the airport.</a:t>
            </a:r>
          </a:p>
          <a:p>
            <a:pPr marL="0" indent="0">
              <a:buNone/>
            </a:pPr>
            <a:endParaRPr lang="fr-FR" sz="2000" b="1" dirty="0"/>
          </a:p>
          <a:p>
            <a:pPr marL="0" indent="0">
              <a:buNone/>
            </a:pPr>
            <a:r>
              <a:rPr lang="en-US" sz="2000" b="1" dirty="0"/>
              <a:t>- Paris-Beauvais : expansion of the current terminals and merging into one single terminal with a possible opening 	around 2030. With 6.6 million passengers in 2024, BVA experienced the largest traffic increase of any French 	airports over 5 million passengers (+64.6%) compared to 2019.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477A009-F8AF-BD42-51A5-AF822407E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57" y="220346"/>
            <a:ext cx="1563207" cy="140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0" descr="Sigla AAR_noua.jpg">
            <a:extLst>
              <a:ext uri="{FF2B5EF4-FFF2-40B4-BE49-F238E27FC236}">
                <a16:creationId xmlns:a16="http://schemas.microsoft.com/office/drawing/2014/main" id="{DC99CF60-01E4-E22B-B7B4-0DEC3794E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5"/>
          <a:stretch/>
        </p:blipFill>
        <p:spPr bwMode="auto">
          <a:xfrm>
            <a:off x="9068279" y="405937"/>
            <a:ext cx="2790372" cy="129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6A3FB6EF-06CC-33EB-E7C3-CA01845D7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71" y="640513"/>
            <a:ext cx="2956125" cy="97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89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1294</Words>
  <Application>Microsoft Office PowerPoint</Application>
  <PresentationFormat>Custom</PresentationFormat>
  <Paragraphs>158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Myriad Pro Cond</vt:lpstr>
      <vt:lpstr>Office Theme</vt:lpstr>
      <vt:lpstr>German Aviation Key News and Political Impacts Examining Aviation Developments and Their Political Context in Germany </vt:lpstr>
      <vt:lpstr>Overview of Key Aviation News</vt:lpstr>
      <vt:lpstr>Political Context: Economic and Regulatory Decisions</vt:lpstr>
      <vt:lpstr>The Role of Elections</vt:lpstr>
      <vt:lpstr>Security and Political Legislation</vt:lpstr>
      <vt:lpstr>Conclusion</vt:lpstr>
      <vt:lpstr>France Aviation Key News and Political Impacts Examining Aviation Developments and Their Political Context in France</vt:lpstr>
      <vt:lpstr>Overview of Key Aviation News</vt:lpstr>
      <vt:lpstr>Infrastructure and Development Focus in Paris</vt:lpstr>
      <vt:lpstr>Private concessions and airports expansion</vt:lpstr>
      <vt:lpstr>Political Context: Economic and Regulatory Decisions</vt:lpstr>
      <vt:lpstr>Environmental Considerations and Activism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Aviation Key News and Political Impacts Examining Aviation Developments and Their Political Context in Germany</dc:title>
  <dc:subject/>
  <dc:creator>ANAMARIA LUKACS</dc:creator>
  <cp:keywords/>
  <dc:description>generated using python-pptx</dc:description>
  <cp:lastModifiedBy>Anamaria Nemeti</cp:lastModifiedBy>
  <cp:revision>21</cp:revision>
  <dcterms:created xsi:type="dcterms:W3CDTF">2013-01-27T09:14:16Z</dcterms:created>
  <dcterms:modified xsi:type="dcterms:W3CDTF">2025-02-06T05:50:02Z</dcterms:modified>
  <cp:category/>
</cp:coreProperties>
</file>