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sldIdLst>
    <p:sldId id="299" r:id="rId2"/>
    <p:sldId id="257" r:id="rId3"/>
    <p:sldId id="258" r:id="rId4"/>
    <p:sldId id="259" r:id="rId5"/>
    <p:sldId id="260" r:id="rId6"/>
    <p:sldId id="261" r:id="rId7"/>
    <p:sldId id="265" r:id="rId8"/>
    <p:sldId id="280" r:id="rId9"/>
    <p:sldId id="284" r:id="rId10"/>
    <p:sldId id="290" r:id="rId11"/>
    <p:sldId id="291" r:id="rId12"/>
    <p:sldId id="292" r:id="rId13"/>
    <p:sldId id="294" r:id="rId14"/>
    <p:sldId id="295" r:id="rId15"/>
    <p:sldId id="300" r:id="rId16"/>
    <p:sldId id="296" r:id="rId17"/>
    <p:sldId id="302" r:id="rId18"/>
    <p:sldId id="303" r:id="rId19"/>
    <p:sldId id="304" r:id="rId20"/>
    <p:sldId id="305" r:id="rId21"/>
    <p:sldId id="306" r:id="rId22"/>
    <p:sldId id="307" r:id="rId23"/>
    <p:sldId id="264" r:id="rId24"/>
    <p:sldId id="270" r:id="rId25"/>
    <p:sldId id="271" r:id="rId26"/>
    <p:sldId id="272" r:id="rId27"/>
    <p:sldId id="273" r:id="rId28"/>
    <p:sldId id="286" r:id="rId29"/>
    <p:sldId id="297" r:id="rId30"/>
    <p:sldId id="279" r:id="rId31"/>
  </p:sldIdLst>
  <p:sldSz cx="12192000" cy="6858000"/>
  <p:notesSz cx="12192000" cy="6858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Rodotex" pitchFamily="50" charset="0"/>
      <p:regular r:id="rId37"/>
      <p:bold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680"/>
    <a:srgbClr val="1C2E5C"/>
    <a:srgbClr val="7F9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576" y="120"/>
      </p:cViewPr>
      <p:guideLst>
        <p:guide orient="horz" pos="2880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AD359-E81B-4755-B2EC-DBE6DF256F1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D6C44-7647-4B53-BEE6-132DA628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6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D6C44-7647-4B53-BEE6-132DA62848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37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D6C44-7647-4B53-BEE6-132DA62848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6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D6C44-7647-4B53-BEE6-132DA62848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4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D6C44-7647-4B53-BEE6-132DA62848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40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D6C44-7647-4B53-BEE6-132DA62848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75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D6C44-7647-4B53-BEE6-132DA62848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72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D6C44-7647-4B53-BEE6-132DA62848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6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D6C44-7647-4B53-BEE6-132DA62848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4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D6C44-7647-4B53-BEE6-132DA62848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D6C44-7647-4B53-BEE6-132DA62848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4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pink gradient&#10;&#10;Description automatically generated">
            <a:extLst>
              <a:ext uri="{FF2B5EF4-FFF2-40B4-BE49-F238E27FC236}">
                <a16:creationId xmlns:a16="http://schemas.microsoft.com/office/drawing/2014/main" id="{34C4C524-B564-73A4-36F2-69B52BDA7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1693" y="621519"/>
            <a:ext cx="3820795" cy="150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cs typeface="Rodote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1C2E5C"/>
                </a:solidFill>
                <a:latin typeface="Rodotex"/>
                <a:cs typeface="Rodotex"/>
              </a:defRPr>
            </a:lvl1pPr>
          </a:lstStyle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>
                <a:solidFill>
                  <a:srgbClr val="FFFFFF"/>
                </a:solidFill>
              </a:rPr>
              <a:t>passion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perfection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7F07AD7-ADDB-9318-7383-EA06BC21A4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238" y="5617325"/>
            <a:ext cx="3286800" cy="723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C2E5C"/>
                </a:solidFill>
                <a:latin typeface="Rodotex"/>
                <a:cs typeface="Rodote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1C2E5C"/>
                </a:solidFill>
                <a:latin typeface="Rodotex"/>
                <a:cs typeface="Rodotex"/>
              </a:defRPr>
            </a:lvl1pPr>
          </a:lstStyle>
          <a:p>
            <a:pPr marL="12700">
              <a:spcBef>
                <a:spcPts val="254"/>
              </a:spcBef>
            </a:pPr>
            <a:r>
              <a:rPr lang="en-US" dirty="0"/>
              <a:t>passion</a:t>
            </a:r>
            <a:r>
              <a:rPr lang="en-US" spc="-50" dirty="0"/>
              <a:t> </a:t>
            </a:r>
            <a:r>
              <a:rPr lang="en-US" dirty="0"/>
              <a:t>for</a:t>
            </a:r>
            <a:r>
              <a:rPr lang="en-US" spc="-50" dirty="0"/>
              <a:t> </a:t>
            </a:r>
            <a:r>
              <a:rPr lang="en-US" spc="-10" dirty="0"/>
              <a:t>perfection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C2E5C"/>
                </a:solidFill>
                <a:latin typeface="Rodotex"/>
                <a:cs typeface="Rodote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1C2E5C"/>
                </a:solidFill>
                <a:latin typeface="Rodotex"/>
                <a:cs typeface="Rodotex"/>
              </a:defRPr>
            </a:lvl1pPr>
          </a:lstStyle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>
                <a:solidFill>
                  <a:srgbClr val="FFFFFF"/>
                </a:solidFill>
              </a:rPr>
              <a:t>passion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perfection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C2E5C"/>
                </a:solidFill>
                <a:latin typeface="Rodotex"/>
                <a:cs typeface="Rodote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1C2E5C"/>
                </a:solidFill>
                <a:latin typeface="Rodotex"/>
                <a:cs typeface="Rodotex"/>
              </a:defRPr>
            </a:lvl1pPr>
          </a:lstStyle>
          <a:p>
            <a:pPr marL="12700">
              <a:spcBef>
                <a:spcPts val="254"/>
              </a:spcBef>
            </a:pPr>
            <a:r>
              <a:rPr lang="en-US" dirty="0"/>
              <a:t>passion</a:t>
            </a:r>
            <a:r>
              <a:rPr lang="en-US" spc="-50" dirty="0"/>
              <a:t> </a:t>
            </a:r>
            <a:r>
              <a:rPr lang="en-US" dirty="0"/>
              <a:t>for</a:t>
            </a:r>
            <a:r>
              <a:rPr lang="en-US" spc="-50" dirty="0"/>
              <a:t> </a:t>
            </a:r>
            <a:r>
              <a:rPr lang="en-US" spc="-10" dirty="0"/>
              <a:t>perfection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C2E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1C2E5C"/>
                </a:solidFill>
                <a:latin typeface="Rodotex"/>
                <a:cs typeface="Rodotex"/>
              </a:defRPr>
            </a:lvl1pPr>
          </a:lstStyle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>
                <a:solidFill>
                  <a:srgbClr val="FFFFFF"/>
                </a:solidFill>
              </a:rPr>
              <a:t>passion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perfection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28258" y="625195"/>
            <a:ext cx="9759315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cs typeface="Rodote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1594" y="3060681"/>
            <a:ext cx="10360025" cy="1656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697852" y="6262803"/>
            <a:ext cx="159257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1C2E5C"/>
                </a:solidFill>
                <a:latin typeface="Rodotex"/>
                <a:cs typeface="Rodotex"/>
              </a:defRPr>
            </a:lvl1pPr>
          </a:lstStyle>
          <a:p>
            <a:pPr marL="12700">
              <a:spcBef>
                <a:spcPts val="254"/>
              </a:spcBef>
            </a:pPr>
            <a:r>
              <a:rPr lang="en-US" dirty="0"/>
              <a:t>passion</a:t>
            </a:r>
            <a:r>
              <a:rPr lang="en-US" spc="-50" dirty="0"/>
              <a:t> </a:t>
            </a:r>
            <a:r>
              <a:rPr lang="en-US" dirty="0"/>
              <a:t>for</a:t>
            </a:r>
            <a:r>
              <a:rPr lang="en-US" spc="-50" dirty="0"/>
              <a:t> </a:t>
            </a:r>
            <a:r>
              <a:rPr lang="en-US" spc="-10" dirty="0"/>
              <a:t>perfection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67AE31-E975-B73C-236C-68FB99FD59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554" y="6115896"/>
            <a:ext cx="2422800" cy="5344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9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Relationship Id="rId9" Type="http://schemas.openxmlformats.org/officeDocument/2006/relationships/image" Target="../media/image54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f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ro-RO" sz="1400" dirty="0">
                <a:solidFill>
                  <a:srgbClr val="FFFFFF"/>
                </a:solidFill>
                <a:latin typeface="Rodotex"/>
                <a:cs typeface="Rodotex"/>
              </a:rPr>
              <a:t>februarie 2025</a:t>
            </a:r>
            <a:endParaRPr lang="ro-RO" sz="1400" dirty="0">
              <a:latin typeface="Rodotex"/>
              <a:cs typeface="Rodotex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32293F3-9152-AB26-BE71-C2F3802A6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400" y="1676400"/>
            <a:ext cx="4755930" cy="2285999"/>
          </a:xfrm>
          <a:prstGeom prst="rect">
            <a:avLst/>
          </a:prstGeom>
        </p:spPr>
      </p:pic>
      <p:sp>
        <p:nvSpPr>
          <p:cNvPr id="7" name="object 9">
            <a:extLst>
              <a:ext uri="{FF2B5EF4-FFF2-40B4-BE49-F238E27FC236}">
                <a16:creationId xmlns:a16="http://schemas.microsoft.com/office/drawing/2014/main" id="{E432EB5A-861D-992A-B42E-8A5CE777B575}"/>
              </a:ext>
            </a:extLst>
          </p:cNvPr>
          <p:cNvSpPr txBox="1"/>
          <p:nvPr/>
        </p:nvSpPr>
        <p:spPr>
          <a:xfrm>
            <a:off x="8991600" y="5864866"/>
            <a:ext cx="23524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85" dirty="0">
                <a:solidFill>
                  <a:srgbClr val="FFFFFF"/>
                </a:solidFill>
                <a:latin typeface="Rodotex" pitchFamily="50" charset="0"/>
                <a:cs typeface="Calibri"/>
              </a:rPr>
              <a:t>passion</a:t>
            </a:r>
            <a:r>
              <a:rPr sz="1400" b="1" spc="20" dirty="0">
                <a:solidFill>
                  <a:srgbClr val="FFFFFF"/>
                </a:solidFill>
                <a:latin typeface="Rodotex" pitchFamily="50" charset="0"/>
                <a:cs typeface="Calibri"/>
              </a:rPr>
              <a:t> </a:t>
            </a:r>
            <a:r>
              <a:rPr sz="1400" b="1" spc="95" dirty="0">
                <a:solidFill>
                  <a:srgbClr val="FFFFFF"/>
                </a:solidFill>
                <a:latin typeface="Rodotex" pitchFamily="50" charset="0"/>
                <a:cs typeface="Calibri"/>
              </a:rPr>
              <a:t>for</a:t>
            </a:r>
            <a:r>
              <a:rPr sz="1400" b="1" spc="25" dirty="0">
                <a:solidFill>
                  <a:srgbClr val="FFFFFF"/>
                </a:solidFill>
                <a:latin typeface="Rodotex" pitchFamily="50" charset="0"/>
                <a:cs typeface="Calibri"/>
              </a:rPr>
              <a:t> </a:t>
            </a:r>
            <a:r>
              <a:rPr sz="1400" b="1" spc="85" dirty="0">
                <a:solidFill>
                  <a:srgbClr val="FFFFFF"/>
                </a:solidFill>
                <a:latin typeface="Rodotex" pitchFamily="50" charset="0"/>
                <a:cs typeface="Calibri"/>
              </a:rPr>
              <a:t>perfection</a:t>
            </a:r>
            <a:endParaRPr sz="1400" dirty="0">
              <a:latin typeface="Rodotex" pitchFamily="50" charset="0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907C67A-C0C4-C44D-6323-AE9AB9CAB0C7}"/>
              </a:ext>
            </a:extLst>
          </p:cNvPr>
          <p:cNvSpPr txBox="1">
            <a:spLocks noGrp="1"/>
          </p:cNvSpPr>
          <p:nvPr/>
        </p:nvSpPr>
        <p:spPr>
          <a:xfrm>
            <a:off x="914400" y="741588"/>
            <a:ext cx="5257800" cy="1584408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700" marR="5080">
              <a:lnSpc>
                <a:spcPts val="5640"/>
              </a:lnSpc>
              <a:spcBef>
                <a:spcPts val="555"/>
              </a:spcBef>
              <a:tabLst>
                <a:tab pos="966469" algn="l"/>
              </a:tabLst>
            </a:pPr>
            <a:r>
              <a:rPr lang="ro-RO" sz="5000" b="1" spc="-10" dirty="0">
                <a:solidFill>
                  <a:srgbClr val="FFFFFF"/>
                </a:solidFill>
                <a:latin typeface="Rodotex"/>
                <a:cs typeface="Rodotex"/>
              </a:rPr>
              <a:t>inovație</a:t>
            </a:r>
          </a:p>
          <a:p>
            <a:pPr marL="12700" marR="5080">
              <a:lnSpc>
                <a:spcPts val="5640"/>
              </a:lnSpc>
              <a:spcBef>
                <a:spcPts val="555"/>
              </a:spcBef>
              <a:tabLst>
                <a:tab pos="966469" algn="l"/>
              </a:tabLst>
            </a:pPr>
            <a:r>
              <a:rPr lang="ro-RO" sz="5000" b="1" spc="-10" dirty="0">
                <a:solidFill>
                  <a:srgbClr val="FFFFFF"/>
                </a:solidFill>
              </a:rPr>
              <a:t>în semnalistică</a:t>
            </a:r>
            <a:endParaRPr lang="ro-RO" sz="5000" dirty="0">
              <a:latin typeface="Rodotex"/>
              <a:cs typeface="Rodotex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1D9AA17-449B-C13F-C622-AB6F85FD88D5}"/>
              </a:ext>
            </a:extLst>
          </p:cNvPr>
          <p:cNvSpPr txBox="1"/>
          <p:nvPr/>
        </p:nvSpPr>
        <p:spPr>
          <a:xfrm>
            <a:off x="934721" y="2599055"/>
            <a:ext cx="5542279" cy="13633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kern="0"/>
            </a:defPPr>
          </a:lstStyle>
          <a:p>
            <a:pPr marL="12700" marR="5080">
              <a:lnSpc>
                <a:spcPts val="2700"/>
              </a:lnSpc>
            </a:pPr>
            <a:r>
              <a:rPr lang="ro-RO" dirty="0">
                <a:solidFill>
                  <a:srgbClr val="FFFFFF">
                    <a:alpha val="70000"/>
                  </a:srgbClr>
                </a:solidFill>
                <a:latin typeface="Rodotex"/>
                <a:cs typeface="Rodotex"/>
              </a:rPr>
              <a:t>proiect de inovare, cercetare și construire fabrică de producție semnalistică destinată infrastructurilor aeroportuare și urbane (parcări, centre comerciale și rezidențiale, terminale de transport)</a:t>
            </a:r>
            <a:endParaRPr lang="ro-RO" dirty="0">
              <a:solidFill>
                <a:sysClr val="windowText" lastClr="000000">
                  <a:alpha val="70000"/>
                </a:sysClr>
              </a:solidFill>
              <a:latin typeface="Rodotex"/>
              <a:cs typeface="Rodotex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DC4BB022-9440-6688-2B7B-1F93AB37EC2A}"/>
              </a:ext>
            </a:extLst>
          </p:cNvPr>
          <p:cNvSpPr/>
          <p:nvPr/>
        </p:nvSpPr>
        <p:spPr>
          <a:xfrm>
            <a:off x="979283" y="2392953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2991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BC923649-7154-D378-D34B-BC69947EF9F8}"/>
              </a:ext>
            </a:extLst>
          </p:cNvPr>
          <p:cNvSpPr txBox="1"/>
          <p:nvPr/>
        </p:nvSpPr>
        <p:spPr>
          <a:xfrm>
            <a:off x="934721" y="4343400"/>
            <a:ext cx="6304279" cy="76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kern="0"/>
            </a:defPPr>
          </a:lstStyle>
          <a:p>
            <a:pPr marL="12700" marR="5080">
              <a:lnSpc>
                <a:spcPts val="2700"/>
              </a:lnSpc>
            </a:pPr>
            <a:r>
              <a:rPr lang="en-US" b="1" dirty="0">
                <a:solidFill>
                  <a:srgbClr val="FFFFFF"/>
                </a:solidFill>
                <a:latin typeface="Rodotex"/>
                <a:cs typeface="Rodotex"/>
              </a:rPr>
              <a:t>Florin Dobrea</a:t>
            </a:r>
            <a:r>
              <a:rPr lang="en-US" dirty="0">
                <a:solidFill>
                  <a:srgbClr val="FFFFFF"/>
                </a:solidFill>
                <a:latin typeface="Rodotex"/>
                <a:cs typeface="Rodotex"/>
              </a:rPr>
              <a:t>, CEO rodotex</a:t>
            </a:r>
          </a:p>
          <a:p>
            <a:pPr marL="12700" marR="5080">
              <a:lnSpc>
                <a:spcPts val="2700"/>
              </a:lnSpc>
            </a:pPr>
            <a:r>
              <a:rPr lang="en-US" b="1" dirty="0">
                <a:solidFill>
                  <a:srgbClr val="FFFFFF"/>
                </a:solidFill>
                <a:latin typeface="Rodotex"/>
                <a:cs typeface="Rodotex"/>
              </a:rPr>
              <a:t>Flavius </a:t>
            </a:r>
            <a:r>
              <a:rPr lang="en-US" b="1" dirty="0" err="1">
                <a:solidFill>
                  <a:srgbClr val="FFFFFF"/>
                </a:solidFill>
                <a:latin typeface="Rodotex"/>
                <a:cs typeface="Rodotex"/>
              </a:rPr>
              <a:t>Cladoveanu</a:t>
            </a:r>
            <a:r>
              <a:rPr lang="en-US" dirty="0">
                <a:solidFill>
                  <a:srgbClr val="FFFFFF"/>
                </a:solidFill>
                <a:latin typeface="Rodotex"/>
                <a:cs typeface="Rodotex"/>
              </a:rPr>
              <a:t>, Director General INCERTRANS</a:t>
            </a:r>
            <a:endParaRPr lang="ro-RO" dirty="0">
              <a:latin typeface="Rodotex"/>
              <a:cs typeface="Rodotex"/>
            </a:endParaRPr>
          </a:p>
        </p:txBody>
      </p:sp>
    </p:spTree>
    <p:extLst>
      <p:ext uri="{BB962C8B-B14F-4D97-AF65-F5344CB8AC3E}">
        <p14:creationId xmlns:p14="http://schemas.microsoft.com/office/powerpoint/2010/main" val="243799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93" y="3237731"/>
            <a:ext cx="3046095" cy="1584408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5640"/>
              </a:lnSpc>
              <a:spcBef>
                <a:spcPts val="555"/>
              </a:spcBef>
            </a:pPr>
            <a:r>
              <a:rPr lang="ro-RO" sz="5000" b="1" spc="-10" dirty="0">
                <a:solidFill>
                  <a:srgbClr val="FFFFFF"/>
                </a:solidFill>
                <a:latin typeface="Rodotex"/>
                <a:cs typeface="Rodotex"/>
              </a:rPr>
              <a:t>proiect</a:t>
            </a:r>
          </a:p>
          <a:p>
            <a:pPr marL="12700" marR="5080">
              <a:lnSpc>
                <a:spcPts val="5640"/>
              </a:lnSpc>
              <a:spcBef>
                <a:spcPts val="555"/>
              </a:spcBef>
            </a:pPr>
            <a:r>
              <a:rPr lang="ro-RO" sz="5000" b="1" spc="-10" dirty="0">
                <a:solidFill>
                  <a:srgbClr val="FFFFFF"/>
                </a:solidFill>
                <a:latin typeface="Rodotex"/>
                <a:cs typeface="Rodotex"/>
              </a:rPr>
              <a:t>2025</a:t>
            </a:r>
            <a:endParaRPr sz="5000" dirty="0">
              <a:latin typeface="Rodotex"/>
              <a:cs typeface="Rodotex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5400" y="4233043"/>
            <a:ext cx="616420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rgbClr val="FFFFFF"/>
                </a:solidFill>
                <a:latin typeface="Rodotex"/>
                <a:cs typeface="Rodotex"/>
              </a:rPr>
              <a:t>i</a:t>
            </a:r>
            <a:r>
              <a:rPr lang="ro-RO" sz="2800" dirty="0">
                <a:solidFill>
                  <a:srgbClr val="FFFFFF"/>
                </a:solidFill>
                <a:latin typeface="Rodotex"/>
                <a:cs typeface="Rodotex"/>
              </a:rPr>
              <a:t>novare și cercetare în semnalistică</a:t>
            </a:r>
            <a:endParaRPr sz="2800" dirty="0">
              <a:latin typeface="Rodotex"/>
              <a:cs typeface="Rodotex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0525" y="4740776"/>
            <a:ext cx="215444" cy="1215973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0525" y="3352801"/>
            <a:ext cx="215444" cy="134406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ro-RO" sz="1400" dirty="0">
                <a:solidFill>
                  <a:srgbClr val="FFFFFF"/>
                </a:solidFill>
                <a:latin typeface="Rodotex"/>
                <a:cs typeface="Rodotex"/>
              </a:rPr>
              <a:t>februarie 2025</a:t>
            </a:r>
            <a:endParaRPr lang="ro-RO" sz="1400" dirty="0">
              <a:latin typeface="Rodotex"/>
              <a:cs typeface="Rodotex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090EDD8-3904-20D6-09AC-AE0DAC63A3F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697852" y="6262803"/>
            <a:ext cx="1592579" cy="16927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>
                <a:solidFill>
                  <a:srgbClr val="FFFFFF"/>
                </a:solidFill>
              </a:rPr>
              <a:t>passion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perfection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3DB7989-373E-8AD7-3D43-53E8687A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333" y="6119151"/>
            <a:ext cx="2422800" cy="533203"/>
          </a:xfrm>
          <a:prstGeom prst="rect">
            <a:avLst/>
          </a:prstGeom>
        </p:spPr>
      </p:pic>
      <p:sp>
        <p:nvSpPr>
          <p:cNvPr id="9" name="object 18">
            <a:extLst>
              <a:ext uri="{FF2B5EF4-FFF2-40B4-BE49-F238E27FC236}">
                <a16:creationId xmlns:a16="http://schemas.microsoft.com/office/drawing/2014/main" id="{F887592B-2FCD-14E8-3F2D-256D0ECEC953}"/>
              </a:ext>
            </a:extLst>
          </p:cNvPr>
          <p:cNvSpPr/>
          <p:nvPr/>
        </p:nvSpPr>
        <p:spPr>
          <a:xfrm>
            <a:off x="2743200" y="4595812"/>
            <a:ext cx="2311400" cy="45719"/>
          </a:xfrm>
          <a:custGeom>
            <a:avLst/>
            <a:gdLst/>
            <a:ahLst/>
            <a:cxnLst/>
            <a:rect l="l" t="t" r="r" b="b"/>
            <a:pathLst>
              <a:path w="1320800">
                <a:moveTo>
                  <a:pt x="1320800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A963EF8-C1A2-254C-04B6-BBA1F82B8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1210235"/>
            <a:ext cx="2905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3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25195"/>
            <a:ext cx="1037603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>
                <a:latin typeface="Rodotex"/>
                <a:cs typeface="Rodotex"/>
              </a:rPr>
              <a:t>02.</a:t>
            </a:r>
            <a:r>
              <a:rPr lang="ro-RO" sz="5000" b="1" spc="-315" dirty="0">
                <a:latin typeface="Rodotex"/>
                <a:cs typeface="Rodotex"/>
              </a:rPr>
              <a:t> </a:t>
            </a:r>
            <a:r>
              <a:rPr lang="ro-RO" sz="5000" b="1" spc="-10" dirty="0">
                <a:latin typeface="Rodotex"/>
                <a:cs typeface="Rodotex"/>
              </a:rPr>
              <a:t>proiect 2025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lang="ro-RO" sz="5000" b="1" spc="-580" dirty="0">
                <a:latin typeface="Rodotex"/>
                <a:cs typeface="Rodotex"/>
              </a:rPr>
              <a:t> </a:t>
            </a:r>
            <a:r>
              <a:rPr lang="ro-RO" sz="1400" spc="-10" dirty="0"/>
              <a:t>inovare și cercetare în semnalistică</a:t>
            </a:r>
            <a:endParaRPr lang="ro-RO" sz="1400" dirty="0">
              <a:latin typeface="Rodotex"/>
              <a:cs typeface="Rodotex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730B611-76A8-4C4C-50CF-5AB2FAA823D9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DDA71A-E188-2C97-87D3-AE7C387DEE74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4DC69-0AA8-AF96-4F39-21F9D8840B58}"/>
              </a:ext>
            </a:extLst>
          </p:cNvPr>
          <p:cNvSpPr txBox="1"/>
          <p:nvPr/>
        </p:nvSpPr>
        <p:spPr>
          <a:xfrm>
            <a:off x="914400" y="1752600"/>
            <a:ext cx="10376031" cy="396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rodotex</a:t>
            </a:r>
            <a:r>
              <a:rPr lang="ro-RO" sz="2400" dirty="0">
                <a:solidFill>
                  <a:srgbClr val="1C2E5C"/>
                </a:solidFill>
                <a:latin typeface="Rodotex" pitchFamily="50" charset="0"/>
              </a:rPr>
              <a:t> a investit constant în ultimii 12 ani  în cercetare pentru realizarea unor </a:t>
            </a:r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panouri de semnalistică pentru aeroporturi</a:t>
            </a:r>
            <a:r>
              <a:rPr lang="ro-RO" sz="2400" dirty="0">
                <a:solidFill>
                  <a:srgbClr val="1C2E5C"/>
                </a:solidFill>
                <a:latin typeface="Rodotex" pitchFamily="50" charset="0"/>
              </a:rPr>
              <a:t>, parcări publice, spații comerciale, terminale de transport – integrate cu soluții </a:t>
            </a:r>
            <a:r>
              <a:rPr lang="ro-RO" sz="2400" dirty="0" err="1">
                <a:solidFill>
                  <a:srgbClr val="1C2E5C"/>
                </a:solidFill>
                <a:latin typeface="Rodotex" pitchFamily="50" charset="0"/>
              </a:rPr>
              <a:t>smart</a:t>
            </a:r>
            <a:r>
              <a:rPr lang="ro-RO" sz="240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lang="ro-RO" sz="2400" dirty="0" err="1">
                <a:solidFill>
                  <a:srgbClr val="1C2E5C"/>
                </a:solidFill>
                <a:latin typeface="Rodotex" pitchFamily="50" charset="0"/>
              </a:rPr>
              <a:t>Wi</a:t>
            </a:r>
            <a:r>
              <a:rPr lang="ro-RO" sz="2400" dirty="0">
                <a:solidFill>
                  <a:srgbClr val="1C2E5C"/>
                </a:solidFill>
                <a:latin typeface="Rodotex" pitchFamily="50" charset="0"/>
              </a:rPr>
              <a:t>-Fi, caracterizate printr-un design modular, slim și bidirecțional.</a:t>
            </a:r>
          </a:p>
          <a:p>
            <a:endParaRPr lang="ro-RO" sz="2400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ro-RO" sz="2400" dirty="0">
                <a:solidFill>
                  <a:srgbClr val="1C2E5C"/>
                </a:solidFill>
                <a:latin typeface="Rodotex" pitchFamily="50" charset="0"/>
              </a:rPr>
              <a:t>panourile dezvoltate de </a:t>
            </a:r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rodotex</a:t>
            </a:r>
            <a:r>
              <a:rPr lang="ro-RO" sz="2400" dirty="0">
                <a:solidFill>
                  <a:srgbClr val="1C2E5C"/>
                </a:solidFill>
                <a:latin typeface="Rodotex" pitchFamily="50" charset="0"/>
              </a:rPr>
              <a:t> oferă soluții moderne pentru semnalizarea de înaltă performanță, integrând tehnologii eficiente energetic și durabile, cu potențial mare de aplicare în </a:t>
            </a:r>
            <a:r>
              <a:rPr lang="ro-RO" sz="2400" dirty="0" err="1">
                <a:solidFill>
                  <a:srgbClr val="1C2E5C"/>
                </a:solidFill>
                <a:latin typeface="Rodotex" pitchFamily="50" charset="0"/>
              </a:rPr>
              <a:t>industri</a:t>
            </a:r>
            <a:r>
              <a:rPr lang="en-US" sz="2400" dirty="0">
                <a:solidFill>
                  <a:srgbClr val="1C2E5C"/>
                </a:solidFill>
                <a:latin typeface="Rodotex" pitchFamily="50" charset="0"/>
              </a:rPr>
              <a:t>a</a:t>
            </a:r>
            <a:r>
              <a:rPr lang="ro-RO" sz="2400" dirty="0">
                <a:solidFill>
                  <a:srgbClr val="1C2E5C"/>
                </a:solidFill>
                <a:latin typeface="Rodotex" pitchFamily="50" charset="0"/>
              </a:rPr>
              <a:t> transporturilor și infrastructurii urbane.</a:t>
            </a:r>
          </a:p>
        </p:txBody>
      </p:sp>
    </p:spTree>
    <p:extLst>
      <p:ext uri="{BB962C8B-B14F-4D97-AF65-F5344CB8AC3E}">
        <p14:creationId xmlns:p14="http://schemas.microsoft.com/office/powerpoint/2010/main" val="1479101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25195"/>
            <a:ext cx="1037603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>
                <a:latin typeface="Rodotex"/>
                <a:cs typeface="Rodotex"/>
              </a:rPr>
              <a:t>02.</a:t>
            </a:r>
            <a:r>
              <a:rPr lang="ro-RO" sz="5000" b="1" spc="-315" dirty="0">
                <a:latin typeface="Rodotex"/>
                <a:cs typeface="Rodotex"/>
              </a:rPr>
              <a:t> </a:t>
            </a:r>
            <a:r>
              <a:rPr lang="ro-RO" sz="5000" b="1" spc="-10" dirty="0">
                <a:latin typeface="Rodotex"/>
                <a:cs typeface="Rodotex"/>
              </a:rPr>
              <a:t>proiect 2025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lang="ro-RO" sz="5000" b="1" spc="-580" dirty="0">
                <a:latin typeface="Rodotex"/>
                <a:cs typeface="Rodotex"/>
              </a:rPr>
              <a:t> </a:t>
            </a:r>
            <a:r>
              <a:rPr lang="ro-RO" sz="1400" spc="-10" dirty="0"/>
              <a:t>inovare și cercetare în semnalistică</a:t>
            </a:r>
            <a:endParaRPr lang="ro-RO" sz="1400" dirty="0">
              <a:latin typeface="Rodotex"/>
              <a:cs typeface="Rodotex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730B611-76A8-4C4C-50CF-5AB2FAA823D9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DDA71A-E188-2C97-87D3-AE7C387DEE74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4DC69-0AA8-AF96-4F39-21F9D8840B58}"/>
              </a:ext>
            </a:extLst>
          </p:cNvPr>
          <p:cNvSpPr txBox="1"/>
          <p:nvPr/>
        </p:nvSpPr>
        <p:spPr>
          <a:xfrm>
            <a:off x="914400" y="1752600"/>
            <a:ext cx="10376031" cy="4191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în acest context, </a:t>
            </a:r>
            <a:r>
              <a:rPr lang="ro-RO" b="1" dirty="0">
                <a:solidFill>
                  <a:srgbClr val="1C2E5C"/>
                </a:solidFill>
                <a:latin typeface="Rodotex" pitchFamily="50" charset="0"/>
              </a:rPr>
              <a:t>rodotex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 în parteneriat cu </a:t>
            </a:r>
            <a:r>
              <a:rPr lang="ro-RO" b="1" dirty="0">
                <a:solidFill>
                  <a:srgbClr val="1C2E5C"/>
                </a:solidFill>
                <a:latin typeface="Rodotex" pitchFamily="50" charset="0"/>
              </a:rPr>
              <a:t>INSTITUTUL DE CERCETĂRI ÎN TRANSPORTURI INCERTRANS SA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 a elaborat și depus în data de 28.12.2024 un amplu proiect în cadrul Apelului de Proiecte nr. PR/NE/2024/P1/RSO1.1_RSO1.3/1 - Proiecte de CDI (cercetare, dezvoltare, inovație) și investiții în IMM. </a:t>
            </a:r>
          </a:p>
          <a:p>
            <a:endParaRPr lang="ro-RO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proiectul are un caracter integrat, care combină activitățile de cercetare și dezvoltare cu investițiile productive. </a:t>
            </a:r>
          </a:p>
          <a:p>
            <a:endParaRPr lang="ro-RO" sz="2400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ro-RO" sz="2400" dirty="0">
                <a:solidFill>
                  <a:srgbClr val="1C2E5C"/>
                </a:solidFill>
                <a:latin typeface="Rodotex" pitchFamily="50" charset="0"/>
              </a:rPr>
              <a:t>finanțarea proiectului se va realiza din Fondul European de Dezvoltare Regională prin Agenția pentru Dezvoltare Regională Nord-Est (ADR Nord-Est), în calitate de Autoritate de Management.</a:t>
            </a:r>
          </a:p>
          <a:p>
            <a:endParaRPr lang="ro-RO" dirty="0">
              <a:solidFill>
                <a:srgbClr val="1C2E5C"/>
              </a:solidFill>
              <a:latin typeface="Rodotex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4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25195"/>
            <a:ext cx="1037603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>
                <a:latin typeface="Rodotex"/>
                <a:cs typeface="Rodotex"/>
              </a:rPr>
              <a:t>02.</a:t>
            </a:r>
            <a:r>
              <a:rPr lang="ro-RO" sz="5000" b="1" spc="-315" dirty="0">
                <a:latin typeface="Rodotex"/>
                <a:cs typeface="Rodotex"/>
              </a:rPr>
              <a:t> </a:t>
            </a:r>
            <a:r>
              <a:rPr lang="ro-RO" sz="5000" b="1" spc="-10" dirty="0">
                <a:latin typeface="Rodotex"/>
                <a:cs typeface="Rodotex"/>
              </a:rPr>
              <a:t>proiect 2025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lang="ro-RO" sz="5000" b="1" spc="-580" dirty="0">
                <a:latin typeface="Rodotex"/>
                <a:cs typeface="Rodotex"/>
              </a:rPr>
              <a:t> </a:t>
            </a:r>
            <a:r>
              <a:rPr lang="ro-RO" sz="1400" spc="-10" dirty="0"/>
              <a:t>inovare și cercetare în </a:t>
            </a:r>
            <a:r>
              <a:rPr lang="ro-RO" sz="1400" spc="-10" dirty="0" err="1"/>
              <a:t>semnalistică</a:t>
            </a:r>
            <a:endParaRPr lang="ro-RO" sz="1400" dirty="0">
              <a:latin typeface="Rodotex"/>
              <a:cs typeface="Rodotex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730B611-76A8-4C4C-50CF-5AB2FAA823D9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DDA71A-E188-2C97-87D3-AE7C387DEE74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februarie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4DC69-0AA8-AF96-4F39-21F9D8840B58}"/>
              </a:ext>
            </a:extLst>
          </p:cNvPr>
          <p:cNvSpPr txBox="1"/>
          <p:nvPr/>
        </p:nvSpPr>
        <p:spPr>
          <a:xfrm>
            <a:off x="914400" y="1752600"/>
            <a:ext cx="10376031" cy="990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2400" dirty="0">
                <a:solidFill>
                  <a:srgbClr val="1C2E5C"/>
                </a:solidFill>
                <a:latin typeface="Rodotex" pitchFamily="50" charset="0"/>
              </a:rPr>
              <a:t>v</a:t>
            </a:r>
            <a:r>
              <a:rPr lang="it-IT" sz="2400" dirty="0">
                <a:solidFill>
                  <a:srgbClr val="1C2E5C"/>
                </a:solidFill>
                <a:latin typeface="Rodotex" pitchFamily="50" charset="0"/>
              </a:rPr>
              <a:t>aloarea total</a:t>
            </a:r>
            <a:r>
              <a:rPr lang="ro-RO" sz="2400" dirty="0">
                <a:solidFill>
                  <a:srgbClr val="1C2E5C"/>
                </a:solidFill>
                <a:latin typeface="Rodotex" pitchFamily="50" charset="0"/>
              </a:rPr>
              <a:t>ă</a:t>
            </a:r>
            <a:r>
              <a:rPr lang="it-IT" sz="2400" dirty="0">
                <a:solidFill>
                  <a:srgbClr val="1C2E5C"/>
                </a:solidFill>
                <a:latin typeface="Rodotex" pitchFamily="50" charset="0"/>
              </a:rPr>
              <a:t> a proiectului (cheltuieli eligibile+neeligibile f</a:t>
            </a:r>
            <a:r>
              <a:rPr lang="ro-RO" sz="2400" dirty="0">
                <a:solidFill>
                  <a:srgbClr val="1C2E5C"/>
                </a:solidFill>
                <a:latin typeface="Rodotex" pitchFamily="50" charset="0"/>
              </a:rPr>
              <a:t>ă</a:t>
            </a:r>
            <a:r>
              <a:rPr lang="it-IT" sz="2400" dirty="0">
                <a:solidFill>
                  <a:srgbClr val="1C2E5C"/>
                </a:solidFill>
                <a:latin typeface="Rodotex" pitchFamily="50" charset="0"/>
              </a:rPr>
              <a:t>r</a:t>
            </a:r>
            <a:r>
              <a:rPr lang="ro-RO" sz="2400" dirty="0">
                <a:solidFill>
                  <a:srgbClr val="1C2E5C"/>
                </a:solidFill>
                <a:latin typeface="Rodotex" pitchFamily="50" charset="0"/>
              </a:rPr>
              <a:t>ă</a:t>
            </a:r>
            <a:r>
              <a:rPr lang="it-IT" sz="240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lang="ro-RO" sz="2400" dirty="0">
                <a:solidFill>
                  <a:srgbClr val="1C2E5C"/>
                </a:solidFill>
                <a:latin typeface="Rodotex" pitchFamily="50" charset="0"/>
              </a:rPr>
              <a:t>TVA</a:t>
            </a:r>
            <a:r>
              <a:rPr lang="it-IT" sz="2400" dirty="0">
                <a:solidFill>
                  <a:srgbClr val="1C2E5C"/>
                </a:solidFill>
                <a:latin typeface="Rodotex" pitchFamily="50" charset="0"/>
              </a:rPr>
              <a:t>): </a:t>
            </a:r>
          </a:p>
          <a:p>
            <a:r>
              <a:rPr lang="it-IT" sz="2400" b="1" dirty="0">
                <a:solidFill>
                  <a:srgbClr val="1C2E5C"/>
                </a:solidFill>
                <a:latin typeface="Rodotex" pitchFamily="50" charset="0"/>
              </a:rPr>
              <a:t>25.435.665,68 lei </a:t>
            </a:r>
            <a:r>
              <a:rPr lang="it-IT" sz="2400" dirty="0">
                <a:solidFill>
                  <a:srgbClr val="1C2E5C"/>
                </a:solidFill>
                <a:latin typeface="Rodotex" pitchFamily="50" charset="0"/>
              </a:rPr>
              <a:t>(5.111.258,28 euro), </a:t>
            </a:r>
            <a:r>
              <a:rPr lang="it-IT" sz="2400" b="1" dirty="0">
                <a:solidFill>
                  <a:srgbClr val="1C2E5C"/>
                </a:solidFill>
                <a:latin typeface="Rodotex" pitchFamily="50" charset="0"/>
              </a:rPr>
              <a:t>din care: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6239C-0761-0866-3644-CC5AEF52133A}"/>
              </a:ext>
            </a:extLst>
          </p:cNvPr>
          <p:cNvSpPr txBox="1"/>
          <p:nvPr/>
        </p:nvSpPr>
        <p:spPr>
          <a:xfrm>
            <a:off x="914401" y="3357947"/>
            <a:ext cx="5105399" cy="1600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e</a:t>
            </a:r>
            <a:r>
              <a:rPr lang="it-IT" sz="2400" b="1" dirty="0">
                <a:solidFill>
                  <a:srgbClr val="1C2E5C"/>
                </a:solidFill>
                <a:latin typeface="Rodotex" pitchFamily="50" charset="0"/>
              </a:rPr>
              <a:t>tapa 1</a:t>
            </a:r>
            <a:endParaRPr lang="ro-RO" sz="2400" b="1" dirty="0">
              <a:solidFill>
                <a:srgbClr val="1C2E5C"/>
              </a:solidFill>
              <a:latin typeface="Rodotex" pitchFamily="50" charset="0"/>
            </a:endParaRPr>
          </a:p>
          <a:p>
            <a:endParaRPr lang="ro-RO" sz="2000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c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ercetare, 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d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ezvoltare 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ș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i validare 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p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rototip: </a:t>
            </a:r>
          </a:p>
          <a:p>
            <a:endParaRPr lang="ro-RO" b="1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it-IT" b="1" dirty="0">
                <a:solidFill>
                  <a:srgbClr val="1C2E5C"/>
                </a:solidFill>
                <a:latin typeface="Rodotex" pitchFamily="50" charset="0"/>
              </a:rPr>
              <a:t>6.632.308,92 lei 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(1.332.752,38 euro)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DC244-8834-8200-E1D7-4DE3C72E3671}"/>
              </a:ext>
            </a:extLst>
          </p:cNvPr>
          <p:cNvSpPr txBox="1"/>
          <p:nvPr/>
        </p:nvSpPr>
        <p:spPr>
          <a:xfrm>
            <a:off x="6553200" y="3357947"/>
            <a:ext cx="4876800" cy="1600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e</a:t>
            </a:r>
            <a:r>
              <a:rPr lang="it-IT" sz="2400" b="1" dirty="0">
                <a:solidFill>
                  <a:srgbClr val="1C2E5C"/>
                </a:solidFill>
                <a:latin typeface="Rodotex" pitchFamily="50" charset="0"/>
              </a:rPr>
              <a:t>tapa 2</a:t>
            </a:r>
            <a:endParaRPr lang="ro-RO" sz="2400" b="1" dirty="0">
              <a:solidFill>
                <a:srgbClr val="1C2E5C"/>
              </a:solidFill>
              <a:latin typeface="Rodotex" pitchFamily="50" charset="0"/>
            </a:endParaRPr>
          </a:p>
          <a:p>
            <a:endParaRPr lang="ro-RO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c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onstruire 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h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al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ă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 nou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ă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 de produc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ț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ie echipată cu utilaje de prelucrare și asamblare:   </a:t>
            </a:r>
            <a:r>
              <a:rPr lang="it-IT" b="1" dirty="0">
                <a:solidFill>
                  <a:srgbClr val="1C2E5C"/>
                </a:solidFill>
                <a:latin typeface="Rodotex" pitchFamily="50" charset="0"/>
              </a:rPr>
              <a:t>18.803.356,76 lei 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(3.778.505,90 euro)</a:t>
            </a:r>
            <a:endParaRPr lang="ro-RO" dirty="0">
              <a:solidFill>
                <a:srgbClr val="1C2E5C"/>
              </a:solidFill>
              <a:latin typeface="Rodotex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82112C-DFFD-4392-795A-F4C754120C82}"/>
              </a:ext>
            </a:extLst>
          </p:cNvPr>
          <p:cNvCxnSpPr/>
          <p:nvPr/>
        </p:nvCxnSpPr>
        <p:spPr>
          <a:xfrm>
            <a:off x="914400" y="3815147"/>
            <a:ext cx="1600200" cy="0"/>
          </a:xfrm>
          <a:prstGeom prst="line">
            <a:avLst/>
          </a:prstGeom>
          <a:ln w="25400">
            <a:solidFill>
              <a:srgbClr val="1C2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AF4EA5-9F3F-F447-375E-255964226E5D}"/>
              </a:ext>
            </a:extLst>
          </p:cNvPr>
          <p:cNvCxnSpPr/>
          <p:nvPr/>
        </p:nvCxnSpPr>
        <p:spPr>
          <a:xfrm>
            <a:off x="6576008" y="3815147"/>
            <a:ext cx="1600200" cy="0"/>
          </a:xfrm>
          <a:prstGeom prst="line">
            <a:avLst/>
          </a:prstGeom>
          <a:ln w="25400">
            <a:solidFill>
              <a:srgbClr val="1C2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51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25195"/>
            <a:ext cx="1037603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>
                <a:latin typeface="Rodotex"/>
                <a:cs typeface="Rodotex"/>
              </a:rPr>
              <a:t>02.</a:t>
            </a:r>
            <a:r>
              <a:rPr lang="ro-RO" sz="5000" b="1" spc="-315" dirty="0">
                <a:latin typeface="Rodotex"/>
                <a:cs typeface="Rodotex"/>
              </a:rPr>
              <a:t> </a:t>
            </a:r>
            <a:r>
              <a:rPr lang="ro-RO" sz="5000" b="1" spc="-10" dirty="0">
                <a:latin typeface="Rodotex"/>
                <a:cs typeface="Rodotex"/>
              </a:rPr>
              <a:t>proiect 2025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lang="ro-RO" sz="5000" b="1" spc="-580" dirty="0">
                <a:latin typeface="Rodotex"/>
                <a:cs typeface="Rodotex"/>
              </a:rPr>
              <a:t> </a:t>
            </a:r>
            <a:r>
              <a:rPr lang="ro-RO" sz="1400" spc="-10" dirty="0"/>
              <a:t>inovare și cercetare în </a:t>
            </a:r>
            <a:r>
              <a:rPr lang="ro-RO" sz="1400" spc="-10" dirty="0" err="1"/>
              <a:t>semnalistică</a:t>
            </a:r>
            <a:endParaRPr lang="ro-RO" sz="1400" dirty="0">
              <a:latin typeface="Rodotex"/>
              <a:cs typeface="Rodotex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730B611-76A8-4C4C-50CF-5AB2FAA823D9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DDA71A-E188-2C97-87D3-AE7C387DEE74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6239C-0761-0866-3644-CC5AEF52133A}"/>
              </a:ext>
            </a:extLst>
          </p:cNvPr>
          <p:cNvSpPr txBox="1"/>
          <p:nvPr/>
        </p:nvSpPr>
        <p:spPr>
          <a:xfrm>
            <a:off x="914401" y="1905000"/>
            <a:ext cx="10376030" cy="990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2000" dirty="0">
                <a:solidFill>
                  <a:srgbClr val="1C2E5C"/>
                </a:solidFill>
                <a:latin typeface="Rodotex" pitchFamily="50" charset="0"/>
              </a:rPr>
              <a:t>Această abordare facilitează </a:t>
            </a:r>
            <a:r>
              <a:rPr lang="ro-RO" sz="2000" b="1" dirty="0">
                <a:solidFill>
                  <a:srgbClr val="1C2E5C"/>
                </a:solidFill>
                <a:latin typeface="Rodotex" pitchFamily="50" charset="0"/>
              </a:rPr>
              <a:t>introducerea pe piață a 2 produse semnificativ îmbunătățite: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DAB62-8959-3387-4BB9-7EB0405B6BB9}"/>
              </a:ext>
            </a:extLst>
          </p:cNvPr>
          <p:cNvSpPr txBox="1"/>
          <p:nvPr/>
        </p:nvSpPr>
        <p:spPr>
          <a:xfrm>
            <a:off x="914401" y="3904296"/>
            <a:ext cx="5105399" cy="838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panoul de semnalistică </a:t>
            </a:r>
          </a:p>
          <a:p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cu 1 față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CDBCF-FC05-C2EA-6C7F-B730F83C94DB}"/>
              </a:ext>
            </a:extLst>
          </p:cNvPr>
          <p:cNvSpPr txBox="1"/>
          <p:nvPr/>
        </p:nvSpPr>
        <p:spPr>
          <a:xfrm>
            <a:off x="6553200" y="3904296"/>
            <a:ext cx="4876800" cy="838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BR" sz="2400" b="1" dirty="0">
                <a:solidFill>
                  <a:srgbClr val="1C2E5C"/>
                </a:solidFill>
                <a:latin typeface="Rodotex" pitchFamily="50" charset="0"/>
              </a:rPr>
              <a:t>panoul de semnalistică </a:t>
            </a:r>
            <a:br>
              <a:rPr lang="ro-RO" sz="2400" b="1" dirty="0">
                <a:solidFill>
                  <a:srgbClr val="1C2E5C"/>
                </a:solidFill>
                <a:latin typeface="Rodotex" pitchFamily="50" charset="0"/>
              </a:rPr>
            </a:br>
            <a:r>
              <a:rPr lang="pt-BR" sz="2400" b="1" dirty="0">
                <a:solidFill>
                  <a:srgbClr val="1C2E5C"/>
                </a:solidFill>
                <a:latin typeface="Rodotex" pitchFamily="50" charset="0"/>
              </a:rPr>
              <a:t>cu 2 fe</a:t>
            </a:r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ț</a:t>
            </a:r>
            <a:r>
              <a:rPr lang="pt-BR" sz="2400" b="1" dirty="0">
                <a:solidFill>
                  <a:srgbClr val="1C2E5C"/>
                </a:solidFill>
                <a:latin typeface="Rodotex" pitchFamily="50" charset="0"/>
              </a:rPr>
              <a:t>e</a:t>
            </a:r>
            <a:endParaRPr lang="ro-RO" sz="2400" b="1" dirty="0">
              <a:solidFill>
                <a:srgbClr val="1C2E5C"/>
              </a:solidFill>
              <a:latin typeface="Rodotex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C5184-3E88-3E4B-CA17-39D338CB6C0D}"/>
              </a:ext>
            </a:extLst>
          </p:cNvPr>
          <p:cNvSpPr txBox="1"/>
          <p:nvPr/>
        </p:nvSpPr>
        <p:spPr>
          <a:xfrm>
            <a:off x="1079375" y="2874994"/>
            <a:ext cx="1689557" cy="20586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16600" b="1" dirty="0">
                <a:solidFill>
                  <a:srgbClr val="1C2E5C">
                    <a:alpha val="10000"/>
                  </a:srgbClr>
                </a:solidFill>
                <a:latin typeface="Rodotex" pitchFamily="50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A4723-29DB-B1CE-D328-F44F5E075B4B}"/>
              </a:ext>
            </a:extLst>
          </p:cNvPr>
          <p:cNvSpPr txBox="1"/>
          <p:nvPr/>
        </p:nvSpPr>
        <p:spPr>
          <a:xfrm>
            <a:off x="6825855" y="2874994"/>
            <a:ext cx="1689557" cy="20586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16600" b="1" dirty="0">
                <a:solidFill>
                  <a:srgbClr val="1C2E5C">
                    <a:alpha val="10000"/>
                  </a:srgbClr>
                </a:solidFill>
                <a:latin typeface="Rodotex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8946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25195"/>
            <a:ext cx="1037603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>
                <a:latin typeface="Rodotex"/>
                <a:cs typeface="Rodotex"/>
              </a:rPr>
              <a:t>02.</a:t>
            </a:r>
            <a:r>
              <a:rPr lang="ro-RO" sz="5000" b="1" spc="-315" dirty="0">
                <a:latin typeface="Rodotex"/>
                <a:cs typeface="Rodotex"/>
              </a:rPr>
              <a:t> </a:t>
            </a:r>
            <a:r>
              <a:rPr lang="ro-RO" sz="5000" b="1" spc="-10" dirty="0">
                <a:latin typeface="Rodotex"/>
                <a:cs typeface="Rodotex"/>
              </a:rPr>
              <a:t>proiect 2025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lang="ro-RO" sz="5000" b="1" spc="-580" dirty="0">
                <a:latin typeface="Rodotex"/>
                <a:cs typeface="Rodotex"/>
              </a:rPr>
              <a:t> </a:t>
            </a:r>
            <a:r>
              <a:rPr lang="ro-RO" sz="1400" spc="-10" dirty="0"/>
              <a:t>inovare și cercetare în </a:t>
            </a:r>
            <a:r>
              <a:rPr lang="ro-RO" sz="1400" spc="-10" dirty="0" err="1"/>
              <a:t>semnalistică</a:t>
            </a:r>
            <a:endParaRPr lang="ro-RO" sz="1400" dirty="0">
              <a:latin typeface="Rodotex"/>
              <a:cs typeface="Rodotex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730B611-76A8-4C4C-50CF-5AB2FAA823D9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DDA71A-E188-2C97-87D3-AE7C387DEE74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151E3-5BBC-C162-E62B-285B44E36401}"/>
              </a:ext>
            </a:extLst>
          </p:cNvPr>
          <p:cNvSpPr txBox="1"/>
          <p:nvPr/>
        </p:nvSpPr>
        <p:spPr>
          <a:xfrm>
            <a:off x="914401" y="1904999"/>
            <a:ext cx="5105399" cy="41148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e</a:t>
            </a:r>
            <a:r>
              <a:rPr lang="it-IT" sz="2400" b="1" dirty="0">
                <a:solidFill>
                  <a:srgbClr val="1C2E5C"/>
                </a:solidFill>
                <a:latin typeface="Rodotex" pitchFamily="50" charset="0"/>
              </a:rPr>
              <a:t>tapa 1</a:t>
            </a:r>
            <a:endParaRPr lang="ro-RO" sz="2400" b="1" dirty="0">
              <a:solidFill>
                <a:srgbClr val="1C2E5C"/>
              </a:solidFill>
              <a:latin typeface="Rodotex" pitchFamily="50" charset="0"/>
            </a:endParaRPr>
          </a:p>
          <a:p>
            <a:endParaRPr lang="ro-RO" sz="2000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ro-RO" b="1" dirty="0">
                <a:solidFill>
                  <a:srgbClr val="1C2E5C"/>
                </a:solidFill>
                <a:latin typeface="Rodotex" pitchFamily="50" charset="0"/>
              </a:rPr>
              <a:t>c</a:t>
            </a:r>
            <a:r>
              <a:rPr lang="it-IT" b="1" dirty="0">
                <a:solidFill>
                  <a:srgbClr val="1C2E5C"/>
                </a:solidFill>
                <a:latin typeface="Rodotex" pitchFamily="50" charset="0"/>
              </a:rPr>
              <a:t>ercetare, </a:t>
            </a:r>
            <a:r>
              <a:rPr lang="ro-RO" b="1" dirty="0">
                <a:solidFill>
                  <a:srgbClr val="1C2E5C"/>
                </a:solidFill>
                <a:latin typeface="Rodotex" pitchFamily="50" charset="0"/>
              </a:rPr>
              <a:t>d</a:t>
            </a:r>
            <a:r>
              <a:rPr lang="it-IT" b="1" dirty="0">
                <a:solidFill>
                  <a:srgbClr val="1C2E5C"/>
                </a:solidFill>
                <a:latin typeface="Rodotex" pitchFamily="50" charset="0"/>
              </a:rPr>
              <a:t>ezvoltare </a:t>
            </a:r>
            <a:r>
              <a:rPr lang="ro-RO" b="1" dirty="0">
                <a:solidFill>
                  <a:srgbClr val="1C2E5C"/>
                </a:solidFill>
                <a:latin typeface="Rodotex" pitchFamily="50" charset="0"/>
              </a:rPr>
              <a:t>ș</a:t>
            </a:r>
            <a:r>
              <a:rPr lang="it-IT" b="1" dirty="0">
                <a:solidFill>
                  <a:srgbClr val="1C2E5C"/>
                </a:solidFill>
                <a:latin typeface="Rodotex" pitchFamily="50" charset="0"/>
              </a:rPr>
              <a:t>i validare </a:t>
            </a:r>
            <a:r>
              <a:rPr lang="ro-RO" b="1" dirty="0">
                <a:solidFill>
                  <a:srgbClr val="1C2E5C"/>
                </a:solidFill>
                <a:latin typeface="Rodotex" pitchFamily="50" charset="0"/>
              </a:rPr>
              <a:t>p</a:t>
            </a:r>
            <a:r>
              <a:rPr lang="it-IT" b="1" dirty="0">
                <a:solidFill>
                  <a:srgbClr val="1C2E5C"/>
                </a:solidFill>
                <a:latin typeface="Rodotex" pitchFamily="50" charset="0"/>
              </a:rPr>
              <a:t>rototip</a:t>
            </a:r>
            <a:endParaRPr lang="ro-RO" b="1" dirty="0">
              <a:solidFill>
                <a:srgbClr val="1C2E5C"/>
              </a:solidFill>
              <a:latin typeface="Rodotex" pitchFamily="50" charset="0"/>
            </a:endParaRPr>
          </a:p>
          <a:p>
            <a:endParaRPr lang="it-IT" b="1" dirty="0">
              <a:solidFill>
                <a:srgbClr val="1C2E5C"/>
              </a:solidFill>
              <a:latin typeface="Rodotex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aceast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ă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 etap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ă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 se va realiza 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î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n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colaborare cu Institutul de Cercetări în Transporturi INCERTRANS SA. 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Î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n calitate de partener cu atribu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ț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ii 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î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n validarea tehnică și 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finalizarea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 certificărilor 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ș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i brevetelor necesare;</a:t>
            </a:r>
            <a:endParaRPr lang="ro-RO" dirty="0">
              <a:solidFill>
                <a:srgbClr val="1C2E5C"/>
              </a:solidFill>
              <a:latin typeface="Rodotex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se va realiza 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î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mbun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ă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t</a:t>
            </a:r>
            <a:r>
              <a:rPr lang="ro-RO" dirty="0" err="1">
                <a:solidFill>
                  <a:srgbClr val="1C2E5C"/>
                </a:solidFill>
                <a:latin typeface="Rodotex" pitchFamily="50" charset="0"/>
              </a:rPr>
              <a:t>ăț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irea celor 2 modele de prototip func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ț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ionale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în medii operaționale conform TRL 7 de panou 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pentru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 semnalistică, validarea/certificarea acestuia conform standardelor interna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ț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ionale.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1B8784-670B-624A-B94C-1BD9E058BB0C}"/>
              </a:ext>
            </a:extLst>
          </p:cNvPr>
          <p:cNvCxnSpPr/>
          <p:nvPr/>
        </p:nvCxnSpPr>
        <p:spPr>
          <a:xfrm>
            <a:off x="914400" y="2362200"/>
            <a:ext cx="1600200" cy="0"/>
          </a:xfrm>
          <a:prstGeom prst="line">
            <a:avLst/>
          </a:prstGeom>
          <a:ln w="25400">
            <a:solidFill>
              <a:srgbClr val="1C2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027CD3D-0665-91D3-26C5-B41F9261AA6E}"/>
              </a:ext>
            </a:extLst>
          </p:cNvPr>
          <p:cNvSpPr txBox="1"/>
          <p:nvPr/>
        </p:nvSpPr>
        <p:spPr>
          <a:xfrm>
            <a:off x="6185032" y="1905000"/>
            <a:ext cx="5105399" cy="4191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e</a:t>
            </a:r>
            <a:r>
              <a:rPr lang="it-IT" sz="2400" b="1" dirty="0">
                <a:solidFill>
                  <a:srgbClr val="1C2E5C"/>
                </a:solidFill>
                <a:latin typeface="Rodotex" pitchFamily="50" charset="0"/>
              </a:rPr>
              <a:t>tapa 2</a:t>
            </a:r>
            <a:endParaRPr lang="ro-RO" sz="2400" b="1" dirty="0">
              <a:solidFill>
                <a:srgbClr val="1C2E5C"/>
              </a:solidFill>
              <a:latin typeface="Rodotex" pitchFamily="50" charset="0"/>
            </a:endParaRPr>
          </a:p>
          <a:p>
            <a:endParaRPr lang="ro-RO" sz="2000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ro-RO" b="1" dirty="0">
                <a:solidFill>
                  <a:srgbClr val="1C2E5C"/>
                </a:solidFill>
                <a:latin typeface="Rodotex" pitchFamily="50" charset="0"/>
              </a:rPr>
              <a:t>c</a:t>
            </a:r>
            <a:r>
              <a:rPr lang="it-IT" b="1" dirty="0">
                <a:solidFill>
                  <a:srgbClr val="1C2E5C"/>
                </a:solidFill>
                <a:latin typeface="Rodotex" pitchFamily="50" charset="0"/>
              </a:rPr>
              <a:t>onstruire </a:t>
            </a:r>
            <a:r>
              <a:rPr lang="ro-RO" b="1" dirty="0">
                <a:solidFill>
                  <a:srgbClr val="1C2E5C"/>
                </a:solidFill>
                <a:latin typeface="Rodotex" pitchFamily="50" charset="0"/>
              </a:rPr>
              <a:t>h</a:t>
            </a:r>
            <a:r>
              <a:rPr lang="it-IT" b="1" dirty="0">
                <a:solidFill>
                  <a:srgbClr val="1C2E5C"/>
                </a:solidFill>
                <a:latin typeface="Rodotex" pitchFamily="50" charset="0"/>
              </a:rPr>
              <a:t>al</a:t>
            </a:r>
            <a:r>
              <a:rPr lang="ro-RO" b="1" dirty="0">
                <a:solidFill>
                  <a:srgbClr val="1C2E5C"/>
                </a:solidFill>
                <a:latin typeface="Rodotex" pitchFamily="50" charset="0"/>
              </a:rPr>
              <a:t>ă</a:t>
            </a:r>
            <a:r>
              <a:rPr lang="it-IT" b="1" dirty="0">
                <a:solidFill>
                  <a:srgbClr val="1C2E5C"/>
                </a:solidFill>
                <a:latin typeface="Rodotex" pitchFamily="50" charset="0"/>
              </a:rPr>
              <a:t> nou</a:t>
            </a:r>
            <a:r>
              <a:rPr lang="ro-RO" b="1" dirty="0">
                <a:solidFill>
                  <a:srgbClr val="1C2E5C"/>
                </a:solidFill>
                <a:latin typeface="Rodotex" pitchFamily="50" charset="0"/>
              </a:rPr>
              <a:t>ă</a:t>
            </a:r>
            <a:r>
              <a:rPr lang="it-IT" b="1" dirty="0">
                <a:solidFill>
                  <a:srgbClr val="1C2E5C"/>
                </a:solidFill>
                <a:latin typeface="Rodotex" pitchFamily="50" charset="0"/>
              </a:rPr>
              <a:t> de productie echipată cu utilaje de prelucrare și asamblare </a:t>
            </a:r>
            <a:r>
              <a:rPr lang="ro-RO" b="1" dirty="0">
                <a:solidFill>
                  <a:srgbClr val="1C2E5C"/>
                </a:solidFill>
                <a:latin typeface="Rodotex" pitchFamily="50" charset="0"/>
              </a:rPr>
              <a:t>ș</a:t>
            </a:r>
            <a:r>
              <a:rPr lang="it-IT" b="1" dirty="0">
                <a:solidFill>
                  <a:srgbClr val="1C2E5C"/>
                </a:solidFill>
                <a:latin typeface="Rodotex" pitchFamily="50" charset="0"/>
              </a:rPr>
              <a:t>i automatizarea liniei de produc</a:t>
            </a:r>
            <a:r>
              <a:rPr lang="ro-RO" b="1" dirty="0">
                <a:solidFill>
                  <a:srgbClr val="1C2E5C"/>
                </a:solidFill>
                <a:latin typeface="Rodotex" pitchFamily="50" charset="0"/>
              </a:rPr>
              <a:t>ț</a:t>
            </a:r>
            <a:r>
              <a:rPr lang="it-IT" b="1" dirty="0">
                <a:solidFill>
                  <a:srgbClr val="1C2E5C"/>
                </a:solidFill>
                <a:latin typeface="Rodotex" pitchFamily="50" charset="0"/>
              </a:rPr>
              <a:t>ie </a:t>
            </a:r>
            <a:r>
              <a:rPr lang="ro-RO" b="1" dirty="0">
                <a:solidFill>
                  <a:srgbClr val="1C2E5C"/>
                </a:solidFill>
                <a:latin typeface="Rodotex" pitchFamily="50" charset="0"/>
              </a:rPr>
              <a:t>î</a:t>
            </a:r>
            <a:r>
              <a:rPr lang="it-IT" b="1" dirty="0">
                <a:solidFill>
                  <a:srgbClr val="1C2E5C"/>
                </a:solidFill>
                <a:latin typeface="Rodotex" pitchFamily="50" charset="0"/>
              </a:rPr>
              <a:t>n serie </a:t>
            </a:r>
            <a:endParaRPr lang="ro-RO" b="1" dirty="0">
              <a:solidFill>
                <a:srgbClr val="1C2E5C"/>
              </a:solidFill>
              <a:latin typeface="Rodotex" pitchFamily="50" charset="0"/>
            </a:endParaRPr>
          </a:p>
          <a:p>
            <a:endParaRPr lang="ro-RO" b="1" dirty="0">
              <a:solidFill>
                <a:srgbClr val="1C2E5C"/>
              </a:solidFill>
              <a:latin typeface="Rodotex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se va extinde capacitatea de producție cu scopul producției în serie și 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re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lansarea pe pia</a:t>
            </a:r>
            <a:r>
              <a:rPr lang="ro-RO" dirty="0" err="1">
                <a:solidFill>
                  <a:srgbClr val="1C2E5C"/>
                </a:solidFill>
                <a:latin typeface="Rodotex" pitchFamily="50" charset="0"/>
              </a:rPr>
              <a:t>ță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 a panourilor de semnalistic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ă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 nou dezvoltate prin integrarea 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î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n produc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ț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ie a unui CNC 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dedicat prelucrării </a:t>
            </a:r>
            <a:r>
              <a:rPr lang="ro-RO" dirty="0" err="1">
                <a:solidFill>
                  <a:srgbClr val="1C2E5C"/>
                </a:solidFill>
                <a:latin typeface="Rodotex" pitchFamily="50" charset="0"/>
              </a:rPr>
              <a:t>profilelor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 pentru acestea 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și a printer-ului UV Flatbed cu tehnologie de imprimare lenticular</a:t>
            </a: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ă și 3D</a:t>
            </a:r>
            <a:r>
              <a:rPr lang="it-IT" dirty="0">
                <a:solidFill>
                  <a:srgbClr val="1C2E5C"/>
                </a:solidFill>
                <a:latin typeface="Rodotex" pitchFamily="50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AEF80A-E4DE-2648-F671-CD0981CEB573}"/>
              </a:ext>
            </a:extLst>
          </p:cNvPr>
          <p:cNvCxnSpPr/>
          <p:nvPr/>
        </p:nvCxnSpPr>
        <p:spPr>
          <a:xfrm>
            <a:off x="6199546" y="2362200"/>
            <a:ext cx="1600200" cy="0"/>
          </a:xfrm>
          <a:prstGeom prst="line">
            <a:avLst/>
          </a:prstGeom>
          <a:ln w="25400">
            <a:solidFill>
              <a:srgbClr val="1C2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12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25195"/>
            <a:ext cx="1037603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>
                <a:latin typeface="Rodotex"/>
                <a:cs typeface="Rodotex"/>
              </a:rPr>
              <a:t>02.</a:t>
            </a:r>
            <a:r>
              <a:rPr lang="ro-RO" sz="5000" b="1" spc="-315" dirty="0">
                <a:latin typeface="Rodotex"/>
                <a:cs typeface="Rodotex"/>
              </a:rPr>
              <a:t> </a:t>
            </a:r>
            <a:r>
              <a:rPr lang="ro-RO" sz="5000" b="1" spc="-10" dirty="0">
                <a:latin typeface="Rodotex"/>
                <a:cs typeface="Rodotex"/>
              </a:rPr>
              <a:t>proiect 2025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lang="ro-RO" sz="5000" b="1" spc="-580" dirty="0">
                <a:latin typeface="Rodotex"/>
                <a:cs typeface="Rodotex"/>
              </a:rPr>
              <a:t> </a:t>
            </a:r>
            <a:r>
              <a:rPr lang="ro-RO" sz="1400" spc="-10" dirty="0"/>
              <a:t>inovare și cercetare în </a:t>
            </a:r>
            <a:r>
              <a:rPr lang="ro-RO" sz="1400" spc="-10" dirty="0" err="1"/>
              <a:t>semnalistică</a:t>
            </a:r>
            <a:endParaRPr lang="ro-RO" sz="1400" dirty="0">
              <a:latin typeface="Rodotex"/>
              <a:cs typeface="Rodotex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730B611-76A8-4C4C-50CF-5AB2FAA823D9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DDA71A-E188-2C97-87D3-AE7C387DEE74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6239C-0761-0866-3644-CC5AEF52133A}"/>
              </a:ext>
            </a:extLst>
          </p:cNvPr>
          <p:cNvSpPr txBox="1"/>
          <p:nvPr/>
        </p:nvSpPr>
        <p:spPr>
          <a:xfrm>
            <a:off x="914401" y="2362200"/>
            <a:ext cx="5333999" cy="1600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consum redus de energie prin iluminare doar în cantul panoului </a:t>
            </a:r>
          </a:p>
          <a:p>
            <a:endParaRPr lang="ro-RO" sz="1400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panourile utilizează tehnologie LED cu consum redus pentru optimizarea fluxului de energie, astfel încât se reduce consumul de energie față de soluțiile convenționale cu până la 90%.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49D259E-014A-8C80-BED7-47B18CDDABE2}"/>
              </a:ext>
            </a:extLst>
          </p:cNvPr>
          <p:cNvSpPr txBox="1">
            <a:spLocks/>
          </p:cNvSpPr>
          <p:nvPr/>
        </p:nvSpPr>
        <p:spPr>
          <a:xfrm>
            <a:off x="914401" y="1524000"/>
            <a:ext cx="1752599" cy="503590"/>
          </a:xfrm>
          <a:prstGeom prst="rect">
            <a:avLst/>
          </a:prstGeom>
          <a:solidFill>
            <a:srgbClr val="1C2E5C"/>
          </a:solidFill>
        </p:spPr>
        <p:txBody>
          <a:bodyPr vert="horz" wrap="square" lIns="36000" tIns="36000" rIns="36000" bIns="3600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2800" b="1" dirty="0">
                <a:solidFill>
                  <a:srgbClr val="F70680"/>
                </a:solidFill>
              </a:rPr>
              <a:t>avantaje</a:t>
            </a:r>
            <a:endParaRPr lang="ro-RO" sz="800" dirty="0">
              <a:solidFill>
                <a:srgbClr val="F70680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9F1F315-ABDD-6787-A531-697002229D29}"/>
              </a:ext>
            </a:extLst>
          </p:cNvPr>
          <p:cNvSpPr txBox="1">
            <a:spLocks/>
          </p:cNvSpPr>
          <p:nvPr/>
        </p:nvSpPr>
        <p:spPr>
          <a:xfrm>
            <a:off x="2743200" y="1524000"/>
            <a:ext cx="609600" cy="503590"/>
          </a:xfrm>
          <a:prstGeom prst="rect">
            <a:avLst/>
          </a:prstGeom>
          <a:solidFill>
            <a:srgbClr val="1C2E5C"/>
          </a:solidFill>
        </p:spPr>
        <p:txBody>
          <a:bodyPr vert="horz" wrap="square" lIns="36000" tIns="36000" rIns="36000" bIns="3600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 algn="ctr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2800" b="1" dirty="0">
                <a:solidFill>
                  <a:srgbClr val="F70680"/>
                </a:solidFill>
              </a:rPr>
              <a:t>01</a:t>
            </a:r>
            <a:endParaRPr lang="ro-RO" sz="800" dirty="0">
              <a:solidFill>
                <a:srgbClr val="F70680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88EE57F8-4109-270D-8253-B59B31714290}"/>
              </a:ext>
            </a:extLst>
          </p:cNvPr>
          <p:cNvSpPr/>
          <p:nvPr/>
        </p:nvSpPr>
        <p:spPr>
          <a:xfrm>
            <a:off x="914400" y="4135970"/>
            <a:ext cx="10363200" cy="1807845"/>
          </a:xfrm>
          <a:custGeom>
            <a:avLst/>
            <a:gdLst/>
            <a:ahLst/>
            <a:cxnLst/>
            <a:rect l="l" t="t" r="r" b="b"/>
            <a:pathLst>
              <a:path w="10363200" h="1807845">
                <a:moveTo>
                  <a:pt x="10363174" y="0"/>
                </a:moveTo>
                <a:lnTo>
                  <a:pt x="0" y="0"/>
                </a:lnTo>
                <a:lnTo>
                  <a:pt x="0" y="1807629"/>
                </a:lnTo>
                <a:lnTo>
                  <a:pt x="10363174" y="1807629"/>
                </a:lnTo>
                <a:lnTo>
                  <a:pt x="10363174" y="0"/>
                </a:lnTo>
                <a:close/>
              </a:path>
            </a:pathLst>
          </a:custGeom>
          <a:solidFill>
            <a:srgbClr val="F70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F0FB6EA8-BDD3-2F61-57EA-C0416A5658CD}"/>
              </a:ext>
            </a:extLst>
          </p:cNvPr>
          <p:cNvSpPr txBox="1"/>
          <p:nvPr/>
        </p:nvSpPr>
        <p:spPr>
          <a:xfrm>
            <a:off x="1344711" y="4390447"/>
            <a:ext cx="113982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costuri</a:t>
            </a:r>
            <a:r>
              <a:rPr sz="1000" b="1" spc="25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reduse</a:t>
            </a:r>
            <a:r>
              <a:rPr sz="1000" b="1" spc="25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Rodotex"/>
                <a:cs typeface="Rodotex"/>
              </a:rPr>
              <a:t>cu</a:t>
            </a:r>
            <a:endParaRPr sz="1000" dirty="0">
              <a:latin typeface="Rodotex"/>
              <a:cs typeface="Rodotex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1660456B-6714-02A3-472B-ECE47509FF2A}"/>
              </a:ext>
            </a:extLst>
          </p:cNvPr>
          <p:cNvSpPr txBox="1"/>
          <p:nvPr/>
        </p:nvSpPr>
        <p:spPr>
          <a:xfrm>
            <a:off x="1025686" y="4481809"/>
            <a:ext cx="7298055" cy="11849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5650" b="1" dirty="0">
                <a:solidFill>
                  <a:srgbClr val="FFFFFF"/>
                </a:solidFill>
                <a:latin typeface="Rodotex"/>
                <a:cs typeface="Rodotex"/>
              </a:rPr>
              <a:t>-520.000 € / 10 </a:t>
            </a:r>
            <a:r>
              <a:rPr sz="5650" b="1" spc="-20" dirty="0">
                <a:solidFill>
                  <a:srgbClr val="FFFFFF"/>
                </a:solidFill>
                <a:latin typeface="Rodotex"/>
                <a:cs typeface="Rodotex"/>
              </a:rPr>
              <a:t>ani*</a:t>
            </a:r>
            <a:endParaRPr sz="5650" dirty="0">
              <a:latin typeface="Rodotex"/>
              <a:cs typeface="Rodotex"/>
            </a:endParaRPr>
          </a:p>
          <a:p>
            <a:pPr marL="245745">
              <a:lnSpc>
                <a:spcPct val="100000"/>
              </a:lnSpc>
              <a:spcBef>
                <a:spcPts val="1135"/>
              </a:spcBef>
            </a:pP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*faţă</a:t>
            </a:r>
            <a:r>
              <a:rPr sz="1000" b="1" spc="5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de</a:t>
            </a:r>
            <a:r>
              <a:rPr sz="1000" b="1" spc="10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primii</a:t>
            </a:r>
            <a:r>
              <a:rPr sz="1000" b="1" spc="10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2</a:t>
            </a:r>
            <a:r>
              <a:rPr sz="1000" b="1" spc="10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competitori</a:t>
            </a:r>
            <a:r>
              <a:rPr sz="1000" b="1" spc="10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care</a:t>
            </a:r>
            <a:r>
              <a:rPr sz="1000" b="1" spc="10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au</a:t>
            </a:r>
            <a:r>
              <a:rPr sz="1000" b="1" spc="10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ofertat</a:t>
            </a:r>
            <a:r>
              <a:rPr sz="1000" b="1" spc="10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sisteme</a:t>
            </a:r>
            <a:r>
              <a:rPr sz="1000" b="1" spc="10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de</a:t>
            </a:r>
            <a:r>
              <a:rPr sz="1000" b="1" spc="5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Rodotex"/>
                <a:cs typeface="Rodotex"/>
              </a:rPr>
              <a:t>semnalistică</a:t>
            </a:r>
            <a:r>
              <a:rPr sz="1000" b="1" spc="10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pentru</a:t>
            </a:r>
            <a:r>
              <a:rPr sz="1000" b="1" spc="10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Aeroportul</a:t>
            </a:r>
            <a:r>
              <a:rPr sz="1000" b="1" spc="10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Rodotex"/>
                <a:cs typeface="Rodotex"/>
              </a:rPr>
              <a:t>Iaşi</a:t>
            </a:r>
            <a:endParaRPr sz="1000" dirty="0">
              <a:latin typeface="Rodotex"/>
              <a:cs typeface="Rodotex"/>
            </a:endParaRPr>
          </a:p>
        </p:txBody>
      </p:sp>
      <p:pic>
        <p:nvPicPr>
          <p:cNvPr id="21" name="object 11">
            <a:extLst>
              <a:ext uri="{FF2B5EF4-FFF2-40B4-BE49-F238E27FC236}">
                <a16:creationId xmlns:a16="http://schemas.microsoft.com/office/drawing/2014/main" id="{9563D713-6C38-475B-CAAB-2F48D22D77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489" y="2027590"/>
            <a:ext cx="4347490" cy="19116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4958B6E-0827-4697-4F3B-CC416AC3CD0F}"/>
              </a:ext>
            </a:extLst>
          </p:cNvPr>
          <p:cNvGrpSpPr/>
          <p:nvPr/>
        </p:nvGrpSpPr>
        <p:grpSpPr>
          <a:xfrm>
            <a:off x="10392948" y="1714499"/>
            <a:ext cx="533400" cy="533400"/>
            <a:chOff x="10392948" y="1714499"/>
            <a:chExt cx="533400" cy="533400"/>
          </a:xfrm>
        </p:grpSpPr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44D2DA49-8BAA-5A5C-A50E-E4CEB3C7FBA2}"/>
                </a:ext>
              </a:extLst>
            </p:cNvPr>
            <p:cNvSpPr/>
            <p:nvPr/>
          </p:nvSpPr>
          <p:spPr>
            <a:xfrm>
              <a:off x="10392948" y="17144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5"/>
                  </a:lnTo>
                  <a:lnTo>
                    <a:pt x="132091" y="36412"/>
                  </a:lnTo>
                  <a:lnTo>
                    <a:pt x="94868" y="62724"/>
                  </a:lnTo>
                  <a:lnTo>
                    <a:pt x="62724" y="94868"/>
                  </a:lnTo>
                  <a:lnTo>
                    <a:pt x="36412" y="132091"/>
                  </a:lnTo>
                  <a:lnTo>
                    <a:pt x="16685" y="173639"/>
                  </a:lnTo>
                  <a:lnTo>
                    <a:pt x="4296" y="218760"/>
                  </a:lnTo>
                  <a:lnTo>
                    <a:pt x="0" y="266700"/>
                  </a:lnTo>
                  <a:lnTo>
                    <a:pt x="4296" y="314639"/>
                  </a:lnTo>
                  <a:lnTo>
                    <a:pt x="16685" y="359760"/>
                  </a:lnTo>
                  <a:lnTo>
                    <a:pt x="36412" y="401308"/>
                  </a:lnTo>
                  <a:lnTo>
                    <a:pt x="62724" y="438531"/>
                  </a:lnTo>
                  <a:lnTo>
                    <a:pt x="94868" y="470675"/>
                  </a:lnTo>
                  <a:lnTo>
                    <a:pt x="132091" y="496987"/>
                  </a:lnTo>
                  <a:lnTo>
                    <a:pt x="173639" y="516714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4"/>
                  </a:lnTo>
                  <a:lnTo>
                    <a:pt x="401308" y="496987"/>
                  </a:lnTo>
                  <a:lnTo>
                    <a:pt x="438531" y="470675"/>
                  </a:lnTo>
                  <a:lnTo>
                    <a:pt x="470675" y="438531"/>
                  </a:lnTo>
                  <a:lnTo>
                    <a:pt x="496987" y="401308"/>
                  </a:lnTo>
                  <a:lnTo>
                    <a:pt x="516714" y="359760"/>
                  </a:lnTo>
                  <a:lnTo>
                    <a:pt x="529103" y="314639"/>
                  </a:lnTo>
                  <a:lnTo>
                    <a:pt x="533400" y="266700"/>
                  </a:lnTo>
                  <a:lnTo>
                    <a:pt x="529103" y="218760"/>
                  </a:lnTo>
                  <a:lnTo>
                    <a:pt x="516714" y="173639"/>
                  </a:lnTo>
                  <a:lnTo>
                    <a:pt x="496987" y="132091"/>
                  </a:lnTo>
                  <a:lnTo>
                    <a:pt x="470675" y="94868"/>
                  </a:lnTo>
                  <a:lnTo>
                    <a:pt x="438531" y="62724"/>
                  </a:lnTo>
                  <a:lnTo>
                    <a:pt x="401308" y="36412"/>
                  </a:lnTo>
                  <a:lnTo>
                    <a:pt x="359760" y="16685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5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75EDA598-CEF6-5A0B-FD42-18BBF7D2DB18}"/>
                </a:ext>
              </a:extLst>
            </p:cNvPr>
            <p:cNvSpPr/>
            <p:nvPr/>
          </p:nvSpPr>
          <p:spPr>
            <a:xfrm>
              <a:off x="10392948" y="17144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533400" y="266700"/>
                  </a:moveTo>
                  <a:lnTo>
                    <a:pt x="529103" y="314639"/>
                  </a:lnTo>
                  <a:lnTo>
                    <a:pt x="516714" y="359760"/>
                  </a:lnTo>
                  <a:lnTo>
                    <a:pt x="496987" y="401308"/>
                  </a:lnTo>
                  <a:lnTo>
                    <a:pt x="470675" y="438531"/>
                  </a:lnTo>
                  <a:lnTo>
                    <a:pt x="438531" y="470675"/>
                  </a:lnTo>
                  <a:lnTo>
                    <a:pt x="401308" y="496987"/>
                  </a:lnTo>
                  <a:lnTo>
                    <a:pt x="359760" y="516714"/>
                  </a:lnTo>
                  <a:lnTo>
                    <a:pt x="314639" y="529103"/>
                  </a:lnTo>
                  <a:lnTo>
                    <a:pt x="266700" y="533400"/>
                  </a:lnTo>
                  <a:lnTo>
                    <a:pt x="218760" y="529103"/>
                  </a:lnTo>
                  <a:lnTo>
                    <a:pt x="173639" y="516714"/>
                  </a:lnTo>
                  <a:lnTo>
                    <a:pt x="132091" y="496987"/>
                  </a:lnTo>
                  <a:lnTo>
                    <a:pt x="94868" y="470675"/>
                  </a:lnTo>
                  <a:lnTo>
                    <a:pt x="62724" y="438531"/>
                  </a:lnTo>
                  <a:lnTo>
                    <a:pt x="36412" y="401308"/>
                  </a:lnTo>
                  <a:lnTo>
                    <a:pt x="16685" y="359760"/>
                  </a:lnTo>
                  <a:lnTo>
                    <a:pt x="4296" y="314639"/>
                  </a:lnTo>
                  <a:lnTo>
                    <a:pt x="0" y="266700"/>
                  </a:lnTo>
                  <a:lnTo>
                    <a:pt x="4296" y="218760"/>
                  </a:lnTo>
                  <a:lnTo>
                    <a:pt x="16685" y="173639"/>
                  </a:lnTo>
                  <a:lnTo>
                    <a:pt x="36412" y="132091"/>
                  </a:lnTo>
                  <a:lnTo>
                    <a:pt x="62724" y="94868"/>
                  </a:lnTo>
                  <a:lnTo>
                    <a:pt x="94868" y="62724"/>
                  </a:lnTo>
                  <a:lnTo>
                    <a:pt x="132091" y="36412"/>
                  </a:lnTo>
                  <a:lnTo>
                    <a:pt x="173639" y="16685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5"/>
                  </a:lnTo>
                  <a:lnTo>
                    <a:pt x="401308" y="36412"/>
                  </a:lnTo>
                  <a:lnTo>
                    <a:pt x="438531" y="62724"/>
                  </a:lnTo>
                  <a:lnTo>
                    <a:pt x="470675" y="94868"/>
                  </a:lnTo>
                  <a:lnTo>
                    <a:pt x="496987" y="132091"/>
                  </a:lnTo>
                  <a:lnTo>
                    <a:pt x="516714" y="173639"/>
                  </a:lnTo>
                  <a:lnTo>
                    <a:pt x="529103" y="218760"/>
                  </a:lnTo>
                  <a:lnTo>
                    <a:pt x="533400" y="266700"/>
                  </a:lnTo>
                  <a:close/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1CDF3C9A-DBF0-FDB3-D697-CB503C51197C}"/>
                </a:ext>
              </a:extLst>
            </p:cNvPr>
            <p:cNvSpPr/>
            <p:nvPr/>
          </p:nvSpPr>
          <p:spPr>
            <a:xfrm>
              <a:off x="10545376" y="1885945"/>
              <a:ext cx="264795" cy="180340"/>
            </a:xfrm>
            <a:custGeom>
              <a:avLst/>
              <a:gdLst/>
              <a:ahLst/>
              <a:cxnLst/>
              <a:rect l="l" t="t" r="r" b="b"/>
              <a:pathLst>
                <a:path w="264795" h="180339">
                  <a:moveTo>
                    <a:pt x="264579" y="0"/>
                  </a:moveTo>
                  <a:lnTo>
                    <a:pt x="0" y="78320"/>
                  </a:lnTo>
                  <a:lnTo>
                    <a:pt x="110070" y="179920"/>
                  </a:lnTo>
                  <a:lnTo>
                    <a:pt x="264579" y="0"/>
                  </a:lnTo>
                  <a:close/>
                </a:path>
              </a:pathLst>
            </a:custGeom>
            <a:solidFill>
              <a:srgbClr val="75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A8AD048C-F11B-0D40-8295-9950D4029265}"/>
                </a:ext>
              </a:extLst>
            </p:cNvPr>
            <p:cNvSpPr/>
            <p:nvPr/>
          </p:nvSpPr>
          <p:spPr>
            <a:xfrm>
              <a:off x="10545376" y="1885945"/>
              <a:ext cx="264795" cy="180340"/>
            </a:xfrm>
            <a:custGeom>
              <a:avLst/>
              <a:gdLst/>
              <a:ahLst/>
              <a:cxnLst/>
              <a:rect l="l" t="t" r="r" b="b"/>
              <a:pathLst>
                <a:path w="264795" h="180339">
                  <a:moveTo>
                    <a:pt x="0" y="78320"/>
                  </a:moveTo>
                  <a:lnTo>
                    <a:pt x="110070" y="179920"/>
                  </a:lnTo>
                  <a:lnTo>
                    <a:pt x="264579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2179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25195"/>
            <a:ext cx="1037603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>
                <a:latin typeface="Rodotex"/>
                <a:cs typeface="Rodotex"/>
              </a:rPr>
              <a:t>02.</a:t>
            </a:r>
            <a:r>
              <a:rPr lang="ro-RO" sz="5000" b="1" spc="-315" dirty="0">
                <a:latin typeface="Rodotex"/>
                <a:cs typeface="Rodotex"/>
              </a:rPr>
              <a:t> </a:t>
            </a:r>
            <a:r>
              <a:rPr lang="ro-RO" sz="5000" b="1" spc="-10" dirty="0">
                <a:latin typeface="Rodotex"/>
                <a:cs typeface="Rodotex"/>
              </a:rPr>
              <a:t>proiect 2025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lang="ro-RO" sz="5000" b="1" spc="-580" dirty="0">
                <a:latin typeface="Rodotex"/>
                <a:cs typeface="Rodotex"/>
              </a:rPr>
              <a:t> </a:t>
            </a:r>
            <a:r>
              <a:rPr lang="ro-RO" sz="1400" spc="-10" dirty="0"/>
              <a:t>inovare și cercetare în </a:t>
            </a:r>
            <a:r>
              <a:rPr lang="ro-RO" sz="1400" spc="-10" dirty="0" err="1"/>
              <a:t>semnalistică</a:t>
            </a:r>
            <a:endParaRPr lang="ro-RO" sz="1400" dirty="0">
              <a:latin typeface="Rodotex"/>
              <a:cs typeface="Rodotex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730B611-76A8-4C4C-50CF-5AB2FAA823D9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DDA71A-E188-2C97-87D3-AE7C387DEE74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6239C-0761-0866-3644-CC5AEF52133A}"/>
              </a:ext>
            </a:extLst>
          </p:cNvPr>
          <p:cNvSpPr txBox="1"/>
          <p:nvPr/>
        </p:nvSpPr>
        <p:spPr>
          <a:xfrm>
            <a:off x="914401" y="2362200"/>
            <a:ext cx="5181599" cy="2209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iluminare uniformă pe întreaga suprafață </a:t>
            </a:r>
          </a:p>
          <a:p>
            <a:endParaRPr lang="ro-RO" sz="1400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prin utilizarea tehnologiei LED COB pentru o estetică superioară și performanță luminoasă ridicată, comparativ cu tehnologiile LED tradiționale. Această tehnologie elimină punctele de lumină vizibile, oferind un aspect continuu și plăcut vizual;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49D259E-014A-8C80-BED7-47B18CDDABE2}"/>
              </a:ext>
            </a:extLst>
          </p:cNvPr>
          <p:cNvSpPr txBox="1">
            <a:spLocks/>
          </p:cNvSpPr>
          <p:nvPr/>
        </p:nvSpPr>
        <p:spPr>
          <a:xfrm>
            <a:off x="914401" y="1524000"/>
            <a:ext cx="1752599" cy="503590"/>
          </a:xfrm>
          <a:prstGeom prst="rect">
            <a:avLst/>
          </a:prstGeom>
          <a:solidFill>
            <a:srgbClr val="1C2E5C"/>
          </a:solidFill>
        </p:spPr>
        <p:txBody>
          <a:bodyPr vert="horz" wrap="square" lIns="36000" tIns="36000" rIns="36000" bIns="3600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2800" b="1" dirty="0">
                <a:solidFill>
                  <a:srgbClr val="F70680"/>
                </a:solidFill>
              </a:rPr>
              <a:t>avantaje</a:t>
            </a:r>
            <a:endParaRPr lang="ro-RO" sz="800" dirty="0">
              <a:solidFill>
                <a:srgbClr val="F70680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9F1F315-ABDD-6787-A531-697002229D29}"/>
              </a:ext>
            </a:extLst>
          </p:cNvPr>
          <p:cNvSpPr txBox="1">
            <a:spLocks/>
          </p:cNvSpPr>
          <p:nvPr/>
        </p:nvSpPr>
        <p:spPr>
          <a:xfrm>
            <a:off x="2743200" y="1524000"/>
            <a:ext cx="609600" cy="503590"/>
          </a:xfrm>
          <a:prstGeom prst="rect">
            <a:avLst/>
          </a:prstGeom>
          <a:solidFill>
            <a:srgbClr val="1C2E5C"/>
          </a:solidFill>
        </p:spPr>
        <p:txBody>
          <a:bodyPr vert="horz" wrap="square" lIns="36000" tIns="36000" rIns="36000" bIns="3600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 algn="ctr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2800" b="1" dirty="0">
                <a:solidFill>
                  <a:srgbClr val="F70680"/>
                </a:solidFill>
              </a:rPr>
              <a:t>02</a:t>
            </a:r>
            <a:endParaRPr lang="ro-RO" sz="800" dirty="0">
              <a:solidFill>
                <a:srgbClr val="F70680"/>
              </a:solidFill>
            </a:endParaRPr>
          </a:p>
        </p:txBody>
      </p:sp>
      <p:pic>
        <p:nvPicPr>
          <p:cNvPr id="18" name="object 11">
            <a:extLst>
              <a:ext uri="{FF2B5EF4-FFF2-40B4-BE49-F238E27FC236}">
                <a16:creationId xmlns:a16="http://schemas.microsoft.com/office/drawing/2014/main" id="{85A04A9A-7972-8478-379F-AA3C2270621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4200" y="2509799"/>
            <a:ext cx="4343399" cy="190980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9B68249-7D41-1F43-6674-78D5C09B69FE}"/>
              </a:ext>
            </a:extLst>
          </p:cNvPr>
          <p:cNvGrpSpPr/>
          <p:nvPr/>
        </p:nvGrpSpPr>
        <p:grpSpPr>
          <a:xfrm>
            <a:off x="10392948" y="2223635"/>
            <a:ext cx="533400" cy="533400"/>
            <a:chOff x="10392948" y="1714499"/>
            <a:chExt cx="533400" cy="533400"/>
          </a:xfrm>
        </p:grpSpPr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BCC80EC0-02A4-283B-AF27-96A85E9ED0BE}"/>
                </a:ext>
              </a:extLst>
            </p:cNvPr>
            <p:cNvSpPr/>
            <p:nvPr/>
          </p:nvSpPr>
          <p:spPr>
            <a:xfrm>
              <a:off x="10392948" y="17144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5"/>
                  </a:lnTo>
                  <a:lnTo>
                    <a:pt x="132091" y="36412"/>
                  </a:lnTo>
                  <a:lnTo>
                    <a:pt x="94868" y="62724"/>
                  </a:lnTo>
                  <a:lnTo>
                    <a:pt x="62724" y="94868"/>
                  </a:lnTo>
                  <a:lnTo>
                    <a:pt x="36412" y="132091"/>
                  </a:lnTo>
                  <a:lnTo>
                    <a:pt x="16685" y="173639"/>
                  </a:lnTo>
                  <a:lnTo>
                    <a:pt x="4296" y="218760"/>
                  </a:lnTo>
                  <a:lnTo>
                    <a:pt x="0" y="266700"/>
                  </a:lnTo>
                  <a:lnTo>
                    <a:pt x="4296" y="314639"/>
                  </a:lnTo>
                  <a:lnTo>
                    <a:pt x="16685" y="359760"/>
                  </a:lnTo>
                  <a:lnTo>
                    <a:pt x="36412" y="401308"/>
                  </a:lnTo>
                  <a:lnTo>
                    <a:pt x="62724" y="438531"/>
                  </a:lnTo>
                  <a:lnTo>
                    <a:pt x="94868" y="470675"/>
                  </a:lnTo>
                  <a:lnTo>
                    <a:pt x="132091" y="496987"/>
                  </a:lnTo>
                  <a:lnTo>
                    <a:pt x="173639" y="516714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4"/>
                  </a:lnTo>
                  <a:lnTo>
                    <a:pt x="401308" y="496987"/>
                  </a:lnTo>
                  <a:lnTo>
                    <a:pt x="438531" y="470675"/>
                  </a:lnTo>
                  <a:lnTo>
                    <a:pt x="470675" y="438531"/>
                  </a:lnTo>
                  <a:lnTo>
                    <a:pt x="496987" y="401308"/>
                  </a:lnTo>
                  <a:lnTo>
                    <a:pt x="516714" y="359760"/>
                  </a:lnTo>
                  <a:lnTo>
                    <a:pt x="529103" y="314639"/>
                  </a:lnTo>
                  <a:lnTo>
                    <a:pt x="533400" y="266700"/>
                  </a:lnTo>
                  <a:lnTo>
                    <a:pt x="529103" y="218760"/>
                  </a:lnTo>
                  <a:lnTo>
                    <a:pt x="516714" y="173639"/>
                  </a:lnTo>
                  <a:lnTo>
                    <a:pt x="496987" y="132091"/>
                  </a:lnTo>
                  <a:lnTo>
                    <a:pt x="470675" y="94868"/>
                  </a:lnTo>
                  <a:lnTo>
                    <a:pt x="438531" y="62724"/>
                  </a:lnTo>
                  <a:lnTo>
                    <a:pt x="401308" y="36412"/>
                  </a:lnTo>
                  <a:lnTo>
                    <a:pt x="359760" y="16685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5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123C48AC-3029-A9C5-09AC-B9ECB55CD8FF}"/>
                </a:ext>
              </a:extLst>
            </p:cNvPr>
            <p:cNvSpPr/>
            <p:nvPr/>
          </p:nvSpPr>
          <p:spPr>
            <a:xfrm>
              <a:off x="10392948" y="17144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533400" y="266700"/>
                  </a:moveTo>
                  <a:lnTo>
                    <a:pt x="529103" y="314639"/>
                  </a:lnTo>
                  <a:lnTo>
                    <a:pt x="516714" y="359760"/>
                  </a:lnTo>
                  <a:lnTo>
                    <a:pt x="496987" y="401308"/>
                  </a:lnTo>
                  <a:lnTo>
                    <a:pt x="470675" y="438531"/>
                  </a:lnTo>
                  <a:lnTo>
                    <a:pt x="438531" y="470675"/>
                  </a:lnTo>
                  <a:lnTo>
                    <a:pt x="401308" y="496987"/>
                  </a:lnTo>
                  <a:lnTo>
                    <a:pt x="359760" y="516714"/>
                  </a:lnTo>
                  <a:lnTo>
                    <a:pt x="314639" y="529103"/>
                  </a:lnTo>
                  <a:lnTo>
                    <a:pt x="266700" y="533400"/>
                  </a:lnTo>
                  <a:lnTo>
                    <a:pt x="218760" y="529103"/>
                  </a:lnTo>
                  <a:lnTo>
                    <a:pt x="173639" y="516714"/>
                  </a:lnTo>
                  <a:lnTo>
                    <a:pt x="132091" y="496987"/>
                  </a:lnTo>
                  <a:lnTo>
                    <a:pt x="94868" y="470675"/>
                  </a:lnTo>
                  <a:lnTo>
                    <a:pt x="62724" y="438531"/>
                  </a:lnTo>
                  <a:lnTo>
                    <a:pt x="36412" y="401308"/>
                  </a:lnTo>
                  <a:lnTo>
                    <a:pt x="16685" y="359760"/>
                  </a:lnTo>
                  <a:lnTo>
                    <a:pt x="4296" y="314639"/>
                  </a:lnTo>
                  <a:lnTo>
                    <a:pt x="0" y="266700"/>
                  </a:lnTo>
                  <a:lnTo>
                    <a:pt x="4296" y="218760"/>
                  </a:lnTo>
                  <a:lnTo>
                    <a:pt x="16685" y="173639"/>
                  </a:lnTo>
                  <a:lnTo>
                    <a:pt x="36412" y="132091"/>
                  </a:lnTo>
                  <a:lnTo>
                    <a:pt x="62724" y="94868"/>
                  </a:lnTo>
                  <a:lnTo>
                    <a:pt x="94868" y="62724"/>
                  </a:lnTo>
                  <a:lnTo>
                    <a:pt x="132091" y="36412"/>
                  </a:lnTo>
                  <a:lnTo>
                    <a:pt x="173639" y="16685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5"/>
                  </a:lnTo>
                  <a:lnTo>
                    <a:pt x="401308" y="36412"/>
                  </a:lnTo>
                  <a:lnTo>
                    <a:pt x="438531" y="62724"/>
                  </a:lnTo>
                  <a:lnTo>
                    <a:pt x="470675" y="94868"/>
                  </a:lnTo>
                  <a:lnTo>
                    <a:pt x="496987" y="132091"/>
                  </a:lnTo>
                  <a:lnTo>
                    <a:pt x="516714" y="173639"/>
                  </a:lnTo>
                  <a:lnTo>
                    <a:pt x="529103" y="218760"/>
                  </a:lnTo>
                  <a:lnTo>
                    <a:pt x="533400" y="266700"/>
                  </a:lnTo>
                  <a:close/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82A6D70F-CF32-6869-B994-AD401E0822F9}"/>
                </a:ext>
              </a:extLst>
            </p:cNvPr>
            <p:cNvSpPr/>
            <p:nvPr/>
          </p:nvSpPr>
          <p:spPr>
            <a:xfrm>
              <a:off x="10545376" y="1885945"/>
              <a:ext cx="264795" cy="180340"/>
            </a:xfrm>
            <a:custGeom>
              <a:avLst/>
              <a:gdLst/>
              <a:ahLst/>
              <a:cxnLst/>
              <a:rect l="l" t="t" r="r" b="b"/>
              <a:pathLst>
                <a:path w="264795" h="180339">
                  <a:moveTo>
                    <a:pt x="264579" y="0"/>
                  </a:moveTo>
                  <a:lnTo>
                    <a:pt x="0" y="78320"/>
                  </a:lnTo>
                  <a:lnTo>
                    <a:pt x="110070" y="179920"/>
                  </a:lnTo>
                  <a:lnTo>
                    <a:pt x="264579" y="0"/>
                  </a:lnTo>
                  <a:close/>
                </a:path>
              </a:pathLst>
            </a:custGeom>
            <a:solidFill>
              <a:srgbClr val="75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1289CEA9-A82F-AF8D-1F14-AC0E169E7145}"/>
                </a:ext>
              </a:extLst>
            </p:cNvPr>
            <p:cNvSpPr/>
            <p:nvPr/>
          </p:nvSpPr>
          <p:spPr>
            <a:xfrm>
              <a:off x="10545376" y="1885945"/>
              <a:ext cx="264795" cy="180340"/>
            </a:xfrm>
            <a:custGeom>
              <a:avLst/>
              <a:gdLst/>
              <a:ahLst/>
              <a:cxnLst/>
              <a:rect l="l" t="t" r="r" b="b"/>
              <a:pathLst>
                <a:path w="264795" h="180339">
                  <a:moveTo>
                    <a:pt x="0" y="78320"/>
                  </a:moveTo>
                  <a:lnTo>
                    <a:pt x="110070" y="179920"/>
                  </a:lnTo>
                  <a:lnTo>
                    <a:pt x="264579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39056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25195"/>
            <a:ext cx="1037603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>
                <a:latin typeface="Rodotex"/>
                <a:cs typeface="Rodotex"/>
              </a:rPr>
              <a:t>02.</a:t>
            </a:r>
            <a:r>
              <a:rPr lang="ro-RO" sz="5000" b="1" spc="-315" dirty="0">
                <a:latin typeface="Rodotex"/>
                <a:cs typeface="Rodotex"/>
              </a:rPr>
              <a:t> </a:t>
            </a:r>
            <a:r>
              <a:rPr lang="ro-RO" sz="5000" b="1" spc="-10" dirty="0">
                <a:latin typeface="Rodotex"/>
                <a:cs typeface="Rodotex"/>
              </a:rPr>
              <a:t>proiect 2025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lang="ro-RO" sz="5000" b="1" spc="-580" dirty="0">
                <a:latin typeface="Rodotex"/>
                <a:cs typeface="Rodotex"/>
              </a:rPr>
              <a:t> </a:t>
            </a:r>
            <a:r>
              <a:rPr lang="ro-RO" sz="1400" spc="-10" dirty="0"/>
              <a:t>inovare și cercetare în </a:t>
            </a:r>
            <a:r>
              <a:rPr lang="ro-RO" sz="1400" spc="-10" dirty="0" err="1"/>
              <a:t>semnalistică</a:t>
            </a:r>
            <a:endParaRPr lang="ro-RO" sz="1400" dirty="0">
              <a:latin typeface="Rodotex"/>
              <a:cs typeface="Rodotex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730B611-76A8-4C4C-50CF-5AB2FAA823D9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DDA71A-E188-2C97-87D3-AE7C387DEE74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6239C-0761-0866-3644-CC5AEF52133A}"/>
              </a:ext>
            </a:extLst>
          </p:cNvPr>
          <p:cNvSpPr txBox="1"/>
          <p:nvPr/>
        </p:nvSpPr>
        <p:spPr>
          <a:xfrm>
            <a:off x="914401" y="2362200"/>
            <a:ext cx="5410199" cy="2209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conectivitate </a:t>
            </a:r>
            <a:r>
              <a:rPr lang="ro-RO" sz="2400" b="1" dirty="0" err="1">
                <a:solidFill>
                  <a:srgbClr val="1C2E5C"/>
                </a:solidFill>
                <a:latin typeface="Rodotex" pitchFamily="50" charset="0"/>
              </a:rPr>
              <a:t>smart</a:t>
            </a:r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 prin module </a:t>
            </a:r>
            <a:r>
              <a:rPr lang="ro-RO" sz="2400" b="1" dirty="0" err="1">
                <a:solidFill>
                  <a:srgbClr val="1C2E5C"/>
                </a:solidFill>
                <a:latin typeface="Rodotex" pitchFamily="50" charset="0"/>
              </a:rPr>
              <a:t>Wi</a:t>
            </a:r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-Fi </a:t>
            </a:r>
          </a:p>
          <a:p>
            <a:endParaRPr lang="ro-RO" sz="1400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it-IT" sz="1400" dirty="0">
                <a:solidFill>
                  <a:srgbClr val="1C2E5C"/>
                </a:solidFill>
                <a:latin typeface="Rodotex" pitchFamily="50" charset="0"/>
              </a:rPr>
              <a:t>pentru gestionarea facil</a:t>
            </a:r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ă</a:t>
            </a:r>
            <a:r>
              <a:rPr lang="it-IT" sz="1400" dirty="0">
                <a:solidFill>
                  <a:srgbClr val="1C2E5C"/>
                </a:solidFill>
                <a:latin typeface="Rodotex" pitchFamily="50" charset="0"/>
              </a:rPr>
              <a:t> a func</a:t>
            </a:r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ț</a:t>
            </a:r>
            <a:r>
              <a:rPr lang="it-IT" sz="1400" dirty="0">
                <a:solidFill>
                  <a:srgbClr val="1C2E5C"/>
                </a:solidFill>
                <a:latin typeface="Rodotex" pitchFamily="50" charset="0"/>
              </a:rPr>
              <a:t>ion</a:t>
            </a:r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ă</a:t>
            </a:r>
            <a:r>
              <a:rPr lang="it-IT" sz="1400" dirty="0">
                <a:solidFill>
                  <a:srgbClr val="1C2E5C"/>
                </a:solidFill>
                <a:latin typeface="Rodotex" pitchFamily="50" charset="0"/>
              </a:rPr>
              <a:t>rii (</a:t>
            </a:r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ON</a:t>
            </a:r>
            <a:r>
              <a:rPr lang="it-IT" sz="1400" dirty="0">
                <a:solidFill>
                  <a:srgbClr val="1C2E5C"/>
                </a:solidFill>
                <a:latin typeface="Rodotex" pitchFamily="50" charset="0"/>
              </a:rPr>
              <a:t>/</a:t>
            </a:r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OFF</a:t>
            </a:r>
            <a:r>
              <a:rPr lang="it-IT" sz="1400" dirty="0">
                <a:solidFill>
                  <a:srgbClr val="1C2E5C"/>
                </a:solidFill>
                <a:latin typeface="Rodotex" pitchFamily="50" charset="0"/>
              </a:rPr>
              <a:t>) </a:t>
            </a:r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ș</a:t>
            </a:r>
            <a:r>
              <a:rPr lang="it-IT" sz="1400" dirty="0">
                <a:solidFill>
                  <a:srgbClr val="1C2E5C"/>
                </a:solidFill>
                <a:latin typeface="Rodotex" pitchFamily="50" charset="0"/>
              </a:rPr>
              <a:t>i culegerea datelor referitoare la consumul electric.</a:t>
            </a:r>
            <a:endParaRPr lang="ro-RO" sz="1400" dirty="0">
              <a:solidFill>
                <a:srgbClr val="1C2E5C"/>
              </a:solidFill>
              <a:latin typeface="Rodotex" pitchFamily="50" charset="0"/>
            </a:endParaRPr>
          </a:p>
          <a:p>
            <a:endParaRPr lang="ro-RO" sz="1400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Totul poate fi controlat printr-o singură aplicație.</a:t>
            </a:r>
            <a:endParaRPr lang="it-IT" sz="1400" dirty="0">
              <a:solidFill>
                <a:srgbClr val="1C2E5C"/>
              </a:solidFill>
              <a:latin typeface="Rodotex" pitchFamily="50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49D259E-014A-8C80-BED7-47B18CDDABE2}"/>
              </a:ext>
            </a:extLst>
          </p:cNvPr>
          <p:cNvSpPr txBox="1">
            <a:spLocks/>
          </p:cNvSpPr>
          <p:nvPr/>
        </p:nvSpPr>
        <p:spPr>
          <a:xfrm>
            <a:off x="914401" y="1524000"/>
            <a:ext cx="1752599" cy="503590"/>
          </a:xfrm>
          <a:prstGeom prst="rect">
            <a:avLst/>
          </a:prstGeom>
          <a:solidFill>
            <a:srgbClr val="1C2E5C"/>
          </a:solidFill>
        </p:spPr>
        <p:txBody>
          <a:bodyPr vert="horz" wrap="square" lIns="36000" tIns="36000" rIns="36000" bIns="3600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2800" b="1" dirty="0">
                <a:solidFill>
                  <a:srgbClr val="F70680"/>
                </a:solidFill>
              </a:rPr>
              <a:t>avantaje</a:t>
            </a:r>
            <a:endParaRPr lang="ro-RO" sz="800" dirty="0">
              <a:solidFill>
                <a:srgbClr val="F70680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9F1F315-ABDD-6787-A531-697002229D29}"/>
              </a:ext>
            </a:extLst>
          </p:cNvPr>
          <p:cNvSpPr txBox="1">
            <a:spLocks/>
          </p:cNvSpPr>
          <p:nvPr/>
        </p:nvSpPr>
        <p:spPr>
          <a:xfrm>
            <a:off x="2743200" y="1524000"/>
            <a:ext cx="609600" cy="503590"/>
          </a:xfrm>
          <a:prstGeom prst="rect">
            <a:avLst/>
          </a:prstGeom>
          <a:solidFill>
            <a:srgbClr val="1C2E5C"/>
          </a:solidFill>
        </p:spPr>
        <p:txBody>
          <a:bodyPr vert="horz" wrap="square" lIns="36000" tIns="36000" rIns="36000" bIns="3600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 algn="ctr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2800" b="1" dirty="0">
                <a:solidFill>
                  <a:srgbClr val="F70680"/>
                </a:solidFill>
              </a:rPr>
              <a:t>03</a:t>
            </a:r>
            <a:endParaRPr lang="ro-RO" sz="800" dirty="0">
              <a:solidFill>
                <a:srgbClr val="F7068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BDAA7-5EC4-5A0A-5CDA-9D84D1F38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847" y="1998975"/>
            <a:ext cx="1844040" cy="4227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EDC0F-E46F-BFA5-9A12-1333B646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687" y="1991355"/>
            <a:ext cx="1805912" cy="422233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CF31AAF-F0BD-C0FC-AFF9-B37937544827}"/>
              </a:ext>
            </a:extLst>
          </p:cNvPr>
          <p:cNvGrpSpPr/>
          <p:nvPr/>
        </p:nvGrpSpPr>
        <p:grpSpPr>
          <a:xfrm>
            <a:off x="927238" y="4906610"/>
            <a:ext cx="3886199" cy="534798"/>
            <a:chOff x="914400" y="5192831"/>
            <a:chExt cx="3886199" cy="53479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746441E-FEA5-1CCB-BB21-010587F27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4400" y="5192831"/>
              <a:ext cx="3886199" cy="534798"/>
            </a:xfrm>
            <a:prstGeom prst="rect">
              <a:avLst/>
            </a:prstGeom>
          </p:spPr>
        </p:pic>
        <p:sp>
          <p:nvSpPr>
            <p:cNvPr id="14" name="object 2">
              <a:extLst>
                <a:ext uri="{FF2B5EF4-FFF2-40B4-BE49-F238E27FC236}">
                  <a16:creationId xmlns:a16="http://schemas.microsoft.com/office/drawing/2014/main" id="{048EE069-5FA0-3A0B-C2A9-19D996E7A044}"/>
                </a:ext>
              </a:extLst>
            </p:cNvPr>
            <p:cNvSpPr txBox="1">
              <a:spLocks/>
            </p:cNvSpPr>
            <p:nvPr/>
          </p:nvSpPr>
          <p:spPr>
            <a:xfrm>
              <a:off x="914401" y="5246269"/>
              <a:ext cx="3429000" cy="442035"/>
            </a:xfrm>
            <a:prstGeom prst="rect">
              <a:avLst/>
            </a:prstGeom>
            <a:noFill/>
          </p:spPr>
          <p:txBody>
            <a:bodyPr vert="horz" wrap="square" lIns="36000" tIns="36000" rIns="36000" bIns="36000" rtlCol="0">
              <a:spAutoFit/>
            </a:bodyPr>
            <a:lstStyle>
              <a:lvl1pPr>
                <a:defRPr sz="1400" b="0" i="0">
                  <a:solidFill>
                    <a:srgbClr val="1C2E5C"/>
                  </a:solidFill>
                  <a:latin typeface="Rodotex"/>
                  <a:ea typeface="+mj-ea"/>
                  <a:cs typeface="Rodotex"/>
                </a:defRPr>
              </a:lvl1pPr>
            </a:lstStyle>
            <a:p>
              <a:pPr marL="12065" algn="ctr">
                <a:spcBef>
                  <a:spcPts val="100"/>
                </a:spcBef>
                <a:tabLst>
                  <a:tab pos="3371215" algn="l"/>
                  <a:tab pos="4325620" algn="l"/>
                  <a:tab pos="6887209" algn="l"/>
                </a:tabLst>
              </a:pPr>
              <a:r>
                <a:rPr lang="ro-RO" sz="2400" b="1" dirty="0"/>
                <a:t>NOU PRIN PROIECT!</a:t>
              </a:r>
              <a:endParaRPr lang="ro-RO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588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25195"/>
            <a:ext cx="1037603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>
                <a:latin typeface="Rodotex"/>
                <a:cs typeface="Rodotex"/>
              </a:rPr>
              <a:t>02.</a:t>
            </a:r>
            <a:r>
              <a:rPr lang="ro-RO" sz="5000" b="1" spc="-315" dirty="0">
                <a:latin typeface="Rodotex"/>
                <a:cs typeface="Rodotex"/>
              </a:rPr>
              <a:t> </a:t>
            </a:r>
            <a:r>
              <a:rPr lang="ro-RO" sz="5000" b="1" spc="-10" dirty="0">
                <a:latin typeface="Rodotex"/>
                <a:cs typeface="Rodotex"/>
              </a:rPr>
              <a:t>proiect 2025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lang="ro-RO" sz="5000" b="1" spc="-580" dirty="0">
                <a:latin typeface="Rodotex"/>
                <a:cs typeface="Rodotex"/>
              </a:rPr>
              <a:t> </a:t>
            </a:r>
            <a:r>
              <a:rPr lang="ro-RO" sz="1400" spc="-10" dirty="0"/>
              <a:t>inovare și cercetare în </a:t>
            </a:r>
            <a:r>
              <a:rPr lang="ro-RO" sz="1400" spc="-10" dirty="0" err="1"/>
              <a:t>semnalistică</a:t>
            </a:r>
            <a:endParaRPr lang="ro-RO" sz="1400" dirty="0">
              <a:latin typeface="Rodotex"/>
              <a:cs typeface="Rodotex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730B611-76A8-4C4C-50CF-5AB2FAA823D9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DDA71A-E188-2C97-87D3-AE7C387DEE74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6239C-0761-0866-3644-CC5AEF52133A}"/>
              </a:ext>
            </a:extLst>
          </p:cNvPr>
          <p:cNvSpPr txBox="1"/>
          <p:nvPr/>
        </p:nvSpPr>
        <p:spPr>
          <a:xfrm>
            <a:off x="914401" y="2362200"/>
            <a:ext cx="5410199" cy="1600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aspect ultra-modern</a:t>
            </a:r>
          </a:p>
          <a:p>
            <a:endParaRPr lang="ro-RO" sz="1400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cadru din aluminiu, față acrilică, grosime redusă (13 mm)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49D259E-014A-8C80-BED7-47B18CDDABE2}"/>
              </a:ext>
            </a:extLst>
          </p:cNvPr>
          <p:cNvSpPr txBox="1">
            <a:spLocks/>
          </p:cNvSpPr>
          <p:nvPr/>
        </p:nvSpPr>
        <p:spPr>
          <a:xfrm>
            <a:off x="914401" y="1524000"/>
            <a:ext cx="1752599" cy="503590"/>
          </a:xfrm>
          <a:prstGeom prst="rect">
            <a:avLst/>
          </a:prstGeom>
          <a:solidFill>
            <a:srgbClr val="1C2E5C"/>
          </a:solidFill>
        </p:spPr>
        <p:txBody>
          <a:bodyPr vert="horz" wrap="square" lIns="36000" tIns="36000" rIns="36000" bIns="3600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2800" b="1" dirty="0">
                <a:solidFill>
                  <a:srgbClr val="F70680"/>
                </a:solidFill>
              </a:rPr>
              <a:t>avantaje</a:t>
            </a:r>
            <a:endParaRPr lang="ro-RO" sz="800" dirty="0">
              <a:solidFill>
                <a:srgbClr val="F70680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9F1F315-ABDD-6787-A531-697002229D29}"/>
              </a:ext>
            </a:extLst>
          </p:cNvPr>
          <p:cNvSpPr txBox="1">
            <a:spLocks/>
          </p:cNvSpPr>
          <p:nvPr/>
        </p:nvSpPr>
        <p:spPr>
          <a:xfrm>
            <a:off x="2743200" y="1524000"/>
            <a:ext cx="609600" cy="503590"/>
          </a:xfrm>
          <a:prstGeom prst="rect">
            <a:avLst/>
          </a:prstGeom>
          <a:solidFill>
            <a:srgbClr val="1C2E5C"/>
          </a:solidFill>
        </p:spPr>
        <p:txBody>
          <a:bodyPr vert="horz" wrap="square" lIns="36000" tIns="36000" rIns="36000" bIns="3600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 algn="ctr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2800" b="1" dirty="0">
                <a:solidFill>
                  <a:srgbClr val="F70680"/>
                </a:solidFill>
              </a:rPr>
              <a:t>04</a:t>
            </a:r>
            <a:endParaRPr lang="ro-RO" sz="800" dirty="0">
              <a:solidFill>
                <a:srgbClr val="F7068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4E7C2-9FC5-0F00-815B-CEDF82B34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14345"/>
            <a:ext cx="5181599" cy="34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93" y="3237731"/>
            <a:ext cx="4274977" cy="150746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5640"/>
              </a:lnSpc>
              <a:spcBef>
                <a:spcPts val="555"/>
              </a:spcBef>
              <a:tabLst>
                <a:tab pos="966469" algn="l"/>
              </a:tabLst>
            </a:pPr>
            <a:r>
              <a:rPr lang="ro-RO" sz="5000" b="1" spc="-10" dirty="0">
                <a:solidFill>
                  <a:srgbClr val="FFFFFF"/>
                </a:solidFill>
                <a:latin typeface="Rodotex"/>
                <a:cs typeface="Rodotex"/>
              </a:rPr>
              <a:t>semnalistica</a:t>
            </a:r>
            <a:r>
              <a:rPr sz="5000" b="1" spc="-10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5000" b="1" spc="-25" dirty="0">
                <a:solidFill>
                  <a:srgbClr val="FFFFFF"/>
                </a:solidFill>
                <a:latin typeface="Rodotex"/>
                <a:cs typeface="Rodotex"/>
              </a:rPr>
              <a:t>de</a:t>
            </a:r>
            <a:r>
              <a:rPr sz="5000" b="1" dirty="0">
                <a:solidFill>
                  <a:srgbClr val="FFFFFF"/>
                </a:solidFill>
                <a:latin typeface="Rodotex"/>
                <a:cs typeface="Rodotex"/>
              </a:rPr>
              <a:t>	</a:t>
            </a:r>
            <a:r>
              <a:rPr sz="5000" b="1" spc="-20" dirty="0">
                <a:solidFill>
                  <a:srgbClr val="FFFFFF"/>
                </a:solidFill>
                <a:latin typeface="Rodotex"/>
                <a:cs typeface="Rodotex"/>
              </a:rPr>
              <a:t>aeroport</a:t>
            </a:r>
            <a:endParaRPr sz="5000" dirty="0">
              <a:latin typeface="Rodotex"/>
              <a:cs typeface="Rodotex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69222" y="4233043"/>
            <a:ext cx="4274977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sz="2800" dirty="0">
                <a:solidFill>
                  <a:srgbClr val="FFFFFF"/>
                </a:solidFill>
                <a:latin typeface="Rodotex"/>
                <a:cs typeface="Rodotex"/>
              </a:rPr>
              <a:t>o</a:t>
            </a:r>
            <a:r>
              <a:rPr lang="ro-RO" sz="2800" spc="-45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lang="ro-RO" sz="2800" spc="-20" dirty="0">
                <a:solidFill>
                  <a:srgbClr val="FFFFFF"/>
                </a:solidFill>
                <a:latin typeface="Rodotex"/>
                <a:cs typeface="Rodotex"/>
              </a:rPr>
              <a:t>competență</a:t>
            </a:r>
            <a:r>
              <a:rPr lang="ro-RO" sz="2800" spc="-40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lang="ro-RO" sz="2800" dirty="0">
                <a:solidFill>
                  <a:srgbClr val="FFFFFF"/>
                </a:solidFill>
                <a:latin typeface="Rodotex"/>
                <a:cs typeface="Rodotex"/>
              </a:rPr>
              <a:t>de</a:t>
            </a:r>
            <a:r>
              <a:rPr lang="ro-RO" sz="2800" spc="-40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lang="ro-RO" sz="2800" spc="-20" dirty="0">
                <a:solidFill>
                  <a:srgbClr val="FFFFFF"/>
                </a:solidFill>
                <a:latin typeface="Rodotex"/>
                <a:cs typeface="Rodotex"/>
              </a:rPr>
              <a:t>nișă</a:t>
            </a:r>
            <a:endParaRPr lang="ro-RO" sz="2800" dirty="0">
              <a:latin typeface="Rodotex"/>
              <a:cs typeface="Rodotex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02184" y="4601343"/>
            <a:ext cx="1320800" cy="0"/>
          </a:xfrm>
          <a:custGeom>
            <a:avLst/>
            <a:gdLst/>
            <a:ahLst/>
            <a:cxnLst/>
            <a:rect l="l" t="t" r="r" b="b"/>
            <a:pathLst>
              <a:path w="1320800">
                <a:moveTo>
                  <a:pt x="1320800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>
                <a:solidFill>
                  <a:srgbClr val="FFFFFF"/>
                </a:solidFill>
              </a:rPr>
              <a:t>passion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perfection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E81E20B5-9EB6-39D6-2AAA-BFF814B9B57C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DE6FC086-472A-CE7D-FF4B-CC37B9BD1F80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FFFFFF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FFFFFF"/>
                </a:solidFill>
                <a:latin typeface="Rodotex"/>
                <a:cs typeface="Rodotex"/>
              </a:rPr>
              <a:t> 2025</a:t>
            </a:r>
            <a:endParaRPr sz="1400" dirty="0">
              <a:latin typeface="Rodotex"/>
              <a:cs typeface="Rodotex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15746BD-9A79-3479-E814-840E0882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333" y="6119151"/>
            <a:ext cx="2422800" cy="53320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B66C076-DC6A-7C5A-36F1-8019DCB58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1210235"/>
            <a:ext cx="241935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25195"/>
            <a:ext cx="1037603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>
                <a:latin typeface="Rodotex"/>
                <a:cs typeface="Rodotex"/>
              </a:rPr>
              <a:t>02.</a:t>
            </a:r>
            <a:r>
              <a:rPr lang="ro-RO" sz="5000" b="1" spc="-315" dirty="0">
                <a:latin typeface="Rodotex"/>
                <a:cs typeface="Rodotex"/>
              </a:rPr>
              <a:t> </a:t>
            </a:r>
            <a:r>
              <a:rPr lang="ro-RO" sz="5000" b="1" spc="-10" dirty="0">
                <a:latin typeface="Rodotex"/>
                <a:cs typeface="Rodotex"/>
              </a:rPr>
              <a:t>proiect 2025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lang="ro-RO" sz="5000" b="1" spc="-580" dirty="0">
                <a:latin typeface="Rodotex"/>
                <a:cs typeface="Rodotex"/>
              </a:rPr>
              <a:t> </a:t>
            </a:r>
            <a:r>
              <a:rPr lang="ro-RO" sz="1400" spc="-10" dirty="0"/>
              <a:t>inovare și cercetare în </a:t>
            </a:r>
            <a:r>
              <a:rPr lang="ro-RO" sz="1400" spc="-10" dirty="0" err="1"/>
              <a:t>semnalistică</a:t>
            </a:r>
            <a:endParaRPr lang="ro-RO" sz="1400" dirty="0">
              <a:latin typeface="Rodotex"/>
              <a:cs typeface="Rodotex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730B611-76A8-4C4C-50CF-5AB2FAA823D9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DDA71A-E188-2C97-87D3-AE7C387DEE74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6239C-0761-0866-3644-CC5AEF52133A}"/>
              </a:ext>
            </a:extLst>
          </p:cNvPr>
          <p:cNvSpPr txBox="1"/>
          <p:nvPr/>
        </p:nvSpPr>
        <p:spPr>
          <a:xfrm>
            <a:off x="914401" y="2362200"/>
            <a:ext cx="5181599" cy="24682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cost de mentenanță redus</a:t>
            </a:r>
          </a:p>
          <a:p>
            <a:endParaRPr lang="ro-RO" sz="1400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sistemul de semnalistică are costuri de mentenanță reduse datorită utilizării unor materiale de calitate superioară, rezistente la uzură și factori de mediu asamblate într-un sistem modular interschimbabil </a:t>
            </a:r>
            <a:r>
              <a:rPr lang="en-US" sz="1400" dirty="0">
                <a:solidFill>
                  <a:srgbClr val="1C2E5C"/>
                </a:solidFill>
                <a:latin typeface="Rodotex" pitchFamily="50" charset="0"/>
              </a:rPr>
              <a:t>“</a:t>
            </a:r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plug </a:t>
            </a:r>
            <a:r>
              <a:rPr lang="ro-RO" sz="1400" dirty="0" err="1">
                <a:solidFill>
                  <a:srgbClr val="1C2E5C"/>
                </a:solidFill>
                <a:latin typeface="Rodotex" pitchFamily="50" charset="0"/>
              </a:rPr>
              <a:t>and</a:t>
            </a:r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 play</a:t>
            </a:r>
            <a:r>
              <a:rPr lang="en-US" sz="1400" dirty="0">
                <a:solidFill>
                  <a:srgbClr val="1C2E5C"/>
                </a:solidFill>
                <a:latin typeface="Rodotex" pitchFamily="50" charset="0"/>
              </a:rPr>
              <a:t>”</a:t>
            </a:r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. </a:t>
            </a:r>
            <a:endParaRPr lang="en-US" sz="1400" dirty="0">
              <a:solidFill>
                <a:srgbClr val="1C2E5C"/>
              </a:solidFill>
              <a:latin typeface="Rodotex" pitchFamily="50" charset="0"/>
            </a:endParaRPr>
          </a:p>
          <a:p>
            <a:endParaRPr lang="en-US" sz="1400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construcția sa robustă asigură durabilitate pe termen lung, minimizând necesitatea intervențiilor frecvente.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49D259E-014A-8C80-BED7-47B18CDDABE2}"/>
              </a:ext>
            </a:extLst>
          </p:cNvPr>
          <p:cNvSpPr txBox="1">
            <a:spLocks/>
          </p:cNvSpPr>
          <p:nvPr/>
        </p:nvSpPr>
        <p:spPr>
          <a:xfrm>
            <a:off x="914401" y="1524000"/>
            <a:ext cx="1752599" cy="503590"/>
          </a:xfrm>
          <a:prstGeom prst="rect">
            <a:avLst/>
          </a:prstGeom>
          <a:solidFill>
            <a:srgbClr val="1C2E5C"/>
          </a:solidFill>
        </p:spPr>
        <p:txBody>
          <a:bodyPr vert="horz" wrap="square" lIns="36000" tIns="36000" rIns="36000" bIns="3600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2800" b="1" dirty="0">
                <a:solidFill>
                  <a:srgbClr val="F70680"/>
                </a:solidFill>
              </a:rPr>
              <a:t>avantaje</a:t>
            </a:r>
            <a:endParaRPr lang="ro-RO" sz="800" dirty="0">
              <a:solidFill>
                <a:srgbClr val="F70680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9F1F315-ABDD-6787-A531-697002229D29}"/>
              </a:ext>
            </a:extLst>
          </p:cNvPr>
          <p:cNvSpPr txBox="1">
            <a:spLocks/>
          </p:cNvSpPr>
          <p:nvPr/>
        </p:nvSpPr>
        <p:spPr>
          <a:xfrm>
            <a:off x="2743200" y="1524000"/>
            <a:ext cx="609600" cy="503590"/>
          </a:xfrm>
          <a:prstGeom prst="rect">
            <a:avLst/>
          </a:prstGeom>
          <a:solidFill>
            <a:srgbClr val="1C2E5C"/>
          </a:solidFill>
        </p:spPr>
        <p:txBody>
          <a:bodyPr vert="horz" wrap="square" lIns="36000" tIns="36000" rIns="36000" bIns="3600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 algn="ctr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2800" b="1" dirty="0">
                <a:solidFill>
                  <a:srgbClr val="F70680"/>
                </a:solidFill>
              </a:rPr>
              <a:t>05</a:t>
            </a:r>
            <a:endParaRPr lang="ro-RO" sz="800" dirty="0">
              <a:solidFill>
                <a:srgbClr val="F7068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FA486-56BE-12C5-70C8-062D19902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91" b="6943"/>
          <a:stretch/>
        </p:blipFill>
        <p:spPr>
          <a:xfrm>
            <a:off x="6102415" y="2514345"/>
            <a:ext cx="5167353" cy="342925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CBCC287-04B0-02D7-08B2-98E55E812A44}"/>
              </a:ext>
            </a:extLst>
          </p:cNvPr>
          <p:cNvGrpSpPr/>
          <p:nvPr/>
        </p:nvGrpSpPr>
        <p:grpSpPr>
          <a:xfrm>
            <a:off x="927238" y="4951797"/>
            <a:ext cx="3886199" cy="534798"/>
            <a:chOff x="914400" y="5192831"/>
            <a:chExt cx="3886199" cy="534798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733BA5A3-3964-7C13-9698-12785D042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4400" y="5192831"/>
              <a:ext cx="3886199" cy="534798"/>
            </a:xfrm>
            <a:prstGeom prst="rect">
              <a:avLst/>
            </a:prstGeom>
          </p:spPr>
        </p:pic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65376D3C-4E4B-BB02-23D3-A134C81601B3}"/>
                </a:ext>
              </a:extLst>
            </p:cNvPr>
            <p:cNvSpPr txBox="1">
              <a:spLocks/>
            </p:cNvSpPr>
            <p:nvPr/>
          </p:nvSpPr>
          <p:spPr>
            <a:xfrm>
              <a:off x="914401" y="5246269"/>
              <a:ext cx="3429000" cy="442035"/>
            </a:xfrm>
            <a:prstGeom prst="rect">
              <a:avLst/>
            </a:prstGeom>
            <a:noFill/>
          </p:spPr>
          <p:txBody>
            <a:bodyPr vert="horz" wrap="square" lIns="36000" tIns="36000" rIns="36000" bIns="36000" rtlCol="0">
              <a:spAutoFit/>
            </a:bodyPr>
            <a:lstStyle>
              <a:lvl1pPr>
                <a:defRPr sz="1400" b="0" i="0">
                  <a:solidFill>
                    <a:srgbClr val="1C2E5C"/>
                  </a:solidFill>
                  <a:latin typeface="Rodotex"/>
                  <a:ea typeface="+mj-ea"/>
                  <a:cs typeface="Rodotex"/>
                </a:defRPr>
              </a:lvl1pPr>
            </a:lstStyle>
            <a:p>
              <a:pPr marL="12065" algn="ctr">
                <a:spcBef>
                  <a:spcPts val="100"/>
                </a:spcBef>
                <a:tabLst>
                  <a:tab pos="3371215" algn="l"/>
                  <a:tab pos="4325620" algn="l"/>
                  <a:tab pos="6887209" algn="l"/>
                </a:tabLst>
              </a:pPr>
              <a:r>
                <a:rPr lang="ro-RO" sz="2400" b="1" dirty="0"/>
                <a:t>NOU PRIN PROIECT!</a:t>
              </a:r>
              <a:endParaRPr lang="ro-RO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009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25195"/>
            <a:ext cx="1037603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>
                <a:latin typeface="Rodotex"/>
                <a:cs typeface="Rodotex"/>
              </a:rPr>
              <a:t>02.</a:t>
            </a:r>
            <a:r>
              <a:rPr lang="ro-RO" sz="5000" b="1" spc="-315" dirty="0">
                <a:latin typeface="Rodotex"/>
                <a:cs typeface="Rodotex"/>
              </a:rPr>
              <a:t> </a:t>
            </a:r>
            <a:r>
              <a:rPr lang="ro-RO" sz="5000" b="1" spc="-10" dirty="0">
                <a:latin typeface="Rodotex"/>
                <a:cs typeface="Rodotex"/>
              </a:rPr>
              <a:t>proiect 2025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lang="ro-RO" sz="5000" b="1" spc="-580" dirty="0">
                <a:latin typeface="Rodotex"/>
                <a:cs typeface="Rodotex"/>
              </a:rPr>
              <a:t> </a:t>
            </a:r>
            <a:r>
              <a:rPr lang="ro-RO" sz="1400" spc="-10" dirty="0"/>
              <a:t>inovare și cercetare în </a:t>
            </a:r>
            <a:r>
              <a:rPr lang="ro-RO" sz="1400" spc="-10" dirty="0" err="1"/>
              <a:t>semnalistică</a:t>
            </a:r>
            <a:endParaRPr lang="ro-RO" sz="1400" dirty="0">
              <a:latin typeface="Rodotex"/>
              <a:cs typeface="Rodotex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730B611-76A8-4C4C-50CF-5AB2FAA823D9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DDA71A-E188-2C97-87D3-AE7C387DEE74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6239C-0761-0866-3644-CC5AEF52133A}"/>
              </a:ext>
            </a:extLst>
          </p:cNvPr>
          <p:cNvSpPr txBox="1"/>
          <p:nvPr/>
        </p:nvSpPr>
        <p:spPr>
          <a:xfrm>
            <a:off x="914401" y="2362200"/>
            <a:ext cx="5181599" cy="2209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versatilitate ridicată</a:t>
            </a:r>
          </a:p>
          <a:p>
            <a:endParaRPr lang="ro-RO" sz="1400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it-IT" sz="1400" dirty="0">
                <a:solidFill>
                  <a:srgbClr val="1C2E5C"/>
                </a:solidFill>
                <a:latin typeface="Rodotex" pitchFamily="50" charset="0"/>
              </a:rPr>
              <a:t>prin modificarea numărului de panouri per ansamblu prin conectivitate </a:t>
            </a:r>
            <a:r>
              <a:rPr lang="ro-MD" sz="1400" dirty="0">
                <a:solidFill>
                  <a:srgbClr val="1C2E5C"/>
                </a:solidFill>
                <a:latin typeface="Rodotex" pitchFamily="50" charset="0"/>
              </a:rPr>
              <a:t>„</a:t>
            </a:r>
            <a:r>
              <a:rPr lang="it-IT" sz="1400" dirty="0">
                <a:solidFill>
                  <a:srgbClr val="1C2E5C"/>
                </a:solidFill>
                <a:latin typeface="Rodotex" pitchFamily="50" charset="0"/>
              </a:rPr>
              <a:t>plug and play</a:t>
            </a:r>
            <a:r>
              <a:rPr lang="ro-MD" sz="1400" dirty="0">
                <a:solidFill>
                  <a:srgbClr val="1C2E5C"/>
                </a:solidFill>
                <a:latin typeface="Rodotex" pitchFamily="50" charset="0"/>
              </a:rPr>
              <a:t>”</a:t>
            </a:r>
            <a:r>
              <a:rPr lang="it-IT" sz="1400" dirty="0">
                <a:solidFill>
                  <a:srgbClr val="1C2E5C"/>
                </a:solidFill>
                <a:latin typeface="Rodotex" pitchFamily="50" charset="0"/>
              </a:rPr>
              <a:t>.</a:t>
            </a:r>
            <a:endParaRPr lang="ro-RO" sz="1400" dirty="0">
              <a:solidFill>
                <a:srgbClr val="1C2E5C"/>
              </a:solidFill>
              <a:latin typeface="Rodotex" pitchFamily="50" charset="0"/>
            </a:endParaRPr>
          </a:p>
          <a:p>
            <a:endParaRPr lang="ro-RO" sz="1400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se pot adăuga sau îndepărta panouri în funcție de nevoi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49D259E-014A-8C80-BED7-47B18CDDABE2}"/>
              </a:ext>
            </a:extLst>
          </p:cNvPr>
          <p:cNvSpPr txBox="1">
            <a:spLocks/>
          </p:cNvSpPr>
          <p:nvPr/>
        </p:nvSpPr>
        <p:spPr>
          <a:xfrm>
            <a:off x="914401" y="1524000"/>
            <a:ext cx="1752599" cy="503590"/>
          </a:xfrm>
          <a:prstGeom prst="rect">
            <a:avLst/>
          </a:prstGeom>
          <a:solidFill>
            <a:srgbClr val="1C2E5C"/>
          </a:solidFill>
        </p:spPr>
        <p:txBody>
          <a:bodyPr vert="horz" wrap="square" lIns="36000" tIns="36000" rIns="36000" bIns="3600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2800" b="1" dirty="0">
                <a:solidFill>
                  <a:srgbClr val="F70680"/>
                </a:solidFill>
              </a:rPr>
              <a:t>avantaje</a:t>
            </a:r>
            <a:endParaRPr lang="ro-RO" sz="800" dirty="0">
              <a:solidFill>
                <a:srgbClr val="F70680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9F1F315-ABDD-6787-A531-697002229D29}"/>
              </a:ext>
            </a:extLst>
          </p:cNvPr>
          <p:cNvSpPr txBox="1">
            <a:spLocks/>
          </p:cNvSpPr>
          <p:nvPr/>
        </p:nvSpPr>
        <p:spPr>
          <a:xfrm>
            <a:off x="2743200" y="1524000"/>
            <a:ext cx="609600" cy="503590"/>
          </a:xfrm>
          <a:prstGeom prst="rect">
            <a:avLst/>
          </a:prstGeom>
          <a:solidFill>
            <a:srgbClr val="1C2E5C"/>
          </a:solidFill>
        </p:spPr>
        <p:txBody>
          <a:bodyPr vert="horz" wrap="square" lIns="36000" tIns="36000" rIns="36000" bIns="3600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 algn="ctr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2800" b="1" dirty="0">
                <a:solidFill>
                  <a:srgbClr val="F70680"/>
                </a:solidFill>
              </a:rPr>
              <a:t>06</a:t>
            </a:r>
            <a:endParaRPr lang="ro-RO" sz="800" dirty="0">
              <a:solidFill>
                <a:srgbClr val="F70680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3482877-F3B1-10FB-19DA-5D11E4760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0499" y="2144130"/>
            <a:ext cx="9905053" cy="77463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91F456-AF23-EFF6-7413-05375DA59A41}"/>
              </a:ext>
            </a:extLst>
          </p:cNvPr>
          <p:cNvGrpSpPr/>
          <p:nvPr/>
        </p:nvGrpSpPr>
        <p:grpSpPr>
          <a:xfrm>
            <a:off x="927238" y="4495800"/>
            <a:ext cx="3886199" cy="534798"/>
            <a:chOff x="914400" y="5192831"/>
            <a:chExt cx="3886199" cy="534798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B707FE8-CCCC-ED8E-1D2C-DD79EC822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4400" y="5192831"/>
              <a:ext cx="3886199" cy="534798"/>
            </a:xfrm>
            <a:prstGeom prst="rect">
              <a:avLst/>
            </a:prstGeom>
          </p:spPr>
        </p:pic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889F8E4D-7A41-E86A-8747-1D6CF57297B7}"/>
                </a:ext>
              </a:extLst>
            </p:cNvPr>
            <p:cNvSpPr txBox="1">
              <a:spLocks/>
            </p:cNvSpPr>
            <p:nvPr/>
          </p:nvSpPr>
          <p:spPr>
            <a:xfrm>
              <a:off x="914401" y="5246269"/>
              <a:ext cx="3429000" cy="442035"/>
            </a:xfrm>
            <a:prstGeom prst="rect">
              <a:avLst/>
            </a:prstGeom>
            <a:noFill/>
          </p:spPr>
          <p:txBody>
            <a:bodyPr vert="horz" wrap="square" lIns="36000" tIns="36000" rIns="36000" bIns="36000" rtlCol="0">
              <a:spAutoFit/>
            </a:bodyPr>
            <a:lstStyle>
              <a:lvl1pPr>
                <a:defRPr sz="1400" b="0" i="0">
                  <a:solidFill>
                    <a:srgbClr val="1C2E5C"/>
                  </a:solidFill>
                  <a:latin typeface="Rodotex"/>
                  <a:ea typeface="+mj-ea"/>
                  <a:cs typeface="Rodotex"/>
                </a:defRPr>
              </a:lvl1pPr>
            </a:lstStyle>
            <a:p>
              <a:pPr marL="12065" algn="ctr">
                <a:spcBef>
                  <a:spcPts val="100"/>
                </a:spcBef>
                <a:tabLst>
                  <a:tab pos="3371215" algn="l"/>
                  <a:tab pos="4325620" algn="l"/>
                  <a:tab pos="6887209" algn="l"/>
                </a:tabLst>
              </a:pPr>
              <a:r>
                <a:rPr lang="ro-RO" sz="2400" b="1" dirty="0"/>
                <a:t>NOU PRIN PROIECT!</a:t>
              </a:r>
              <a:endParaRPr lang="ro-RO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2389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25195"/>
            <a:ext cx="1037603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>
                <a:latin typeface="Rodotex"/>
                <a:cs typeface="Rodotex"/>
              </a:rPr>
              <a:t>02.</a:t>
            </a:r>
            <a:r>
              <a:rPr lang="ro-RO" sz="5000" b="1" spc="-315" dirty="0">
                <a:latin typeface="Rodotex"/>
                <a:cs typeface="Rodotex"/>
              </a:rPr>
              <a:t> </a:t>
            </a:r>
            <a:r>
              <a:rPr lang="ro-RO" sz="5000" b="1" spc="-10" dirty="0">
                <a:latin typeface="Rodotex"/>
                <a:cs typeface="Rodotex"/>
              </a:rPr>
              <a:t>proiect 2025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lang="ro-RO" sz="5000" b="1" spc="-580" dirty="0">
                <a:latin typeface="Rodotex"/>
                <a:cs typeface="Rodotex"/>
              </a:rPr>
              <a:t> </a:t>
            </a:r>
            <a:r>
              <a:rPr lang="ro-RO" sz="1400" spc="-10" dirty="0"/>
              <a:t>inovare și cercetare în </a:t>
            </a:r>
            <a:r>
              <a:rPr lang="ro-RO" sz="1400" spc="-10" dirty="0" err="1"/>
              <a:t>semnalistică</a:t>
            </a:r>
            <a:endParaRPr lang="ro-RO" sz="1400" dirty="0">
              <a:latin typeface="Rodotex"/>
              <a:cs typeface="Rodotex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730B611-76A8-4C4C-50CF-5AB2FAA823D9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DDA71A-E188-2C97-87D3-AE7C387DEE74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6239C-0761-0866-3644-CC5AEF52133A}"/>
              </a:ext>
            </a:extLst>
          </p:cNvPr>
          <p:cNvSpPr txBox="1"/>
          <p:nvPr/>
        </p:nvSpPr>
        <p:spPr>
          <a:xfrm>
            <a:off x="914401" y="2362200"/>
            <a:ext cx="5410199" cy="1600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2400" b="1" dirty="0">
                <a:solidFill>
                  <a:srgbClr val="1C2E5C"/>
                </a:solidFill>
                <a:latin typeface="Rodotex" pitchFamily="50" charset="0"/>
              </a:rPr>
              <a:t>durabilitate ridicată </a:t>
            </a:r>
          </a:p>
          <a:p>
            <a:endParaRPr lang="ro-RO" sz="1400" dirty="0">
              <a:solidFill>
                <a:srgbClr val="1C2E5C"/>
              </a:solidFill>
              <a:latin typeface="Rodotex" pitchFamily="50" charset="0"/>
            </a:endParaRPr>
          </a:p>
          <a:p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rezistență mecanică superioară</a:t>
            </a:r>
          </a:p>
          <a:p>
            <a:r>
              <a:rPr lang="ro-RO" sz="1400" dirty="0">
                <a:solidFill>
                  <a:srgbClr val="1C2E5C"/>
                </a:solidFill>
                <a:latin typeface="Rodotex" pitchFamily="50" charset="0"/>
              </a:rPr>
              <a:t>garanție extinsă între 5-10 ani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49D259E-014A-8C80-BED7-47B18CDDABE2}"/>
              </a:ext>
            </a:extLst>
          </p:cNvPr>
          <p:cNvSpPr txBox="1">
            <a:spLocks/>
          </p:cNvSpPr>
          <p:nvPr/>
        </p:nvSpPr>
        <p:spPr>
          <a:xfrm>
            <a:off x="914401" y="1524000"/>
            <a:ext cx="1752599" cy="503590"/>
          </a:xfrm>
          <a:prstGeom prst="rect">
            <a:avLst/>
          </a:prstGeom>
          <a:solidFill>
            <a:srgbClr val="1C2E5C"/>
          </a:solidFill>
        </p:spPr>
        <p:txBody>
          <a:bodyPr vert="horz" wrap="square" lIns="36000" tIns="36000" rIns="36000" bIns="3600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2800" b="1" dirty="0">
                <a:solidFill>
                  <a:srgbClr val="F70680"/>
                </a:solidFill>
              </a:rPr>
              <a:t>avantaje</a:t>
            </a:r>
            <a:endParaRPr lang="ro-RO" sz="800" dirty="0">
              <a:solidFill>
                <a:srgbClr val="F70680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9F1F315-ABDD-6787-A531-697002229D29}"/>
              </a:ext>
            </a:extLst>
          </p:cNvPr>
          <p:cNvSpPr txBox="1">
            <a:spLocks/>
          </p:cNvSpPr>
          <p:nvPr/>
        </p:nvSpPr>
        <p:spPr>
          <a:xfrm>
            <a:off x="2743200" y="1524000"/>
            <a:ext cx="609600" cy="503590"/>
          </a:xfrm>
          <a:prstGeom prst="rect">
            <a:avLst/>
          </a:prstGeom>
          <a:solidFill>
            <a:srgbClr val="1C2E5C"/>
          </a:solidFill>
        </p:spPr>
        <p:txBody>
          <a:bodyPr vert="horz" wrap="square" lIns="36000" tIns="36000" rIns="36000" bIns="3600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 algn="ctr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2800" b="1" dirty="0">
                <a:solidFill>
                  <a:srgbClr val="F70680"/>
                </a:solidFill>
              </a:rPr>
              <a:t>0</a:t>
            </a:r>
            <a:r>
              <a:rPr lang="en-US" sz="2800" b="1" dirty="0">
                <a:solidFill>
                  <a:srgbClr val="F70680"/>
                </a:solidFill>
              </a:rPr>
              <a:t>7</a:t>
            </a:r>
            <a:endParaRPr lang="ro-RO" sz="800" dirty="0">
              <a:solidFill>
                <a:srgbClr val="F70680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4F8351E-08C2-7D89-4115-7C8F050AA58B}"/>
              </a:ext>
            </a:extLst>
          </p:cNvPr>
          <p:cNvSpPr/>
          <p:nvPr/>
        </p:nvSpPr>
        <p:spPr>
          <a:xfrm>
            <a:off x="914400" y="4135970"/>
            <a:ext cx="10363200" cy="1807845"/>
          </a:xfrm>
          <a:custGeom>
            <a:avLst/>
            <a:gdLst/>
            <a:ahLst/>
            <a:cxnLst/>
            <a:rect l="l" t="t" r="r" b="b"/>
            <a:pathLst>
              <a:path w="10363200" h="1807845">
                <a:moveTo>
                  <a:pt x="10363174" y="0"/>
                </a:moveTo>
                <a:lnTo>
                  <a:pt x="0" y="0"/>
                </a:lnTo>
                <a:lnTo>
                  <a:pt x="0" y="1807629"/>
                </a:lnTo>
                <a:lnTo>
                  <a:pt x="10363174" y="1807629"/>
                </a:lnTo>
                <a:lnTo>
                  <a:pt x="10363174" y="0"/>
                </a:lnTo>
                <a:close/>
              </a:path>
            </a:pathLst>
          </a:custGeom>
          <a:solidFill>
            <a:srgbClr val="F70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A19CAFF7-B3A5-D7BA-161A-1B55D586EEF3}"/>
              </a:ext>
            </a:extLst>
          </p:cNvPr>
          <p:cNvSpPr txBox="1"/>
          <p:nvPr/>
        </p:nvSpPr>
        <p:spPr>
          <a:xfrm>
            <a:off x="1025686" y="4481809"/>
            <a:ext cx="9947114" cy="11791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o-RO" sz="5650" b="1" dirty="0">
                <a:solidFill>
                  <a:srgbClr val="FFFFFF"/>
                </a:solidFill>
                <a:latin typeface="Rodotex"/>
                <a:cs typeface="Rodotex"/>
              </a:rPr>
              <a:t> garanție între </a:t>
            </a:r>
            <a:r>
              <a:rPr lang="en-US" sz="5650" b="1" dirty="0">
                <a:solidFill>
                  <a:srgbClr val="FFFFFF"/>
                </a:solidFill>
                <a:latin typeface="Rodotex"/>
                <a:cs typeface="Rodotex"/>
              </a:rPr>
              <a:t>5 –</a:t>
            </a:r>
            <a:r>
              <a:rPr sz="5650" b="1" dirty="0">
                <a:solidFill>
                  <a:srgbClr val="FFFFFF"/>
                </a:solidFill>
                <a:latin typeface="Rodotex"/>
                <a:cs typeface="Rodotex"/>
              </a:rPr>
              <a:t> 10 </a:t>
            </a:r>
            <a:r>
              <a:rPr sz="5650" b="1" spc="-20" dirty="0">
                <a:solidFill>
                  <a:srgbClr val="FFFFFF"/>
                </a:solidFill>
                <a:latin typeface="Rodotex"/>
                <a:cs typeface="Rodotex"/>
              </a:rPr>
              <a:t>ani*</a:t>
            </a:r>
            <a:endParaRPr sz="5650" dirty="0">
              <a:latin typeface="Rodotex"/>
              <a:cs typeface="Rodotex"/>
            </a:endParaRPr>
          </a:p>
          <a:p>
            <a:pPr marL="244475" indent="-244475">
              <a:lnSpc>
                <a:spcPct val="100000"/>
              </a:lnSpc>
              <a:spcBef>
                <a:spcPts val="1135"/>
              </a:spcBef>
            </a:pPr>
            <a:r>
              <a:rPr lang="ro-MD" sz="1000" b="1" dirty="0">
                <a:solidFill>
                  <a:srgbClr val="FFFFFF"/>
                </a:solidFill>
                <a:latin typeface="Rodotex"/>
                <a:cs typeface="Rodotex"/>
              </a:rPr>
              <a:t>    </a:t>
            </a: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*</a:t>
            </a:r>
            <a:r>
              <a:rPr lang="ro-RO" sz="1000" b="1" dirty="0">
                <a:solidFill>
                  <a:srgbClr val="FFFFFF"/>
                </a:solidFill>
                <a:latin typeface="Rodotex"/>
                <a:cs typeface="Rodotex"/>
              </a:rPr>
              <a:t>în condiții de exploatare optime</a:t>
            </a:r>
            <a:endParaRPr sz="1000" dirty="0">
              <a:latin typeface="Rodotex"/>
              <a:cs typeface="Rodotex"/>
            </a:endParaRPr>
          </a:p>
        </p:txBody>
      </p:sp>
    </p:spTree>
    <p:extLst>
      <p:ext uri="{BB962C8B-B14F-4D97-AF65-F5344CB8AC3E}">
        <p14:creationId xmlns:p14="http://schemas.microsoft.com/office/powerpoint/2010/main" val="3927966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93" y="3237731"/>
            <a:ext cx="5575307" cy="150746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5640"/>
              </a:lnSpc>
              <a:spcBef>
                <a:spcPts val="555"/>
              </a:spcBef>
            </a:pPr>
            <a:r>
              <a:rPr lang="ro-RO" sz="5000" b="1" spc="-10" dirty="0">
                <a:solidFill>
                  <a:srgbClr val="FFFFFF"/>
                </a:solidFill>
                <a:latin typeface="Rodotex"/>
                <a:cs typeface="Rodotex"/>
              </a:rPr>
              <a:t>implementare semnalistică</a:t>
            </a:r>
            <a:endParaRPr sz="5000" dirty="0">
              <a:latin typeface="Rodotex"/>
              <a:cs typeface="Rodotex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34202" y="4233043"/>
            <a:ext cx="54692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sz="2800" dirty="0">
                <a:solidFill>
                  <a:srgbClr val="FFFFFF"/>
                </a:solidFill>
                <a:latin typeface="Rodotex"/>
                <a:cs typeface="Rodotex"/>
              </a:rPr>
              <a:t>Aeroportul Iași</a:t>
            </a:r>
            <a:endParaRPr lang="ro-RO" sz="2800" dirty="0">
              <a:latin typeface="Rodotex"/>
              <a:cs typeface="Rodotex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4000" y="4601343"/>
            <a:ext cx="1320800" cy="0"/>
          </a:xfrm>
          <a:custGeom>
            <a:avLst/>
            <a:gdLst/>
            <a:ahLst/>
            <a:cxnLst/>
            <a:rect l="l" t="t" r="r" b="b"/>
            <a:pathLst>
              <a:path w="1320800">
                <a:moveTo>
                  <a:pt x="1320800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0525" y="4740776"/>
            <a:ext cx="215444" cy="1215973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0525" y="3352801"/>
            <a:ext cx="215444" cy="134406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ro-RO" sz="1400" dirty="0">
                <a:solidFill>
                  <a:srgbClr val="FFFFFF"/>
                </a:solidFill>
                <a:latin typeface="Rodotex"/>
                <a:cs typeface="Rodotex"/>
              </a:rPr>
              <a:t>februarie 2025</a:t>
            </a:r>
            <a:endParaRPr lang="ro-RO" sz="1400" dirty="0">
              <a:latin typeface="Rodotex"/>
              <a:cs typeface="Rodotex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090EDD8-3904-20D6-09AC-AE0DAC63A3F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697852" y="6262803"/>
            <a:ext cx="1592579" cy="16927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>
                <a:solidFill>
                  <a:srgbClr val="FFFFFF"/>
                </a:solidFill>
              </a:rPr>
              <a:t>passion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perfection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3DB7989-373E-8AD7-3D43-53E8687A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333" y="6119151"/>
            <a:ext cx="2422800" cy="53320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F001B3B-C7BA-7EA2-7094-6B8F05249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1200710"/>
            <a:ext cx="2838450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25195"/>
            <a:ext cx="97593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>
                <a:latin typeface="Rodotex"/>
                <a:cs typeface="Rodotex"/>
              </a:rPr>
              <a:t>03.</a:t>
            </a:r>
            <a:r>
              <a:rPr lang="ro-RO" sz="5000" b="1" spc="-315" dirty="0">
                <a:latin typeface="Rodotex"/>
                <a:cs typeface="Rodotex"/>
              </a:rPr>
              <a:t> </a:t>
            </a:r>
            <a:r>
              <a:rPr lang="ro-RO" sz="5000" b="1" spc="-10" dirty="0">
                <a:latin typeface="Rodotex"/>
                <a:cs typeface="Rodotex"/>
              </a:rPr>
              <a:t>implementare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lang="ro-RO" sz="5000" b="1" spc="-580" dirty="0">
                <a:latin typeface="Rodotex"/>
                <a:cs typeface="Rodotex"/>
              </a:rPr>
              <a:t> </a:t>
            </a:r>
            <a:r>
              <a:rPr lang="ro-RO" sz="1400" spc="-10" dirty="0" err="1"/>
              <a:t>semnalistică</a:t>
            </a:r>
            <a:r>
              <a:rPr lang="ro-RO" sz="1400" spc="-10" dirty="0"/>
              <a:t> </a:t>
            </a:r>
            <a:r>
              <a:rPr lang="ro-RO" sz="1400" dirty="0"/>
              <a:t>Aeroportul Iași</a:t>
            </a:r>
            <a:endParaRPr lang="ro-RO" sz="1400" dirty="0">
              <a:latin typeface="Rodotex"/>
              <a:cs typeface="Rodotex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057400"/>
            <a:ext cx="4169829" cy="3886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08045" y="2057400"/>
            <a:ext cx="1753997" cy="3886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5503" y="4533900"/>
            <a:ext cx="1515541" cy="14097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1216" y="4533900"/>
            <a:ext cx="2527287" cy="14097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730B611-76A8-4C4C-50CF-5AB2FAA823D9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DDA71A-E188-2C97-87D3-AE7C387DEE74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pic>
        <p:nvPicPr>
          <p:cNvPr id="3" name="object 6">
            <a:extLst>
              <a:ext uri="{FF2B5EF4-FFF2-40B4-BE49-F238E27FC236}">
                <a16:creationId xmlns:a16="http://schemas.microsoft.com/office/drawing/2014/main" id="{0B61F62F-6E07-8CB8-9C9B-5A50AAEA536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1216" y="2057400"/>
            <a:ext cx="4169829" cy="2349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9915" y="2188082"/>
            <a:ext cx="2730213" cy="20171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6226" y="2187142"/>
            <a:ext cx="2603806" cy="20190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4326466"/>
            <a:ext cx="3236881" cy="161713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78281" y="4326466"/>
            <a:ext cx="2105494" cy="161713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20277" y="4326470"/>
            <a:ext cx="2658732" cy="161712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400" y="2197100"/>
            <a:ext cx="2998508" cy="200235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35045" y="2187143"/>
            <a:ext cx="1642529" cy="202001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B0C83A0-AF1B-5BF1-C1F7-84675A8CF8FB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B00ABFDC-76D3-4F3D-8FC1-F33910DDB455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pic>
        <p:nvPicPr>
          <p:cNvPr id="3" name="object 20">
            <a:extLst>
              <a:ext uri="{FF2B5EF4-FFF2-40B4-BE49-F238E27FC236}">
                <a16:creationId xmlns:a16="http://schemas.microsoft.com/office/drawing/2014/main" id="{257168FA-2498-683F-C273-E83B576F99C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08495" y="4324261"/>
            <a:ext cx="1990343" cy="1619338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371BF18F-568B-DB02-89A6-3273C443C59B}"/>
              </a:ext>
            </a:extLst>
          </p:cNvPr>
          <p:cNvSpPr txBox="1">
            <a:spLocks/>
          </p:cNvSpPr>
          <p:nvPr/>
        </p:nvSpPr>
        <p:spPr>
          <a:xfrm>
            <a:off x="914400" y="625195"/>
            <a:ext cx="97593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/>
              <a:t>03.</a:t>
            </a:r>
            <a:r>
              <a:rPr lang="ro-RO" sz="5000" b="1" spc="-315" dirty="0"/>
              <a:t> </a:t>
            </a:r>
            <a:r>
              <a:rPr lang="ro-RO" sz="5000" b="1" spc="-10" dirty="0"/>
              <a:t>implementare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</a:rPr>
              <a:t>	</a:t>
            </a:r>
            <a:r>
              <a:rPr lang="ro-RO" sz="5000" b="1" spc="-580" dirty="0"/>
              <a:t> </a:t>
            </a:r>
            <a:r>
              <a:rPr lang="ro-RO" spc="-10" dirty="0"/>
              <a:t>semnalistică </a:t>
            </a:r>
            <a:r>
              <a:rPr lang="ro-RO" dirty="0"/>
              <a:t>Aeroportul Iași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bject 126"/>
          <p:cNvSpPr txBox="1"/>
          <p:nvPr/>
        </p:nvSpPr>
        <p:spPr>
          <a:xfrm>
            <a:off x="901700" y="4775269"/>
            <a:ext cx="2501900" cy="1342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100"/>
              </a:spcBef>
            </a:pP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sistemul</a:t>
            </a:r>
            <a:r>
              <a:rPr sz="18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sz="18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en-US" sz="1800" spc="-10" dirty="0">
                <a:solidFill>
                  <a:srgbClr val="1C2E5C"/>
                </a:solidFill>
                <a:latin typeface="Rodotex"/>
                <a:cs typeface="Rodotex"/>
              </a:rPr>
              <a:t>semnalistică</a:t>
            </a:r>
            <a:r>
              <a:rPr sz="18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este</a:t>
            </a:r>
            <a:r>
              <a:rPr sz="1800" spc="-4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gândit</a:t>
            </a:r>
            <a:r>
              <a:rPr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ca</a:t>
            </a:r>
            <a:r>
              <a:rPr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un</a:t>
            </a:r>
            <a:r>
              <a:rPr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br>
              <a:rPr lang="en-US" sz="1800" spc="-35" dirty="0">
                <a:solidFill>
                  <a:srgbClr val="1C2E5C"/>
                </a:solidFill>
                <a:latin typeface="Rodotex"/>
                <a:cs typeface="Rodotex"/>
              </a:rPr>
            </a:br>
            <a:r>
              <a:rPr sz="1800" spc="-25" dirty="0">
                <a:solidFill>
                  <a:srgbClr val="1C2E5C"/>
                </a:solidFill>
                <a:latin typeface="Rodotex"/>
                <a:cs typeface="Rodotex"/>
              </a:rPr>
              <a:t>tot </a:t>
            </a:r>
            <a:r>
              <a:rPr sz="1800" spc="-10" dirty="0">
                <a:solidFill>
                  <a:srgbClr val="1C2E5C"/>
                </a:solidFill>
                <a:latin typeface="Rodotex"/>
                <a:cs typeface="Rodotex"/>
              </a:rPr>
              <a:t>unitar</a:t>
            </a:r>
            <a:endParaRPr sz="1800" dirty="0">
              <a:latin typeface="Rodotex"/>
              <a:cs typeface="Rodotex"/>
            </a:endParaRPr>
          </a:p>
        </p:txBody>
      </p:sp>
      <p:sp>
        <p:nvSpPr>
          <p:cNvPr id="127" name="object 1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28" name="object 2">
            <a:extLst>
              <a:ext uri="{FF2B5EF4-FFF2-40B4-BE49-F238E27FC236}">
                <a16:creationId xmlns:a16="http://schemas.microsoft.com/office/drawing/2014/main" id="{0F212AA8-9739-0363-8016-3DF87543B43E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29" name="object 3">
            <a:extLst>
              <a:ext uri="{FF2B5EF4-FFF2-40B4-BE49-F238E27FC236}">
                <a16:creationId xmlns:a16="http://schemas.microsoft.com/office/drawing/2014/main" id="{5F470D4F-FC79-094B-ABA4-84D3F77C19C8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0923E01-628D-3387-3470-1CCA7C14B3D9}"/>
              </a:ext>
            </a:extLst>
          </p:cNvPr>
          <p:cNvGrpSpPr/>
          <p:nvPr/>
        </p:nvGrpSpPr>
        <p:grpSpPr>
          <a:xfrm>
            <a:off x="4349750" y="2006534"/>
            <a:ext cx="7300111" cy="3953099"/>
            <a:chOff x="4349750" y="2006534"/>
            <a:chExt cx="7300111" cy="3953099"/>
          </a:xfrm>
        </p:grpSpPr>
        <p:grpSp>
          <p:nvGrpSpPr>
            <p:cNvPr id="133" name="object 5">
              <a:extLst>
                <a:ext uri="{FF2B5EF4-FFF2-40B4-BE49-F238E27FC236}">
                  <a16:creationId xmlns:a16="http://schemas.microsoft.com/office/drawing/2014/main" id="{F98AF444-C210-52A4-5857-052F4BFB4755}"/>
                </a:ext>
              </a:extLst>
            </p:cNvPr>
            <p:cNvGrpSpPr/>
            <p:nvPr/>
          </p:nvGrpSpPr>
          <p:grpSpPr>
            <a:xfrm>
              <a:off x="4875046" y="2058193"/>
              <a:ext cx="6774815" cy="3901440"/>
              <a:chOff x="4875046" y="2058193"/>
              <a:chExt cx="6774815" cy="3901440"/>
            </a:xfrm>
          </p:grpSpPr>
          <p:sp>
            <p:nvSpPr>
              <p:cNvPr id="223" name="object 6">
                <a:extLst>
                  <a:ext uri="{FF2B5EF4-FFF2-40B4-BE49-F238E27FC236}">
                    <a16:creationId xmlns:a16="http://schemas.microsoft.com/office/drawing/2014/main" id="{56681EF6-F33A-8877-D3F6-0ACBCBF1E5E3}"/>
                  </a:ext>
                </a:extLst>
              </p:cNvPr>
              <p:cNvSpPr/>
              <p:nvPr/>
            </p:nvSpPr>
            <p:spPr>
              <a:xfrm>
                <a:off x="4875035" y="2058199"/>
                <a:ext cx="6772909" cy="3897629"/>
              </a:xfrm>
              <a:custGeom>
                <a:avLst/>
                <a:gdLst/>
                <a:ahLst/>
                <a:cxnLst/>
                <a:rect l="l" t="t" r="r" b="b"/>
                <a:pathLst>
                  <a:path w="6772909" h="3897629">
                    <a:moveTo>
                      <a:pt x="6772846" y="0"/>
                    </a:moveTo>
                    <a:lnTo>
                      <a:pt x="0" y="0"/>
                    </a:lnTo>
                    <a:lnTo>
                      <a:pt x="0" y="584200"/>
                    </a:lnTo>
                    <a:lnTo>
                      <a:pt x="0" y="779780"/>
                    </a:lnTo>
                    <a:lnTo>
                      <a:pt x="4144162" y="779780"/>
                    </a:lnTo>
                    <a:lnTo>
                      <a:pt x="4144162" y="3897630"/>
                    </a:lnTo>
                    <a:lnTo>
                      <a:pt x="6772846" y="3897630"/>
                    </a:lnTo>
                    <a:lnTo>
                      <a:pt x="6772846" y="779780"/>
                    </a:lnTo>
                    <a:lnTo>
                      <a:pt x="6772846" y="584200"/>
                    </a:lnTo>
                    <a:lnTo>
                      <a:pt x="6772846" y="0"/>
                    </a:lnTo>
                    <a:close/>
                  </a:path>
                </a:pathLst>
              </a:custGeom>
              <a:solidFill>
                <a:srgbClr val="E6E7E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" name="object 7">
                <a:extLst>
                  <a:ext uri="{FF2B5EF4-FFF2-40B4-BE49-F238E27FC236}">
                    <a16:creationId xmlns:a16="http://schemas.microsoft.com/office/drawing/2014/main" id="{C192FAC0-A75E-5DF1-7D0D-52B7943B9E19}"/>
                  </a:ext>
                </a:extLst>
              </p:cNvPr>
              <p:cNvSpPr/>
              <p:nvPr/>
            </p:nvSpPr>
            <p:spPr>
              <a:xfrm>
                <a:off x="11412852" y="4396375"/>
                <a:ext cx="235585" cy="1559560"/>
              </a:xfrm>
              <a:custGeom>
                <a:avLst/>
                <a:gdLst/>
                <a:ahLst/>
                <a:cxnLst/>
                <a:rect l="l" t="t" r="r" b="b"/>
                <a:pathLst>
                  <a:path w="235584" h="1559560">
                    <a:moveTo>
                      <a:pt x="0" y="1559102"/>
                    </a:moveTo>
                    <a:lnTo>
                      <a:pt x="0" y="0"/>
                    </a:lnTo>
                    <a:lnTo>
                      <a:pt x="235038" y="0"/>
                    </a:lnTo>
                  </a:path>
                </a:pathLst>
              </a:custGeom>
              <a:ln w="3175">
                <a:solidFill>
                  <a:srgbClr val="3531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" name="object 8">
                <a:extLst>
                  <a:ext uri="{FF2B5EF4-FFF2-40B4-BE49-F238E27FC236}">
                    <a16:creationId xmlns:a16="http://schemas.microsoft.com/office/drawing/2014/main" id="{4F4AE1BC-78CC-DB71-907B-3CA78781DF9D}"/>
                  </a:ext>
                </a:extLst>
              </p:cNvPr>
              <p:cNvSpPr/>
              <p:nvPr/>
            </p:nvSpPr>
            <p:spPr>
              <a:xfrm>
                <a:off x="11451830" y="4435351"/>
                <a:ext cx="196215" cy="1520190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520189">
                    <a:moveTo>
                      <a:pt x="196062" y="1520126"/>
                    </a:moveTo>
                    <a:lnTo>
                      <a:pt x="0" y="1520126"/>
                    </a:lnTo>
                    <a:lnTo>
                      <a:pt x="0" y="0"/>
                    </a:lnTo>
                    <a:lnTo>
                      <a:pt x="196062" y="0"/>
                    </a:lnTo>
                  </a:path>
                </a:pathLst>
              </a:custGeom>
              <a:ln w="3175">
                <a:solidFill>
                  <a:srgbClr val="35313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" name="object 9">
                <a:extLst>
                  <a:ext uri="{FF2B5EF4-FFF2-40B4-BE49-F238E27FC236}">
                    <a16:creationId xmlns:a16="http://schemas.microsoft.com/office/drawing/2014/main" id="{4F7374C3-6455-3CB6-4A63-4B67D90CBD08}"/>
                  </a:ext>
                </a:extLst>
              </p:cNvPr>
              <p:cNvSpPr/>
              <p:nvPr/>
            </p:nvSpPr>
            <p:spPr>
              <a:xfrm>
                <a:off x="7712862" y="2836875"/>
                <a:ext cx="93980" cy="237236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2372360">
                    <a:moveTo>
                      <a:pt x="93548" y="0"/>
                    </a:moveTo>
                    <a:lnTo>
                      <a:pt x="0" y="0"/>
                    </a:lnTo>
                    <a:lnTo>
                      <a:pt x="0" y="2371801"/>
                    </a:lnTo>
                    <a:lnTo>
                      <a:pt x="93548" y="2371801"/>
                    </a:lnTo>
                    <a:lnTo>
                      <a:pt x="93548" y="0"/>
                    </a:lnTo>
                    <a:close/>
                  </a:path>
                </a:pathLst>
              </a:custGeom>
              <a:ln w="7683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" name="object 10">
                <a:extLst>
                  <a:ext uri="{FF2B5EF4-FFF2-40B4-BE49-F238E27FC236}">
                    <a16:creationId xmlns:a16="http://schemas.microsoft.com/office/drawing/2014/main" id="{564AC24E-00D3-D39B-8E5C-9177821E7B05}"/>
                  </a:ext>
                </a:extLst>
              </p:cNvPr>
              <p:cNvSpPr/>
              <p:nvPr/>
            </p:nvSpPr>
            <p:spPr>
              <a:xfrm>
                <a:off x="6492185" y="5817302"/>
                <a:ext cx="2171700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2171700" h="138429">
                    <a:moveTo>
                      <a:pt x="0" y="138176"/>
                    </a:moveTo>
                    <a:lnTo>
                      <a:pt x="0" y="0"/>
                    </a:lnTo>
                    <a:lnTo>
                      <a:pt x="2171192" y="0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" name="object 11">
                <a:extLst>
                  <a:ext uri="{FF2B5EF4-FFF2-40B4-BE49-F238E27FC236}">
                    <a16:creationId xmlns:a16="http://schemas.microsoft.com/office/drawing/2014/main" id="{EFED23C2-3ACA-9CBF-F71B-F457BFABC57E}"/>
                  </a:ext>
                </a:extLst>
              </p:cNvPr>
              <p:cNvSpPr/>
              <p:nvPr/>
            </p:nvSpPr>
            <p:spPr>
              <a:xfrm>
                <a:off x="6622230" y="5443489"/>
                <a:ext cx="2430780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w="2430779" h="374014">
                    <a:moveTo>
                      <a:pt x="2041144" y="0"/>
                    </a:moveTo>
                    <a:lnTo>
                      <a:pt x="733653" y="0"/>
                    </a:lnTo>
                    <a:lnTo>
                      <a:pt x="0" y="373811"/>
                    </a:lnTo>
                    <a:lnTo>
                      <a:pt x="2430373" y="373811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" name="object 12">
                <a:extLst>
                  <a:ext uri="{FF2B5EF4-FFF2-40B4-BE49-F238E27FC236}">
                    <a16:creationId xmlns:a16="http://schemas.microsoft.com/office/drawing/2014/main" id="{E88E79C9-8D56-8FE2-00F7-483C0E327D72}"/>
                  </a:ext>
                </a:extLst>
              </p:cNvPr>
              <p:cNvSpPr/>
              <p:nvPr/>
            </p:nvSpPr>
            <p:spPr>
              <a:xfrm>
                <a:off x="7306863" y="5376245"/>
                <a:ext cx="174625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1746250" h="67310">
                    <a:moveTo>
                      <a:pt x="1745742" y="0"/>
                    </a:moveTo>
                    <a:lnTo>
                      <a:pt x="0" y="0"/>
                    </a:lnTo>
                    <a:lnTo>
                      <a:pt x="0" y="67246"/>
                    </a:lnTo>
                    <a:lnTo>
                      <a:pt x="1745742" y="67246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" name="object 13">
                <a:extLst>
                  <a:ext uri="{FF2B5EF4-FFF2-40B4-BE49-F238E27FC236}">
                    <a16:creationId xmlns:a16="http://schemas.microsoft.com/office/drawing/2014/main" id="{156BBDB1-2676-D4BE-75EB-E6316189599D}"/>
                  </a:ext>
                </a:extLst>
              </p:cNvPr>
              <p:cNvSpPr/>
              <p:nvPr/>
            </p:nvSpPr>
            <p:spPr>
              <a:xfrm>
                <a:off x="7401463" y="5208681"/>
                <a:ext cx="1113790" cy="167640"/>
              </a:xfrm>
              <a:custGeom>
                <a:avLst/>
                <a:gdLst/>
                <a:ahLst/>
                <a:cxnLst/>
                <a:rect l="l" t="t" r="r" b="b"/>
                <a:pathLst>
                  <a:path w="1113790" h="167639">
                    <a:moveTo>
                      <a:pt x="0" y="167563"/>
                    </a:moveTo>
                    <a:lnTo>
                      <a:pt x="167563" y="0"/>
                    </a:lnTo>
                    <a:lnTo>
                      <a:pt x="784555" y="0"/>
                    </a:lnTo>
                    <a:lnTo>
                      <a:pt x="1113409" y="167563"/>
                    </a:lnTo>
                    <a:lnTo>
                      <a:pt x="0" y="167563"/>
                    </a:lnTo>
                    <a:close/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" name="object 14">
                <a:extLst>
                  <a:ext uri="{FF2B5EF4-FFF2-40B4-BE49-F238E27FC236}">
                    <a16:creationId xmlns:a16="http://schemas.microsoft.com/office/drawing/2014/main" id="{7B34D746-4E90-D33D-881D-C79E2176ED04}"/>
                  </a:ext>
                </a:extLst>
              </p:cNvPr>
              <p:cNvSpPr/>
              <p:nvPr/>
            </p:nvSpPr>
            <p:spPr>
              <a:xfrm>
                <a:off x="7213280" y="5443489"/>
                <a:ext cx="243204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w="243204" h="374014">
                    <a:moveTo>
                      <a:pt x="242760" y="0"/>
                    </a:moveTo>
                    <a:lnTo>
                      <a:pt x="0" y="373811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" name="object 15">
                <a:extLst>
                  <a:ext uri="{FF2B5EF4-FFF2-40B4-BE49-F238E27FC236}">
                    <a16:creationId xmlns:a16="http://schemas.microsoft.com/office/drawing/2014/main" id="{956249FA-3BED-AA22-542C-FC244F749A58}"/>
                  </a:ext>
                </a:extLst>
              </p:cNvPr>
              <p:cNvSpPr/>
              <p:nvPr/>
            </p:nvSpPr>
            <p:spPr>
              <a:xfrm>
                <a:off x="7446206" y="5443489"/>
                <a:ext cx="93345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374014">
                    <a:moveTo>
                      <a:pt x="93205" y="0"/>
                    </a:moveTo>
                    <a:lnTo>
                      <a:pt x="0" y="373811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3" name="object 16">
                <a:extLst>
                  <a:ext uri="{FF2B5EF4-FFF2-40B4-BE49-F238E27FC236}">
                    <a16:creationId xmlns:a16="http://schemas.microsoft.com/office/drawing/2014/main" id="{AE630D9E-09FD-D6E6-D54A-0D484DFFBD48}"/>
                  </a:ext>
                </a:extLst>
              </p:cNvPr>
              <p:cNvSpPr/>
              <p:nvPr/>
            </p:nvSpPr>
            <p:spPr>
              <a:xfrm>
                <a:off x="7597268" y="5443489"/>
                <a:ext cx="26670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w="26670" h="374014">
                    <a:moveTo>
                      <a:pt x="26136" y="0"/>
                    </a:moveTo>
                    <a:lnTo>
                      <a:pt x="0" y="373811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4" name="object 17">
                <a:extLst>
                  <a:ext uri="{FF2B5EF4-FFF2-40B4-BE49-F238E27FC236}">
                    <a16:creationId xmlns:a16="http://schemas.microsoft.com/office/drawing/2014/main" id="{61026180-122E-AEBF-6C25-E71C18D344F2}"/>
                  </a:ext>
                </a:extLst>
              </p:cNvPr>
              <p:cNvSpPr/>
              <p:nvPr/>
            </p:nvSpPr>
            <p:spPr>
              <a:xfrm>
                <a:off x="7027651" y="5443489"/>
                <a:ext cx="374015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w="374015" h="374014">
                    <a:moveTo>
                      <a:pt x="373811" y="0"/>
                    </a:moveTo>
                    <a:lnTo>
                      <a:pt x="0" y="373811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5" name="object 18">
                <a:extLst>
                  <a:ext uri="{FF2B5EF4-FFF2-40B4-BE49-F238E27FC236}">
                    <a16:creationId xmlns:a16="http://schemas.microsoft.com/office/drawing/2014/main" id="{704A78F3-A051-1E93-5A3C-17BC89BFD1D5}"/>
                  </a:ext>
                </a:extLst>
              </p:cNvPr>
              <p:cNvSpPr/>
              <p:nvPr/>
            </p:nvSpPr>
            <p:spPr>
              <a:xfrm>
                <a:off x="7734522" y="5443489"/>
                <a:ext cx="0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h="374014">
                    <a:moveTo>
                      <a:pt x="0" y="0"/>
                    </a:moveTo>
                    <a:lnTo>
                      <a:pt x="0" y="373811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" name="object 19">
                <a:extLst>
                  <a:ext uri="{FF2B5EF4-FFF2-40B4-BE49-F238E27FC236}">
                    <a16:creationId xmlns:a16="http://schemas.microsoft.com/office/drawing/2014/main" id="{6ED89C15-E688-381C-1825-630B2B23E84F}"/>
                  </a:ext>
                </a:extLst>
              </p:cNvPr>
              <p:cNvSpPr/>
              <p:nvPr/>
            </p:nvSpPr>
            <p:spPr>
              <a:xfrm>
                <a:off x="7866330" y="5443489"/>
                <a:ext cx="0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h="374014">
                    <a:moveTo>
                      <a:pt x="0" y="0"/>
                    </a:moveTo>
                    <a:lnTo>
                      <a:pt x="0" y="373811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7" name="object 20">
                <a:extLst>
                  <a:ext uri="{FF2B5EF4-FFF2-40B4-BE49-F238E27FC236}">
                    <a16:creationId xmlns:a16="http://schemas.microsoft.com/office/drawing/2014/main" id="{ABBEAE58-A9D5-F5B6-CE0F-290613127E09}"/>
                  </a:ext>
                </a:extLst>
              </p:cNvPr>
              <p:cNvSpPr/>
              <p:nvPr/>
            </p:nvSpPr>
            <p:spPr>
              <a:xfrm>
                <a:off x="7998138" y="5443489"/>
                <a:ext cx="0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h="374014">
                    <a:moveTo>
                      <a:pt x="0" y="0"/>
                    </a:moveTo>
                    <a:lnTo>
                      <a:pt x="0" y="373811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8" name="object 21">
                <a:extLst>
                  <a:ext uri="{FF2B5EF4-FFF2-40B4-BE49-F238E27FC236}">
                    <a16:creationId xmlns:a16="http://schemas.microsoft.com/office/drawing/2014/main" id="{C3FD281F-8BA6-81B6-C64A-2AF10C6E57D4}"/>
                  </a:ext>
                </a:extLst>
              </p:cNvPr>
              <p:cNvSpPr/>
              <p:nvPr/>
            </p:nvSpPr>
            <p:spPr>
              <a:xfrm>
                <a:off x="8129948" y="5443489"/>
                <a:ext cx="0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h="374014">
                    <a:moveTo>
                      <a:pt x="0" y="0"/>
                    </a:moveTo>
                    <a:lnTo>
                      <a:pt x="0" y="373811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9" name="object 22">
                <a:extLst>
                  <a:ext uri="{FF2B5EF4-FFF2-40B4-BE49-F238E27FC236}">
                    <a16:creationId xmlns:a16="http://schemas.microsoft.com/office/drawing/2014/main" id="{1670D0D3-9FC7-1FD9-ACE4-3ABFBE2178A8}"/>
                  </a:ext>
                </a:extLst>
              </p:cNvPr>
              <p:cNvSpPr/>
              <p:nvPr/>
            </p:nvSpPr>
            <p:spPr>
              <a:xfrm>
                <a:off x="8261756" y="5443489"/>
                <a:ext cx="0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h="374014">
                    <a:moveTo>
                      <a:pt x="0" y="0"/>
                    </a:moveTo>
                    <a:lnTo>
                      <a:pt x="0" y="373811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0" name="object 23">
                <a:extLst>
                  <a:ext uri="{FF2B5EF4-FFF2-40B4-BE49-F238E27FC236}">
                    <a16:creationId xmlns:a16="http://schemas.microsoft.com/office/drawing/2014/main" id="{AB916C12-7D34-D8A7-9E54-A68A386F3AC6}"/>
                  </a:ext>
                </a:extLst>
              </p:cNvPr>
              <p:cNvSpPr/>
              <p:nvPr/>
            </p:nvSpPr>
            <p:spPr>
              <a:xfrm>
                <a:off x="8525373" y="5443489"/>
                <a:ext cx="0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h="374014">
                    <a:moveTo>
                      <a:pt x="0" y="0"/>
                    </a:moveTo>
                    <a:lnTo>
                      <a:pt x="0" y="373811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1" name="object 24">
                <a:extLst>
                  <a:ext uri="{FF2B5EF4-FFF2-40B4-BE49-F238E27FC236}">
                    <a16:creationId xmlns:a16="http://schemas.microsoft.com/office/drawing/2014/main" id="{7C3BE502-D6AD-736A-6D48-F91E48C45548}"/>
                  </a:ext>
                </a:extLst>
              </p:cNvPr>
              <p:cNvSpPr/>
              <p:nvPr/>
            </p:nvSpPr>
            <p:spPr>
              <a:xfrm>
                <a:off x="8393564" y="5443489"/>
                <a:ext cx="0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h="374014">
                    <a:moveTo>
                      <a:pt x="0" y="0"/>
                    </a:moveTo>
                    <a:lnTo>
                      <a:pt x="0" y="373811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2" name="object 25">
                <a:extLst>
                  <a:ext uri="{FF2B5EF4-FFF2-40B4-BE49-F238E27FC236}">
                    <a16:creationId xmlns:a16="http://schemas.microsoft.com/office/drawing/2014/main" id="{69439735-C2E5-ACB2-6447-AE94C00F97C8}"/>
                  </a:ext>
                </a:extLst>
              </p:cNvPr>
              <p:cNvSpPr/>
              <p:nvPr/>
            </p:nvSpPr>
            <p:spPr>
              <a:xfrm>
                <a:off x="8657181" y="5443489"/>
                <a:ext cx="0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h="374014">
                    <a:moveTo>
                      <a:pt x="0" y="0"/>
                    </a:moveTo>
                    <a:lnTo>
                      <a:pt x="0" y="373811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3" name="object 26">
                <a:extLst>
                  <a:ext uri="{FF2B5EF4-FFF2-40B4-BE49-F238E27FC236}">
                    <a16:creationId xmlns:a16="http://schemas.microsoft.com/office/drawing/2014/main" id="{89812B29-6922-3746-2EA7-1DFDE926436E}"/>
                  </a:ext>
                </a:extLst>
              </p:cNvPr>
              <p:cNvSpPr/>
              <p:nvPr/>
            </p:nvSpPr>
            <p:spPr>
              <a:xfrm>
                <a:off x="8788989" y="5443489"/>
                <a:ext cx="0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h="374014">
                    <a:moveTo>
                      <a:pt x="0" y="0"/>
                    </a:moveTo>
                    <a:lnTo>
                      <a:pt x="0" y="373811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4" name="object 27">
                <a:extLst>
                  <a:ext uri="{FF2B5EF4-FFF2-40B4-BE49-F238E27FC236}">
                    <a16:creationId xmlns:a16="http://schemas.microsoft.com/office/drawing/2014/main" id="{754CAE50-778C-1C3B-616D-45623D594A7A}"/>
                  </a:ext>
                </a:extLst>
              </p:cNvPr>
              <p:cNvSpPr/>
              <p:nvPr/>
            </p:nvSpPr>
            <p:spPr>
              <a:xfrm>
                <a:off x="8920797" y="5443489"/>
                <a:ext cx="0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h="374014">
                    <a:moveTo>
                      <a:pt x="0" y="0"/>
                    </a:moveTo>
                    <a:lnTo>
                      <a:pt x="0" y="373811"/>
                    </a:lnTo>
                  </a:path>
                </a:pathLst>
              </a:custGeom>
              <a:ln w="7899">
                <a:solidFill>
                  <a:srgbClr val="E6E7E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5" name="object 28">
                <a:extLst>
                  <a:ext uri="{FF2B5EF4-FFF2-40B4-BE49-F238E27FC236}">
                    <a16:creationId xmlns:a16="http://schemas.microsoft.com/office/drawing/2014/main" id="{B13DBC26-D710-165C-85AE-370865FFAFD9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287155" y="4568069"/>
                <a:ext cx="686145" cy="1381830"/>
              </a:xfrm>
              <a:prstGeom prst="rect">
                <a:avLst/>
              </a:prstGeom>
            </p:spPr>
          </p:pic>
          <p:sp>
            <p:nvSpPr>
              <p:cNvPr id="246" name="object 29">
                <a:extLst>
                  <a:ext uri="{FF2B5EF4-FFF2-40B4-BE49-F238E27FC236}">
                    <a16:creationId xmlns:a16="http://schemas.microsoft.com/office/drawing/2014/main" id="{9490035C-9061-B6E7-9D3B-56C02D6477EC}"/>
                  </a:ext>
                </a:extLst>
              </p:cNvPr>
              <p:cNvSpPr/>
              <p:nvPr/>
            </p:nvSpPr>
            <p:spPr>
              <a:xfrm>
                <a:off x="4875035" y="2953969"/>
                <a:ext cx="6421120" cy="1871345"/>
              </a:xfrm>
              <a:custGeom>
                <a:avLst/>
                <a:gdLst/>
                <a:ahLst/>
                <a:cxnLst/>
                <a:rect l="l" t="t" r="r" b="b"/>
                <a:pathLst>
                  <a:path w="6421120" h="1871345">
                    <a:moveTo>
                      <a:pt x="1403197" y="818972"/>
                    </a:moveTo>
                    <a:lnTo>
                      <a:pt x="0" y="818972"/>
                    </a:lnTo>
                    <a:lnTo>
                      <a:pt x="0" y="1052842"/>
                    </a:lnTo>
                    <a:lnTo>
                      <a:pt x="1403197" y="1052842"/>
                    </a:lnTo>
                    <a:lnTo>
                      <a:pt x="1403197" y="818972"/>
                    </a:lnTo>
                    <a:close/>
                  </a:path>
                  <a:path w="6421120" h="1871345">
                    <a:moveTo>
                      <a:pt x="1403197" y="546100"/>
                    </a:moveTo>
                    <a:lnTo>
                      <a:pt x="0" y="546100"/>
                    </a:lnTo>
                    <a:lnTo>
                      <a:pt x="0" y="779970"/>
                    </a:lnTo>
                    <a:lnTo>
                      <a:pt x="1403197" y="779970"/>
                    </a:lnTo>
                    <a:lnTo>
                      <a:pt x="1403197" y="546100"/>
                    </a:lnTo>
                    <a:close/>
                  </a:path>
                  <a:path w="6421120" h="1871345">
                    <a:moveTo>
                      <a:pt x="1403197" y="273240"/>
                    </a:moveTo>
                    <a:lnTo>
                      <a:pt x="0" y="273240"/>
                    </a:lnTo>
                    <a:lnTo>
                      <a:pt x="0" y="507111"/>
                    </a:lnTo>
                    <a:lnTo>
                      <a:pt x="1403197" y="507111"/>
                    </a:lnTo>
                    <a:lnTo>
                      <a:pt x="1403197" y="273240"/>
                    </a:lnTo>
                    <a:close/>
                  </a:path>
                  <a:path w="6421120" h="1871345">
                    <a:moveTo>
                      <a:pt x="1403197" y="393"/>
                    </a:moveTo>
                    <a:lnTo>
                      <a:pt x="0" y="393"/>
                    </a:lnTo>
                    <a:lnTo>
                      <a:pt x="0" y="234276"/>
                    </a:lnTo>
                    <a:lnTo>
                      <a:pt x="1403197" y="234276"/>
                    </a:lnTo>
                    <a:lnTo>
                      <a:pt x="1403197" y="393"/>
                    </a:lnTo>
                    <a:close/>
                  </a:path>
                  <a:path w="6421120" h="1871345">
                    <a:moveTo>
                      <a:pt x="3274199" y="0"/>
                    </a:moveTo>
                    <a:lnTo>
                      <a:pt x="1637144" y="0"/>
                    </a:lnTo>
                    <a:lnTo>
                      <a:pt x="1637144" y="233870"/>
                    </a:lnTo>
                    <a:lnTo>
                      <a:pt x="3274199" y="233870"/>
                    </a:lnTo>
                    <a:lnTo>
                      <a:pt x="3274199" y="0"/>
                    </a:lnTo>
                    <a:close/>
                  </a:path>
                  <a:path w="6421120" h="1871345">
                    <a:moveTo>
                      <a:pt x="6420891" y="1637296"/>
                    </a:moveTo>
                    <a:lnTo>
                      <a:pt x="4394060" y="1637296"/>
                    </a:lnTo>
                    <a:lnTo>
                      <a:pt x="4394060" y="1871167"/>
                    </a:lnTo>
                    <a:lnTo>
                      <a:pt x="6420891" y="1871167"/>
                    </a:lnTo>
                    <a:lnTo>
                      <a:pt x="6420891" y="1637296"/>
                    </a:lnTo>
                    <a:close/>
                  </a:path>
                </a:pathLst>
              </a:custGeom>
              <a:solidFill>
                <a:srgbClr val="221E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" name="object 30">
                <a:extLst>
                  <a:ext uri="{FF2B5EF4-FFF2-40B4-BE49-F238E27FC236}">
                    <a16:creationId xmlns:a16="http://schemas.microsoft.com/office/drawing/2014/main" id="{60528868-408F-4100-EEE2-EC0DBCF527D0}"/>
                  </a:ext>
                </a:extLst>
              </p:cNvPr>
              <p:cNvSpPr/>
              <p:nvPr/>
            </p:nvSpPr>
            <p:spPr>
              <a:xfrm>
                <a:off x="7369861" y="3616832"/>
                <a:ext cx="3536950" cy="1209040"/>
              </a:xfrm>
              <a:custGeom>
                <a:avLst/>
                <a:gdLst/>
                <a:ahLst/>
                <a:cxnLst/>
                <a:rect l="l" t="t" r="r" b="b"/>
                <a:pathLst>
                  <a:path w="3536950" h="1209039">
                    <a:moveTo>
                      <a:pt x="779551" y="0"/>
                    </a:moveTo>
                    <a:lnTo>
                      <a:pt x="0" y="0"/>
                    </a:lnTo>
                    <a:lnTo>
                      <a:pt x="0" y="389775"/>
                    </a:lnTo>
                    <a:lnTo>
                      <a:pt x="779551" y="389775"/>
                    </a:lnTo>
                    <a:lnTo>
                      <a:pt x="779551" y="0"/>
                    </a:lnTo>
                    <a:close/>
                  </a:path>
                  <a:path w="3536950" h="1209039">
                    <a:moveTo>
                      <a:pt x="3341560" y="974648"/>
                    </a:moveTo>
                    <a:lnTo>
                      <a:pt x="3302279" y="974648"/>
                    </a:lnTo>
                    <a:lnTo>
                      <a:pt x="3302279" y="1208506"/>
                    </a:lnTo>
                    <a:lnTo>
                      <a:pt x="3341560" y="1208506"/>
                    </a:lnTo>
                    <a:lnTo>
                      <a:pt x="3341560" y="974648"/>
                    </a:lnTo>
                    <a:close/>
                  </a:path>
                  <a:path w="3536950" h="1209039">
                    <a:moveTo>
                      <a:pt x="3536442" y="974648"/>
                    </a:moveTo>
                    <a:lnTo>
                      <a:pt x="3497161" y="974648"/>
                    </a:lnTo>
                    <a:lnTo>
                      <a:pt x="3497161" y="1208506"/>
                    </a:lnTo>
                    <a:lnTo>
                      <a:pt x="3536442" y="1208506"/>
                    </a:lnTo>
                    <a:lnTo>
                      <a:pt x="3536442" y="974648"/>
                    </a:lnTo>
                    <a:close/>
                  </a:path>
                </a:pathLst>
              </a:custGeom>
              <a:solidFill>
                <a:srgbClr val="221E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8" name="object 31">
                <a:extLst>
                  <a:ext uri="{FF2B5EF4-FFF2-40B4-BE49-F238E27FC236}">
                    <a16:creationId xmlns:a16="http://schemas.microsoft.com/office/drawing/2014/main" id="{DF3CACBB-E700-2086-B34B-20805FA14A35}"/>
                  </a:ext>
                </a:extLst>
              </p:cNvPr>
              <p:cNvSpPr/>
              <p:nvPr/>
            </p:nvSpPr>
            <p:spPr>
              <a:xfrm>
                <a:off x="7240956" y="3616832"/>
                <a:ext cx="2413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389889">
                    <a:moveTo>
                      <a:pt x="23926" y="376910"/>
                    </a:moveTo>
                    <a:lnTo>
                      <a:pt x="21780" y="374916"/>
                    </a:lnTo>
                    <a:lnTo>
                      <a:pt x="11963" y="385483"/>
                    </a:lnTo>
                    <a:lnTo>
                      <a:pt x="2146" y="374916"/>
                    </a:lnTo>
                    <a:lnTo>
                      <a:pt x="0" y="376910"/>
                    </a:lnTo>
                    <a:lnTo>
                      <a:pt x="11963" y="389775"/>
                    </a:lnTo>
                    <a:lnTo>
                      <a:pt x="23926" y="376910"/>
                    </a:lnTo>
                    <a:close/>
                  </a:path>
                  <a:path w="24129" h="389889">
                    <a:moveTo>
                      <a:pt x="23926" y="12865"/>
                    </a:moveTo>
                    <a:lnTo>
                      <a:pt x="11963" y="0"/>
                    </a:lnTo>
                    <a:lnTo>
                      <a:pt x="0" y="12865"/>
                    </a:lnTo>
                    <a:lnTo>
                      <a:pt x="2146" y="14859"/>
                    </a:lnTo>
                    <a:lnTo>
                      <a:pt x="11963" y="4292"/>
                    </a:lnTo>
                    <a:lnTo>
                      <a:pt x="21780" y="14859"/>
                    </a:lnTo>
                    <a:lnTo>
                      <a:pt x="23926" y="12865"/>
                    </a:lnTo>
                    <a:close/>
                  </a:path>
                </a:pathLst>
              </a:custGeom>
              <a:solidFill>
                <a:srgbClr val="E9078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9" name="object 32">
                <a:extLst>
                  <a:ext uri="{FF2B5EF4-FFF2-40B4-BE49-F238E27FC236}">
                    <a16:creationId xmlns:a16="http://schemas.microsoft.com/office/drawing/2014/main" id="{941CFF05-DEDA-8EA6-4964-3ADC9CCACF2F}"/>
                  </a:ext>
                </a:extLst>
              </p:cNvPr>
              <p:cNvSpPr/>
              <p:nvPr/>
            </p:nvSpPr>
            <p:spPr>
              <a:xfrm>
                <a:off x="7373033" y="4123537"/>
                <a:ext cx="7734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73429">
                    <a:moveTo>
                      <a:pt x="773201" y="0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E9078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0" name="object 33">
                <a:extLst>
                  <a:ext uri="{FF2B5EF4-FFF2-40B4-BE49-F238E27FC236}">
                    <a16:creationId xmlns:a16="http://schemas.microsoft.com/office/drawing/2014/main" id="{03A73E39-D86E-80CB-6195-FD1A953BEAC7}"/>
                  </a:ext>
                </a:extLst>
              </p:cNvPr>
              <p:cNvSpPr/>
              <p:nvPr/>
            </p:nvSpPr>
            <p:spPr>
              <a:xfrm>
                <a:off x="7369848" y="4111574"/>
                <a:ext cx="779780" cy="24130"/>
              </a:xfrm>
              <a:custGeom>
                <a:avLst/>
                <a:gdLst/>
                <a:ahLst/>
                <a:cxnLst/>
                <a:rect l="l" t="t" r="r" b="b"/>
                <a:pathLst>
                  <a:path w="779779" h="24129">
                    <a:moveTo>
                      <a:pt x="14859" y="2146"/>
                    </a:moveTo>
                    <a:lnTo>
                      <a:pt x="12865" y="0"/>
                    </a:lnTo>
                    <a:lnTo>
                      <a:pt x="0" y="11963"/>
                    </a:lnTo>
                    <a:lnTo>
                      <a:pt x="12865" y="23926"/>
                    </a:lnTo>
                    <a:lnTo>
                      <a:pt x="14859" y="21780"/>
                    </a:lnTo>
                    <a:lnTo>
                      <a:pt x="4292" y="11963"/>
                    </a:lnTo>
                    <a:lnTo>
                      <a:pt x="14859" y="2146"/>
                    </a:lnTo>
                    <a:close/>
                  </a:path>
                  <a:path w="779779" h="24129">
                    <a:moveTo>
                      <a:pt x="779551" y="11963"/>
                    </a:moveTo>
                    <a:lnTo>
                      <a:pt x="766686" y="0"/>
                    </a:lnTo>
                    <a:lnTo>
                      <a:pt x="764692" y="2146"/>
                    </a:lnTo>
                    <a:lnTo>
                      <a:pt x="775258" y="11963"/>
                    </a:lnTo>
                    <a:lnTo>
                      <a:pt x="764692" y="21780"/>
                    </a:lnTo>
                    <a:lnTo>
                      <a:pt x="766686" y="23926"/>
                    </a:lnTo>
                    <a:lnTo>
                      <a:pt x="779551" y="11963"/>
                    </a:lnTo>
                    <a:close/>
                  </a:path>
                </a:pathLst>
              </a:custGeom>
              <a:solidFill>
                <a:srgbClr val="E9078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4" name="object 34">
              <a:extLst>
                <a:ext uri="{FF2B5EF4-FFF2-40B4-BE49-F238E27FC236}">
                  <a16:creationId xmlns:a16="http://schemas.microsoft.com/office/drawing/2014/main" id="{D4FCB91E-2B0F-67F2-25BE-3CAD3246BCB4}"/>
                </a:ext>
              </a:extLst>
            </p:cNvPr>
            <p:cNvSpPr/>
            <p:nvPr/>
          </p:nvSpPr>
          <p:spPr>
            <a:xfrm>
              <a:off x="4599025" y="244750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328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35">
              <a:extLst>
                <a:ext uri="{FF2B5EF4-FFF2-40B4-BE49-F238E27FC236}">
                  <a16:creationId xmlns:a16="http://schemas.microsoft.com/office/drawing/2014/main" id="{F9EA2237-7BFF-574C-C56E-DC174737E72D}"/>
                </a:ext>
              </a:extLst>
            </p:cNvPr>
            <p:cNvSpPr/>
            <p:nvPr/>
          </p:nvSpPr>
          <p:spPr>
            <a:xfrm>
              <a:off x="4599025" y="2642393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670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36">
              <a:extLst>
                <a:ext uri="{FF2B5EF4-FFF2-40B4-BE49-F238E27FC236}">
                  <a16:creationId xmlns:a16="http://schemas.microsoft.com/office/drawing/2014/main" id="{8401D356-646E-B6C0-0D1D-5F06B55442E4}"/>
                </a:ext>
              </a:extLst>
            </p:cNvPr>
            <p:cNvSpPr/>
            <p:nvPr/>
          </p:nvSpPr>
          <p:spPr>
            <a:xfrm>
              <a:off x="4599025" y="2252619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670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37">
              <a:extLst>
                <a:ext uri="{FF2B5EF4-FFF2-40B4-BE49-F238E27FC236}">
                  <a16:creationId xmlns:a16="http://schemas.microsoft.com/office/drawing/2014/main" id="{BE275FE9-3F46-C0FD-5E5B-C638875F10EC}"/>
                </a:ext>
              </a:extLst>
            </p:cNvPr>
            <p:cNvSpPr/>
            <p:nvPr/>
          </p:nvSpPr>
          <p:spPr>
            <a:xfrm>
              <a:off x="4599025" y="3227056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328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38">
              <a:extLst>
                <a:ext uri="{FF2B5EF4-FFF2-40B4-BE49-F238E27FC236}">
                  <a16:creationId xmlns:a16="http://schemas.microsoft.com/office/drawing/2014/main" id="{3EA376F7-2BD5-B36D-3A68-CD8A368B1FA0}"/>
                </a:ext>
              </a:extLst>
            </p:cNvPr>
            <p:cNvSpPr/>
            <p:nvPr/>
          </p:nvSpPr>
          <p:spPr>
            <a:xfrm>
              <a:off x="4599025" y="3421942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670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39">
              <a:extLst>
                <a:ext uri="{FF2B5EF4-FFF2-40B4-BE49-F238E27FC236}">
                  <a16:creationId xmlns:a16="http://schemas.microsoft.com/office/drawing/2014/main" id="{4FFC855E-76CC-1781-36AC-2212E317980B}"/>
                </a:ext>
              </a:extLst>
            </p:cNvPr>
            <p:cNvSpPr/>
            <p:nvPr/>
          </p:nvSpPr>
          <p:spPr>
            <a:xfrm>
              <a:off x="4599025" y="3032168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670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40">
              <a:extLst>
                <a:ext uri="{FF2B5EF4-FFF2-40B4-BE49-F238E27FC236}">
                  <a16:creationId xmlns:a16="http://schemas.microsoft.com/office/drawing/2014/main" id="{DB4DA58B-AB90-4B59-A625-6B648F1DD110}"/>
                </a:ext>
              </a:extLst>
            </p:cNvPr>
            <p:cNvSpPr/>
            <p:nvPr/>
          </p:nvSpPr>
          <p:spPr>
            <a:xfrm>
              <a:off x="4599025" y="3636077"/>
              <a:ext cx="123189" cy="0"/>
            </a:xfrm>
            <a:custGeom>
              <a:avLst/>
              <a:gdLst/>
              <a:ahLst/>
              <a:cxnLst/>
              <a:rect l="l" t="t" r="r" b="b"/>
              <a:pathLst>
                <a:path w="123189">
                  <a:moveTo>
                    <a:pt x="0" y="0"/>
                  </a:moveTo>
                  <a:lnTo>
                    <a:pt x="122669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41">
              <a:extLst>
                <a:ext uri="{FF2B5EF4-FFF2-40B4-BE49-F238E27FC236}">
                  <a16:creationId xmlns:a16="http://schemas.microsoft.com/office/drawing/2014/main" id="{45A02F0A-1E95-6059-07D1-37CE7E2BCD78}"/>
                </a:ext>
              </a:extLst>
            </p:cNvPr>
            <p:cNvSpPr/>
            <p:nvPr/>
          </p:nvSpPr>
          <p:spPr>
            <a:xfrm>
              <a:off x="4599025" y="400660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328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42">
              <a:extLst>
                <a:ext uri="{FF2B5EF4-FFF2-40B4-BE49-F238E27FC236}">
                  <a16:creationId xmlns:a16="http://schemas.microsoft.com/office/drawing/2014/main" id="{7A5FC17C-A19E-A900-5DB7-BF1AF389962B}"/>
                </a:ext>
              </a:extLst>
            </p:cNvPr>
            <p:cNvSpPr/>
            <p:nvPr/>
          </p:nvSpPr>
          <p:spPr>
            <a:xfrm>
              <a:off x="4599025" y="4201492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670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43">
              <a:extLst>
                <a:ext uri="{FF2B5EF4-FFF2-40B4-BE49-F238E27FC236}">
                  <a16:creationId xmlns:a16="http://schemas.microsoft.com/office/drawing/2014/main" id="{AFEE2E3E-222D-FEB9-4322-40C5CB4932D0}"/>
                </a:ext>
              </a:extLst>
            </p:cNvPr>
            <p:cNvSpPr/>
            <p:nvPr/>
          </p:nvSpPr>
          <p:spPr>
            <a:xfrm>
              <a:off x="4599025" y="3811716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670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44">
              <a:extLst>
                <a:ext uri="{FF2B5EF4-FFF2-40B4-BE49-F238E27FC236}">
                  <a16:creationId xmlns:a16="http://schemas.microsoft.com/office/drawing/2014/main" id="{6DE586CD-5B0A-4957-528F-27C795D9DE12}"/>
                </a:ext>
              </a:extLst>
            </p:cNvPr>
            <p:cNvSpPr/>
            <p:nvPr/>
          </p:nvSpPr>
          <p:spPr>
            <a:xfrm>
              <a:off x="4599025" y="4396379"/>
              <a:ext cx="123189" cy="0"/>
            </a:xfrm>
            <a:custGeom>
              <a:avLst/>
              <a:gdLst/>
              <a:ahLst/>
              <a:cxnLst/>
              <a:rect l="l" t="t" r="r" b="b"/>
              <a:pathLst>
                <a:path w="123189">
                  <a:moveTo>
                    <a:pt x="0" y="0"/>
                  </a:moveTo>
                  <a:lnTo>
                    <a:pt x="122669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45">
              <a:extLst>
                <a:ext uri="{FF2B5EF4-FFF2-40B4-BE49-F238E27FC236}">
                  <a16:creationId xmlns:a16="http://schemas.microsoft.com/office/drawing/2014/main" id="{849EC048-76EE-EC2B-3223-4ED665B82134}"/>
                </a:ext>
              </a:extLst>
            </p:cNvPr>
            <p:cNvSpPr/>
            <p:nvPr/>
          </p:nvSpPr>
          <p:spPr>
            <a:xfrm>
              <a:off x="4599025" y="478615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328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46">
              <a:extLst>
                <a:ext uri="{FF2B5EF4-FFF2-40B4-BE49-F238E27FC236}">
                  <a16:creationId xmlns:a16="http://schemas.microsoft.com/office/drawing/2014/main" id="{281E38A0-0969-B509-29EC-67D1CD304936}"/>
                </a:ext>
              </a:extLst>
            </p:cNvPr>
            <p:cNvSpPr/>
            <p:nvPr/>
          </p:nvSpPr>
          <p:spPr>
            <a:xfrm>
              <a:off x="4599025" y="4981041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670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47">
              <a:extLst>
                <a:ext uri="{FF2B5EF4-FFF2-40B4-BE49-F238E27FC236}">
                  <a16:creationId xmlns:a16="http://schemas.microsoft.com/office/drawing/2014/main" id="{07F20AC1-2C84-4EB6-71B8-613177975440}"/>
                </a:ext>
              </a:extLst>
            </p:cNvPr>
            <p:cNvSpPr/>
            <p:nvPr/>
          </p:nvSpPr>
          <p:spPr>
            <a:xfrm>
              <a:off x="4599025" y="4591267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670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48">
              <a:extLst>
                <a:ext uri="{FF2B5EF4-FFF2-40B4-BE49-F238E27FC236}">
                  <a16:creationId xmlns:a16="http://schemas.microsoft.com/office/drawing/2014/main" id="{F135D6AF-243E-9E6A-EDEF-9FE6C540C887}"/>
                </a:ext>
              </a:extLst>
            </p:cNvPr>
            <p:cNvSpPr/>
            <p:nvPr/>
          </p:nvSpPr>
          <p:spPr>
            <a:xfrm>
              <a:off x="4599025" y="5175928"/>
              <a:ext cx="123189" cy="0"/>
            </a:xfrm>
            <a:custGeom>
              <a:avLst/>
              <a:gdLst/>
              <a:ahLst/>
              <a:cxnLst/>
              <a:rect l="l" t="t" r="r" b="b"/>
              <a:pathLst>
                <a:path w="123189">
                  <a:moveTo>
                    <a:pt x="0" y="0"/>
                  </a:moveTo>
                  <a:lnTo>
                    <a:pt x="122669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49">
              <a:extLst>
                <a:ext uri="{FF2B5EF4-FFF2-40B4-BE49-F238E27FC236}">
                  <a16:creationId xmlns:a16="http://schemas.microsoft.com/office/drawing/2014/main" id="{1E443A83-9E84-A9C7-6225-CBB45E3F1385}"/>
                </a:ext>
              </a:extLst>
            </p:cNvPr>
            <p:cNvSpPr/>
            <p:nvPr/>
          </p:nvSpPr>
          <p:spPr>
            <a:xfrm>
              <a:off x="4599025" y="556570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328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50">
              <a:extLst>
                <a:ext uri="{FF2B5EF4-FFF2-40B4-BE49-F238E27FC236}">
                  <a16:creationId xmlns:a16="http://schemas.microsoft.com/office/drawing/2014/main" id="{0DD584DA-37D2-1A4E-6BC7-1336A7EF11CE}"/>
                </a:ext>
              </a:extLst>
            </p:cNvPr>
            <p:cNvSpPr/>
            <p:nvPr/>
          </p:nvSpPr>
          <p:spPr>
            <a:xfrm>
              <a:off x="4599025" y="5760590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670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51">
              <a:extLst>
                <a:ext uri="{FF2B5EF4-FFF2-40B4-BE49-F238E27FC236}">
                  <a16:creationId xmlns:a16="http://schemas.microsoft.com/office/drawing/2014/main" id="{888A31C9-382C-2B6D-536C-74CEA47EFD7D}"/>
                </a:ext>
              </a:extLst>
            </p:cNvPr>
            <p:cNvSpPr/>
            <p:nvPr/>
          </p:nvSpPr>
          <p:spPr>
            <a:xfrm>
              <a:off x="4599025" y="5370815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670" y="0"/>
                  </a:lnTo>
                </a:path>
              </a:pathLst>
            </a:custGeom>
            <a:ln w="3175">
              <a:solidFill>
                <a:srgbClr val="35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52">
              <a:extLst>
                <a:ext uri="{FF2B5EF4-FFF2-40B4-BE49-F238E27FC236}">
                  <a16:creationId xmlns:a16="http://schemas.microsoft.com/office/drawing/2014/main" id="{2636E84C-78C5-0A32-5D28-801AFA8D69AF}"/>
                </a:ext>
              </a:extLst>
            </p:cNvPr>
            <p:cNvSpPr/>
            <p:nvPr/>
          </p:nvSpPr>
          <p:spPr>
            <a:xfrm>
              <a:off x="7252927" y="3620008"/>
              <a:ext cx="0" cy="383540"/>
            </a:xfrm>
            <a:custGeom>
              <a:avLst/>
              <a:gdLst/>
              <a:ahLst/>
              <a:cxnLst/>
              <a:rect l="l" t="t" r="r" b="b"/>
              <a:pathLst>
                <a:path h="383539">
                  <a:moveTo>
                    <a:pt x="0" y="3834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90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53">
              <a:extLst>
                <a:ext uri="{FF2B5EF4-FFF2-40B4-BE49-F238E27FC236}">
                  <a16:creationId xmlns:a16="http://schemas.microsoft.com/office/drawing/2014/main" id="{0C07D5EF-4E07-40CC-66B1-C9BD00279752}"/>
                </a:ext>
              </a:extLst>
            </p:cNvPr>
            <p:cNvSpPr txBox="1"/>
            <p:nvPr/>
          </p:nvSpPr>
          <p:spPr>
            <a:xfrm>
              <a:off x="7181732" y="3752091"/>
              <a:ext cx="64135" cy="119380"/>
            </a:xfrm>
            <a:prstGeom prst="rect">
              <a:avLst/>
            </a:prstGeom>
          </p:spPr>
          <p:txBody>
            <a:bodyPr vert="vert270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250" b="1" dirty="0">
                  <a:solidFill>
                    <a:srgbClr val="EB2F8A"/>
                  </a:solidFill>
                  <a:latin typeface="Trebuchet MS"/>
                  <a:cs typeface="Trebuchet MS"/>
                </a:rPr>
                <a:t>50 </a:t>
              </a:r>
              <a:r>
                <a:rPr sz="250" b="1" spc="-25" dirty="0">
                  <a:solidFill>
                    <a:srgbClr val="EB2F8A"/>
                  </a:solidFill>
                  <a:latin typeface="Trebuchet MS"/>
                  <a:cs typeface="Trebuchet MS"/>
                </a:rPr>
                <a:t>cm</a:t>
              </a:r>
              <a:endParaRPr sz="250">
                <a:latin typeface="Trebuchet MS"/>
                <a:cs typeface="Trebuchet MS"/>
              </a:endParaRPr>
            </a:p>
          </p:txBody>
        </p:sp>
        <p:sp>
          <p:nvSpPr>
            <p:cNvPr id="154" name="object 54">
              <a:extLst>
                <a:ext uri="{FF2B5EF4-FFF2-40B4-BE49-F238E27FC236}">
                  <a16:creationId xmlns:a16="http://schemas.microsoft.com/office/drawing/2014/main" id="{C913C24C-6AEF-C23C-70C0-E7160EB744E2}"/>
                </a:ext>
              </a:extLst>
            </p:cNvPr>
            <p:cNvSpPr txBox="1"/>
            <p:nvPr/>
          </p:nvSpPr>
          <p:spPr>
            <a:xfrm>
              <a:off x="7703033" y="4050322"/>
              <a:ext cx="113664" cy="6540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0"/>
                </a:spcBef>
              </a:pPr>
              <a:r>
                <a:rPr sz="250" b="1" dirty="0">
                  <a:solidFill>
                    <a:srgbClr val="EB2F8A"/>
                  </a:solidFill>
                  <a:latin typeface="Trebuchet MS"/>
                  <a:cs typeface="Trebuchet MS"/>
                </a:rPr>
                <a:t>100 </a:t>
              </a:r>
              <a:r>
                <a:rPr sz="250" b="1" spc="-25" dirty="0">
                  <a:solidFill>
                    <a:srgbClr val="EB2F8A"/>
                  </a:solidFill>
                  <a:latin typeface="Trebuchet MS"/>
                  <a:cs typeface="Trebuchet MS"/>
                </a:rPr>
                <a:t>cm</a:t>
              </a:r>
              <a:endParaRPr sz="250">
                <a:latin typeface="Trebuchet MS"/>
                <a:cs typeface="Trebuchet MS"/>
              </a:endParaRPr>
            </a:p>
          </p:txBody>
        </p:sp>
        <p:sp>
          <p:nvSpPr>
            <p:cNvPr id="155" name="object 55">
              <a:extLst>
                <a:ext uri="{FF2B5EF4-FFF2-40B4-BE49-F238E27FC236}">
                  <a16:creationId xmlns:a16="http://schemas.microsoft.com/office/drawing/2014/main" id="{C0CB154C-C921-D6AE-4349-D77AC0F27074}"/>
                </a:ext>
              </a:extLst>
            </p:cNvPr>
            <p:cNvSpPr/>
            <p:nvPr/>
          </p:nvSpPr>
          <p:spPr>
            <a:xfrm>
              <a:off x="6395147" y="3776104"/>
              <a:ext cx="0" cy="227965"/>
            </a:xfrm>
            <a:custGeom>
              <a:avLst/>
              <a:gdLst/>
              <a:ahLst/>
              <a:cxnLst/>
              <a:rect l="l" t="t" r="r" b="b"/>
              <a:pathLst>
                <a:path h="227964">
                  <a:moveTo>
                    <a:pt x="0" y="2275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90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6" name="object 56">
              <a:extLst>
                <a:ext uri="{FF2B5EF4-FFF2-40B4-BE49-F238E27FC236}">
                  <a16:creationId xmlns:a16="http://schemas.microsoft.com/office/drawing/2014/main" id="{4C748D51-6D4F-9B24-B74F-EF6745FF0741}"/>
                </a:ext>
              </a:extLst>
            </p:cNvPr>
            <p:cNvGrpSpPr/>
            <p:nvPr/>
          </p:nvGrpSpPr>
          <p:grpSpPr>
            <a:xfrm>
              <a:off x="4875050" y="3772937"/>
              <a:ext cx="4289425" cy="1052195"/>
              <a:chOff x="4875050" y="3772937"/>
              <a:chExt cx="4289425" cy="1052195"/>
            </a:xfrm>
          </p:grpSpPr>
          <p:sp>
            <p:nvSpPr>
              <p:cNvPr id="218" name="object 57">
                <a:extLst>
                  <a:ext uri="{FF2B5EF4-FFF2-40B4-BE49-F238E27FC236}">
                    <a16:creationId xmlns:a16="http://schemas.microsoft.com/office/drawing/2014/main" id="{A8F5BA41-16F1-7DB3-A849-CC989BCFC02E}"/>
                  </a:ext>
                </a:extLst>
              </p:cNvPr>
              <p:cNvSpPr/>
              <p:nvPr/>
            </p:nvSpPr>
            <p:spPr>
              <a:xfrm>
                <a:off x="6383185" y="3772941"/>
                <a:ext cx="24130" cy="23431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234314">
                    <a:moveTo>
                      <a:pt x="23926" y="220992"/>
                    </a:moveTo>
                    <a:lnTo>
                      <a:pt x="21780" y="218998"/>
                    </a:lnTo>
                    <a:lnTo>
                      <a:pt x="11963" y="229565"/>
                    </a:lnTo>
                    <a:lnTo>
                      <a:pt x="2146" y="218998"/>
                    </a:lnTo>
                    <a:lnTo>
                      <a:pt x="0" y="220992"/>
                    </a:lnTo>
                    <a:lnTo>
                      <a:pt x="11963" y="233857"/>
                    </a:lnTo>
                    <a:lnTo>
                      <a:pt x="23926" y="220992"/>
                    </a:lnTo>
                    <a:close/>
                  </a:path>
                  <a:path w="24129" h="234314">
                    <a:moveTo>
                      <a:pt x="23926" y="12865"/>
                    </a:moveTo>
                    <a:lnTo>
                      <a:pt x="11963" y="0"/>
                    </a:lnTo>
                    <a:lnTo>
                      <a:pt x="0" y="12865"/>
                    </a:lnTo>
                    <a:lnTo>
                      <a:pt x="2146" y="14859"/>
                    </a:lnTo>
                    <a:lnTo>
                      <a:pt x="11963" y="4292"/>
                    </a:lnTo>
                    <a:lnTo>
                      <a:pt x="21780" y="14859"/>
                    </a:lnTo>
                    <a:lnTo>
                      <a:pt x="23926" y="12865"/>
                    </a:lnTo>
                    <a:close/>
                  </a:path>
                </a:pathLst>
              </a:custGeom>
              <a:solidFill>
                <a:srgbClr val="E9078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" name="object 58">
                <a:extLst>
                  <a:ext uri="{FF2B5EF4-FFF2-40B4-BE49-F238E27FC236}">
                    <a16:creationId xmlns:a16="http://schemas.microsoft.com/office/drawing/2014/main" id="{7785618E-F731-793C-650B-115C8303CAA5}"/>
                  </a:ext>
                </a:extLst>
              </p:cNvPr>
              <p:cNvSpPr/>
              <p:nvPr/>
            </p:nvSpPr>
            <p:spPr>
              <a:xfrm>
                <a:off x="4878217" y="4123711"/>
                <a:ext cx="1397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97000">
                    <a:moveTo>
                      <a:pt x="1396847" y="0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E9078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" name="object 59">
                <a:extLst>
                  <a:ext uri="{FF2B5EF4-FFF2-40B4-BE49-F238E27FC236}">
                    <a16:creationId xmlns:a16="http://schemas.microsoft.com/office/drawing/2014/main" id="{5D9DE574-4FE4-3B06-24C5-43D145413688}"/>
                  </a:ext>
                </a:extLst>
              </p:cNvPr>
              <p:cNvSpPr/>
              <p:nvPr/>
            </p:nvSpPr>
            <p:spPr>
              <a:xfrm>
                <a:off x="4875047" y="4111751"/>
                <a:ext cx="1403350" cy="24130"/>
              </a:xfrm>
              <a:custGeom>
                <a:avLst/>
                <a:gdLst/>
                <a:ahLst/>
                <a:cxnLst/>
                <a:rect l="l" t="t" r="r" b="b"/>
                <a:pathLst>
                  <a:path w="1403350" h="24129">
                    <a:moveTo>
                      <a:pt x="14859" y="2133"/>
                    </a:moveTo>
                    <a:lnTo>
                      <a:pt x="12865" y="0"/>
                    </a:lnTo>
                    <a:lnTo>
                      <a:pt x="0" y="11963"/>
                    </a:lnTo>
                    <a:lnTo>
                      <a:pt x="12865" y="23926"/>
                    </a:lnTo>
                    <a:lnTo>
                      <a:pt x="14859" y="21780"/>
                    </a:lnTo>
                    <a:lnTo>
                      <a:pt x="4292" y="11963"/>
                    </a:lnTo>
                    <a:lnTo>
                      <a:pt x="14859" y="2133"/>
                    </a:lnTo>
                    <a:close/>
                  </a:path>
                  <a:path w="1403350" h="24129">
                    <a:moveTo>
                      <a:pt x="1403184" y="11963"/>
                    </a:moveTo>
                    <a:lnTo>
                      <a:pt x="1390319" y="0"/>
                    </a:lnTo>
                    <a:lnTo>
                      <a:pt x="1388325" y="2133"/>
                    </a:lnTo>
                    <a:lnTo>
                      <a:pt x="1398892" y="11963"/>
                    </a:lnTo>
                    <a:lnTo>
                      <a:pt x="1388325" y="21780"/>
                    </a:lnTo>
                    <a:lnTo>
                      <a:pt x="1390319" y="23926"/>
                    </a:lnTo>
                    <a:lnTo>
                      <a:pt x="1403184" y="11963"/>
                    </a:lnTo>
                    <a:close/>
                  </a:path>
                </a:pathLst>
              </a:custGeom>
              <a:solidFill>
                <a:srgbClr val="E9078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" name="object 60">
                <a:extLst>
                  <a:ext uri="{FF2B5EF4-FFF2-40B4-BE49-F238E27FC236}">
                    <a16:creationId xmlns:a16="http://schemas.microsoft.com/office/drawing/2014/main" id="{F8E21795-A9CA-3C62-B9C5-C9175653C1B8}"/>
                  </a:ext>
                </a:extLst>
              </p:cNvPr>
              <p:cNvSpPr/>
              <p:nvPr/>
            </p:nvSpPr>
            <p:spPr>
              <a:xfrm>
                <a:off x="9152167" y="4594435"/>
                <a:ext cx="0" cy="227965"/>
              </a:xfrm>
              <a:custGeom>
                <a:avLst/>
                <a:gdLst/>
                <a:ahLst/>
                <a:cxnLst/>
                <a:rect l="l" t="t" r="r" b="b"/>
                <a:pathLst>
                  <a:path h="227964">
                    <a:moveTo>
                      <a:pt x="0" y="227520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E9078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" name="object 61">
                <a:extLst>
                  <a:ext uri="{FF2B5EF4-FFF2-40B4-BE49-F238E27FC236}">
                    <a16:creationId xmlns:a16="http://schemas.microsoft.com/office/drawing/2014/main" id="{2131DA4F-CF61-C760-279F-3CDE57552120}"/>
                  </a:ext>
                </a:extLst>
              </p:cNvPr>
              <p:cNvSpPr/>
              <p:nvPr/>
            </p:nvSpPr>
            <p:spPr>
              <a:xfrm>
                <a:off x="9140203" y="4591278"/>
                <a:ext cx="24130" cy="23431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234314">
                    <a:moveTo>
                      <a:pt x="23926" y="220992"/>
                    </a:moveTo>
                    <a:lnTo>
                      <a:pt x="21780" y="218998"/>
                    </a:lnTo>
                    <a:lnTo>
                      <a:pt x="11963" y="229565"/>
                    </a:lnTo>
                    <a:lnTo>
                      <a:pt x="2146" y="218998"/>
                    </a:lnTo>
                    <a:lnTo>
                      <a:pt x="0" y="220992"/>
                    </a:lnTo>
                    <a:lnTo>
                      <a:pt x="11963" y="233857"/>
                    </a:lnTo>
                    <a:lnTo>
                      <a:pt x="23926" y="220992"/>
                    </a:lnTo>
                    <a:close/>
                  </a:path>
                  <a:path w="24129" h="234314">
                    <a:moveTo>
                      <a:pt x="23926" y="12865"/>
                    </a:moveTo>
                    <a:lnTo>
                      <a:pt x="11963" y="0"/>
                    </a:lnTo>
                    <a:lnTo>
                      <a:pt x="0" y="12865"/>
                    </a:lnTo>
                    <a:lnTo>
                      <a:pt x="2146" y="14859"/>
                    </a:lnTo>
                    <a:lnTo>
                      <a:pt x="11963" y="4292"/>
                    </a:lnTo>
                    <a:lnTo>
                      <a:pt x="21780" y="14859"/>
                    </a:lnTo>
                    <a:lnTo>
                      <a:pt x="23926" y="12865"/>
                    </a:lnTo>
                    <a:close/>
                  </a:path>
                </a:pathLst>
              </a:custGeom>
              <a:solidFill>
                <a:srgbClr val="E9078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7" name="object 62">
              <a:extLst>
                <a:ext uri="{FF2B5EF4-FFF2-40B4-BE49-F238E27FC236}">
                  <a16:creationId xmlns:a16="http://schemas.microsoft.com/office/drawing/2014/main" id="{A4BCFE7F-60D6-7522-C520-AACCC09758C4}"/>
                </a:ext>
              </a:extLst>
            </p:cNvPr>
            <p:cNvSpPr txBox="1"/>
            <p:nvPr/>
          </p:nvSpPr>
          <p:spPr>
            <a:xfrm>
              <a:off x="6323949" y="3830238"/>
              <a:ext cx="64135" cy="119380"/>
            </a:xfrm>
            <a:prstGeom prst="rect">
              <a:avLst/>
            </a:prstGeom>
          </p:spPr>
          <p:txBody>
            <a:bodyPr vert="vert270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250" b="1" dirty="0">
                  <a:solidFill>
                    <a:srgbClr val="EB2F8A"/>
                  </a:solidFill>
                  <a:latin typeface="Trebuchet MS"/>
                  <a:cs typeface="Trebuchet MS"/>
                </a:rPr>
                <a:t>30 </a:t>
              </a:r>
              <a:r>
                <a:rPr sz="250" b="1" spc="-25" dirty="0">
                  <a:solidFill>
                    <a:srgbClr val="EB2F8A"/>
                  </a:solidFill>
                  <a:latin typeface="Trebuchet MS"/>
                  <a:cs typeface="Trebuchet MS"/>
                </a:rPr>
                <a:t>cm</a:t>
              </a:r>
              <a:endParaRPr sz="250">
                <a:latin typeface="Trebuchet MS"/>
                <a:cs typeface="Trebuchet MS"/>
              </a:endParaRPr>
            </a:p>
          </p:txBody>
        </p:sp>
        <p:sp>
          <p:nvSpPr>
            <p:cNvPr id="158" name="object 63">
              <a:extLst>
                <a:ext uri="{FF2B5EF4-FFF2-40B4-BE49-F238E27FC236}">
                  <a16:creationId xmlns:a16="http://schemas.microsoft.com/office/drawing/2014/main" id="{68529642-76FF-05AA-E17E-FB2EA712BE07}"/>
                </a:ext>
              </a:extLst>
            </p:cNvPr>
            <p:cNvSpPr txBox="1"/>
            <p:nvPr/>
          </p:nvSpPr>
          <p:spPr>
            <a:xfrm>
              <a:off x="9080977" y="4648569"/>
              <a:ext cx="64135" cy="119380"/>
            </a:xfrm>
            <a:prstGeom prst="rect">
              <a:avLst/>
            </a:prstGeom>
          </p:spPr>
          <p:txBody>
            <a:bodyPr vert="vert270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250" b="1" dirty="0">
                  <a:solidFill>
                    <a:srgbClr val="EB2F8A"/>
                  </a:solidFill>
                  <a:latin typeface="Trebuchet MS"/>
                  <a:cs typeface="Trebuchet MS"/>
                </a:rPr>
                <a:t>15 </a:t>
              </a:r>
              <a:r>
                <a:rPr sz="250" b="1" spc="-25" dirty="0">
                  <a:solidFill>
                    <a:srgbClr val="EB2F8A"/>
                  </a:solidFill>
                  <a:latin typeface="Trebuchet MS"/>
                  <a:cs typeface="Trebuchet MS"/>
                </a:rPr>
                <a:t>cm</a:t>
              </a:r>
              <a:endParaRPr sz="250">
                <a:latin typeface="Trebuchet MS"/>
                <a:cs typeface="Trebuchet MS"/>
              </a:endParaRPr>
            </a:p>
          </p:txBody>
        </p:sp>
        <p:sp>
          <p:nvSpPr>
            <p:cNvPr id="159" name="object 64">
              <a:extLst>
                <a:ext uri="{FF2B5EF4-FFF2-40B4-BE49-F238E27FC236}">
                  <a16:creationId xmlns:a16="http://schemas.microsoft.com/office/drawing/2014/main" id="{56B9F2F4-A026-887D-3051-82CFC333A849}"/>
                </a:ext>
              </a:extLst>
            </p:cNvPr>
            <p:cNvSpPr/>
            <p:nvPr/>
          </p:nvSpPr>
          <p:spPr>
            <a:xfrm>
              <a:off x="8570822" y="3970799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70">
                  <a:moveTo>
                    <a:pt x="0" y="305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90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0" name="object 65">
              <a:extLst>
                <a:ext uri="{FF2B5EF4-FFF2-40B4-BE49-F238E27FC236}">
                  <a16:creationId xmlns:a16="http://schemas.microsoft.com/office/drawing/2014/main" id="{4C6D9F95-60B1-6E28-AA7B-C1361916ABFB}"/>
                </a:ext>
              </a:extLst>
            </p:cNvPr>
            <p:cNvGrpSpPr/>
            <p:nvPr/>
          </p:nvGrpSpPr>
          <p:grpSpPr>
            <a:xfrm>
              <a:off x="8558861" y="3967629"/>
              <a:ext cx="2737485" cy="986790"/>
              <a:chOff x="8558861" y="3967629"/>
              <a:chExt cx="2737485" cy="986790"/>
            </a:xfrm>
          </p:grpSpPr>
          <p:sp>
            <p:nvSpPr>
              <p:cNvPr id="214" name="object 66">
                <a:extLst>
                  <a:ext uri="{FF2B5EF4-FFF2-40B4-BE49-F238E27FC236}">
                    <a16:creationId xmlns:a16="http://schemas.microsoft.com/office/drawing/2014/main" id="{01241C00-1DC8-0726-971C-42B95D99EB63}"/>
                  </a:ext>
                </a:extLst>
              </p:cNvPr>
              <p:cNvSpPr/>
              <p:nvPr/>
            </p:nvSpPr>
            <p:spPr>
              <a:xfrm>
                <a:off x="9272268" y="4942061"/>
                <a:ext cx="20205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20570">
                    <a:moveTo>
                      <a:pt x="2020481" y="0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E9078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" name="object 67">
                <a:extLst>
                  <a:ext uri="{FF2B5EF4-FFF2-40B4-BE49-F238E27FC236}">
                    <a16:creationId xmlns:a16="http://schemas.microsoft.com/office/drawing/2014/main" id="{CABD0BF8-6717-8DEB-A55D-BEACF2145743}"/>
                  </a:ext>
                </a:extLst>
              </p:cNvPr>
              <p:cNvSpPr/>
              <p:nvPr/>
            </p:nvSpPr>
            <p:spPr>
              <a:xfrm>
                <a:off x="8558860" y="3967632"/>
                <a:ext cx="2737485" cy="986790"/>
              </a:xfrm>
              <a:custGeom>
                <a:avLst/>
                <a:gdLst/>
                <a:ahLst/>
                <a:cxnLst/>
                <a:rect l="l" t="t" r="r" b="b"/>
                <a:pathLst>
                  <a:path w="2737484" h="986789">
                    <a:moveTo>
                      <a:pt x="23926" y="298958"/>
                    </a:moveTo>
                    <a:lnTo>
                      <a:pt x="21780" y="296964"/>
                    </a:lnTo>
                    <a:lnTo>
                      <a:pt x="11963" y="307530"/>
                    </a:lnTo>
                    <a:lnTo>
                      <a:pt x="2146" y="296964"/>
                    </a:lnTo>
                    <a:lnTo>
                      <a:pt x="0" y="298958"/>
                    </a:lnTo>
                    <a:lnTo>
                      <a:pt x="11963" y="311823"/>
                    </a:lnTo>
                    <a:lnTo>
                      <a:pt x="23926" y="298958"/>
                    </a:lnTo>
                    <a:close/>
                  </a:path>
                  <a:path w="2737484" h="986789">
                    <a:moveTo>
                      <a:pt x="23926" y="12865"/>
                    </a:moveTo>
                    <a:lnTo>
                      <a:pt x="11963" y="0"/>
                    </a:lnTo>
                    <a:lnTo>
                      <a:pt x="0" y="12865"/>
                    </a:lnTo>
                    <a:lnTo>
                      <a:pt x="2146" y="14859"/>
                    </a:lnTo>
                    <a:lnTo>
                      <a:pt x="11963" y="4292"/>
                    </a:lnTo>
                    <a:lnTo>
                      <a:pt x="21780" y="14859"/>
                    </a:lnTo>
                    <a:lnTo>
                      <a:pt x="23926" y="12865"/>
                    </a:lnTo>
                    <a:close/>
                  </a:path>
                  <a:path w="2737484" h="986789">
                    <a:moveTo>
                      <a:pt x="725093" y="964603"/>
                    </a:moveTo>
                    <a:lnTo>
                      <a:pt x="723099" y="962469"/>
                    </a:lnTo>
                    <a:lnTo>
                      <a:pt x="710234" y="974432"/>
                    </a:lnTo>
                    <a:lnTo>
                      <a:pt x="723099" y="986396"/>
                    </a:lnTo>
                    <a:lnTo>
                      <a:pt x="725093" y="984250"/>
                    </a:lnTo>
                    <a:lnTo>
                      <a:pt x="714527" y="974432"/>
                    </a:lnTo>
                    <a:lnTo>
                      <a:pt x="725093" y="964603"/>
                    </a:lnTo>
                    <a:close/>
                  </a:path>
                  <a:path w="2737484" h="986789">
                    <a:moveTo>
                      <a:pt x="2737053" y="974432"/>
                    </a:moveTo>
                    <a:lnTo>
                      <a:pt x="2724188" y="962469"/>
                    </a:lnTo>
                    <a:lnTo>
                      <a:pt x="2722194" y="964603"/>
                    </a:lnTo>
                    <a:lnTo>
                      <a:pt x="2732760" y="974432"/>
                    </a:lnTo>
                    <a:lnTo>
                      <a:pt x="2722194" y="984250"/>
                    </a:lnTo>
                    <a:lnTo>
                      <a:pt x="2724188" y="986396"/>
                    </a:lnTo>
                    <a:lnTo>
                      <a:pt x="2737053" y="974432"/>
                    </a:lnTo>
                    <a:close/>
                  </a:path>
                </a:pathLst>
              </a:custGeom>
              <a:solidFill>
                <a:srgbClr val="E9078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" name="object 68">
                <a:extLst>
                  <a:ext uri="{FF2B5EF4-FFF2-40B4-BE49-F238E27FC236}">
                    <a16:creationId xmlns:a16="http://schemas.microsoft.com/office/drawing/2014/main" id="{0A2CD98D-C41B-843F-1D96-C95ED83D7EE9}"/>
                  </a:ext>
                </a:extLst>
              </p:cNvPr>
              <p:cNvSpPr/>
              <p:nvPr/>
            </p:nvSpPr>
            <p:spPr>
              <a:xfrm>
                <a:off x="8651952" y="4357401"/>
                <a:ext cx="3803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0365">
                    <a:moveTo>
                      <a:pt x="380212" y="0"/>
                    </a:move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E9078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" name="object 69">
                <a:extLst>
                  <a:ext uri="{FF2B5EF4-FFF2-40B4-BE49-F238E27FC236}">
                    <a16:creationId xmlns:a16="http://schemas.microsoft.com/office/drawing/2014/main" id="{55054895-4B2F-FA0B-BE01-EC3F9E1F9659}"/>
                  </a:ext>
                </a:extLst>
              </p:cNvPr>
              <p:cNvSpPr/>
              <p:nvPr/>
            </p:nvSpPr>
            <p:spPr>
              <a:xfrm>
                <a:off x="8648776" y="4345444"/>
                <a:ext cx="386715" cy="24130"/>
              </a:xfrm>
              <a:custGeom>
                <a:avLst/>
                <a:gdLst/>
                <a:ahLst/>
                <a:cxnLst/>
                <a:rect l="l" t="t" r="r" b="b"/>
                <a:pathLst>
                  <a:path w="386715" h="24129">
                    <a:moveTo>
                      <a:pt x="14859" y="2146"/>
                    </a:moveTo>
                    <a:lnTo>
                      <a:pt x="12865" y="0"/>
                    </a:lnTo>
                    <a:lnTo>
                      <a:pt x="0" y="11963"/>
                    </a:lnTo>
                    <a:lnTo>
                      <a:pt x="12865" y="23926"/>
                    </a:lnTo>
                    <a:lnTo>
                      <a:pt x="14859" y="21780"/>
                    </a:lnTo>
                    <a:lnTo>
                      <a:pt x="4292" y="11963"/>
                    </a:lnTo>
                    <a:lnTo>
                      <a:pt x="14859" y="2146"/>
                    </a:lnTo>
                    <a:close/>
                  </a:path>
                  <a:path w="386715" h="24129">
                    <a:moveTo>
                      <a:pt x="386549" y="11963"/>
                    </a:moveTo>
                    <a:lnTo>
                      <a:pt x="373684" y="0"/>
                    </a:lnTo>
                    <a:lnTo>
                      <a:pt x="371690" y="2146"/>
                    </a:lnTo>
                    <a:lnTo>
                      <a:pt x="382257" y="11963"/>
                    </a:lnTo>
                    <a:lnTo>
                      <a:pt x="371690" y="21780"/>
                    </a:lnTo>
                    <a:lnTo>
                      <a:pt x="373684" y="23926"/>
                    </a:lnTo>
                    <a:lnTo>
                      <a:pt x="386549" y="11963"/>
                    </a:lnTo>
                    <a:close/>
                  </a:path>
                </a:pathLst>
              </a:custGeom>
              <a:solidFill>
                <a:srgbClr val="E9078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1" name="object 70">
              <a:extLst>
                <a:ext uri="{FF2B5EF4-FFF2-40B4-BE49-F238E27FC236}">
                  <a16:creationId xmlns:a16="http://schemas.microsoft.com/office/drawing/2014/main" id="{2A2B11CD-7EAB-D4BC-36A2-5B885468B960}"/>
                </a:ext>
              </a:extLst>
            </p:cNvPr>
            <p:cNvSpPr txBox="1"/>
            <p:nvPr/>
          </p:nvSpPr>
          <p:spPr>
            <a:xfrm>
              <a:off x="8499618" y="4063898"/>
              <a:ext cx="64135" cy="119380"/>
            </a:xfrm>
            <a:prstGeom prst="rect">
              <a:avLst/>
            </a:prstGeom>
          </p:spPr>
          <p:txBody>
            <a:bodyPr vert="vert270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250" b="1" dirty="0">
                  <a:solidFill>
                    <a:srgbClr val="EB2F8A"/>
                  </a:solidFill>
                  <a:latin typeface="Trebuchet MS"/>
                  <a:cs typeface="Trebuchet MS"/>
                </a:rPr>
                <a:t>40 </a:t>
              </a:r>
              <a:r>
                <a:rPr sz="250" b="1" spc="-25" dirty="0">
                  <a:solidFill>
                    <a:srgbClr val="EB2F8A"/>
                  </a:solidFill>
                  <a:latin typeface="Trebuchet MS"/>
                  <a:cs typeface="Trebuchet MS"/>
                </a:rPr>
                <a:t>cm</a:t>
              </a:r>
              <a:endParaRPr sz="250">
                <a:latin typeface="Trebuchet MS"/>
                <a:cs typeface="Trebuchet MS"/>
              </a:endParaRPr>
            </a:p>
          </p:txBody>
        </p:sp>
        <p:sp>
          <p:nvSpPr>
            <p:cNvPr id="162" name="object 71">
              <a:extLst>
                <a:ext uri="{FF2B5EF4-FFF2-40B4-BE49-F238E27FC236}">
                  <a16:creationId xmlns:a16="http://schemas.microsoft.com/office/drawing/2014/main" id="{01BD7BA2-4A3F-571B-3965-83BEAF3F2CE2}"/>
                </a:ext>
              </a:extLst>
            </p:cNvPr>
            <p:cNvSpPr txBox="1"/>
            <p:nvPr/>
          </p:nvSpPr>
          <p:spPr>
            <a:xfrm>
              <a:off x="4402434" y="5124718"/>
              <a:ext cx="157480" cy="71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00" b="1" dirty="0">
                  <a:solidFill>
                    <a:srgbClr val="221E1F"/>
                  </a:solidFill>
                  <a:latin typeface="Trebuchet MS"/>
                  <a:cs typeface="Trebuchet MS"/>
                </a:rPr>
                <a:t>100</a:t>
              </a:r>
              <a:r>
                <a:rPr sz="300" b="1" spc="5" dirty="0">
                  <a:solidFill>
                    <a:srgbClr val="221E1F"/>
                  </a:solidFill>
                  <a:latin typeface="Trebuchet MS"/>
                  <a:cs typeface="Trebuchet MS"/>
                </a:rPr>
                <a:t> </a:t>
              </a:r>
              <a:r>
                <a:rPr sz="300" b="1" spc="-25" dirty="0">
                  <a:solidFill>
                    <a:srgbClr val="221E1F"/>
                  </a:solidFill>
                  <a:latin typeface="Trebuchet MS"/>
                  <a:cs typeface="Trebuchet MS"/>
                </a:rPr>
                <a:t>cm</a:t>
              </a:r>
              <a:endParaRPr sz="300">
                <a:latin typeface="Trebuchet MS"/>
                <a:cs typeface="Trebuchet MS"/>
              </a:endParaRPr>
            </a:p>
          </p:txBody>
        </p:sp>
        <p:sp>
          <p:nvSpPr>
            <p:cNvPr id="163" name="object 72">
              <a:extLst>
                <a:ext uri="{FF2B5EF4-FFF2-40B4-BE49-F238E27FC236}">
                  <a16:creationId xmlns:a16="http://schemas.microsoft.com/office/drawing/2014/main" id="{78CE1632-9403-2EF6-36C8-56B0D6FC4E8B}"/>
                </a:ext>
              </a:extLst>
            </p:cNvPr>
            <p:cNvSpPr txBox="1"/>
            <p:nvPr/>
          </p:nvSpPr>
          <p:spPr>
            <a:xfrm>
              <a:off x="4402434" y="4345181"/>
              <a:ext cx="157480" cy="71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00" b="1" dirty="0">
                  <a:solidFill>
                    <a:srgbClr val="221E1F"/>
                  </a:solidFill>
                  <a:latin typeface="Trebuchet MS"/>
                  <a:cs typeface="Trebuchet MS"/>
                </a:rPr>
                <a:t>200</a:t>
              </a:r>
              <a:r>
                <a:rPr sz="300" b="1" spc="5" dirty="0">
                  <a:solidFill>
                    <a:srgbClr val="221E1F"/>
                  </a:solidFill>
                  <a:latin typeface="Trebuchet MS"/>
                  <a:cs typeface="Trebuchet MS"/>
                </a:rPr>
                <a:t> </a:t>
              </a:r>
              <a:r>
                <a:rPr sz="300" b="1" spc="-25" dirty="0">
                  <a:solidFill>
                    <a:srgbClr val="221E1F"/>
                  </a:solidFill>
                  <a:latin typeface="Trebuchet MS"/>
                  <a:cs typeface="Trebuchet MS"/>
                </a:rPr>
                <a:t>cm</a:t>
              </a:r>
              <a:endParaRPr sz="300">
                <a:latin typeface="Trebuchet MS"/>
                <a:cs typeface="Trebuchet MS"/>
              </a:endParaRPr>
            </a:p>
          </p:txBody>
        </p:sp>
        <p:sp>
          <p:nvSpPr>
            <p:cNvPr id="164" name="object 73">
              <a:extLst>
                <a:ext uri="{FF2B5EF4-FFF2-40B4-BE49-F238E27FC236}">
                  <a16:creationId xmlns:a16="http://schemas.microsoft.com/office/drawing/2014/main" id="{34DAE2AD-B7D0-F49F-411E-CD0D13326708}"/>
                </a:ext>
              </a:extLst>
            </p:cNvPr>
            <p:cNvSpPr txBox="1"/>
            <p:nvPr/>
          </p:nvSpPr>
          <p:spPr>
            <a:xfrm>
              <a:off x="4402434" y="3565607"/>
              <a:ext cx="157480" cy="71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00" b="1" dirty="0">
                  <a:solidFill>
                    <a:srgbClr val="221E1F"/>
                  </a:solidFill>
                  <a:latin typeface="Trebuchet MS"/>
                  <a:cs typeface="Trebuchet MS"/>
                </a:rPr>
                <a:t>300</a:t>
              </a:r>
              <a:r>
                <a:rPr sz="300" b="1" spc="5" dirty="0">
                  <a:solidFill>
                    <a:srgbClr val="221E1F"/>
                  </a:solidFill>
                  <a:latin typeface="Trebuchet MS"/>
                  <a:cs typeface="Trebuchet MS"/>
                </a:rPr>
                <a:t> </a:t>
              </a:r>
              <a:r>
                <a:rPr sz="300" b="1" spc="-25" dirty="0">
                  <a:solidFill>
                    <a:srgbClr val="221E1F"/>
                  </a:solidFill>
                  <a:latin typeface="Trebuchet MS"/>
                  <a:cs typeface="Trebuchet MS"/>
                </a:rPr>
                <a:t>cm</a:t>
              </a:r>
              <a:endParaRPr sz="300">
                <a:latin typeface="Trebuchet MS"/>
                <a:cs typeface="Trebuchet MS"/>
              </a:endParaRPr>
            </a:p>
          </p:txBody>
        </p:sp>
        <p:sp>
          <p:nvSpPr>
            <p:cNvPr id="165" name="object 74">
              <a:extLst>
                <a:ext uri="{FF2B5EF4-FFF2-40B4-BE49-F238E27FC236}">
                  <a16:creationId xmlns:a16="http://schemas.microsoft.com/office/drawing/2014/main" id="{2EC8405A-6863-DBD1-3F7D-81020134716C}"/>
                </a:ext>
              </a:extLst>
            </p:cNvPr>
            <p:cNvSpPr txBox="1"/>
            <p:nvPr/>
          </p:nvSpPr>
          <p:spPr>
            <a:xfrm>
              <a:off x="4402434" y="2786070"/>
              <a:ext cx="332105" cy="71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00" b="1" dirty="0">
                  <a:solidFill>
                    <a:srgbClr val="221E1F"/>
                  </a:solidFill>
                  <a:latin typeface="Trebuchet MS"/>
                  <a:cs typeface="Trebuchet MS"/>
                </a:rPr>
                <a:t>400</a:t>
              </a:r>
              <a:r>
                <a:rPr sz="300" b="1" spc="-20" dirty="0">
                  <a:solidFill>
                    <a:srgbClr val="221E1F"/>
                  </a:solidFill>
                  <a:latin typeface="Trebuchet MS"/>
                  <a:cs typeface="Trebuchet MS"/>
                </a:rPr>
                <a:t> </a:t>
              </a:r>
              <a:r>
                <a:rPr sz="300" b="1" dirty="0">
                  <a:solidFill>
                    <a:srgbClr val="221E1F"/>
                  </a:solidFill>
                  <a:latin typeface="Trebuchet MS"/>
                  <a:cs typeface="Trebuchet MS"/>
                </a:rPr>
                <a:t>cm</a:t>
              </a:r>
              <a:r>
                <a:rPr sz="300" b="1" spc="229" dirty="0">
                  <a:solidFill>
                    <a:srgbClr val="221E1F"/>
                  </a:solidFill>
                  <a:latin typeface="Trebuchet MS"/>
                  <a:cs typeface="Trebuchet MS"/>
                </a:rPr>
                <a:t> </a:t>
              </a:r>
              <a:r>
                <a:rPr sz="300" b="1" u="sng" spc="229" dirty="0">
                  <a:solidFill>
                    <a:srgbClr val="221E1F"/>
                  </a:solidFill>
                  <a:uFill>
                    <a:solidFill>
                      <a:srgbClr val="353131"/>
                    </a:solidFill>
                  </a:uFill>
                  <a:latin typeface="Trebuchet MS"/>
                  <a:cs typeface="Trebuchet MS"/>
                </a:rPr>
                <a:t> </a:t>
              </a:r>
              <a:endParaRPr sz="300">
                <a:latin typeface="Trebuchet MS"/>
                <a:cs typeface="Trebuchet MS"/>
              </a:endParaRPr>
            </a:p>
          </p:txBody>
        </p:sp>
        <p:sp>
          <p:nvSpPr>
            <p:cNvPr id="166" name="object 75">
              <a:extLst>
                <a:ext uri="{FF2B5EF4-FFF2-40B4-BE49-F238E27FC236}">
                  <a16:creationId xmlns:a16="http://schemas.microsoft.com/office/drawing/2014/main" id="{406B31E8-8B8E-E6C5-AD89-0F00929C24CD}"/>
                </a:ext>
              </a:extLst>
            </p:cNvPr>
            <p:cNvSpPr txBox="1"/>
            <p:nvPr/>
          </p:nvSpPr>
          <p:spPr>
            <a:xfrm>
              <a:off x="4402434" y="2006534"/>
              <a:ext cx="332105" cy="71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00" b="1" dirty="0">
                  <a:solidFill>
                    <a:srgbClr val="221E1F"/>
                  </a:solidFill>
                  <a:latin typeface="Trebuchet MS"/>
                  <a:cs typeface="Trebuchet MS"/>
                </a:rPr>
                <a:t>500</a:t>
              </a:r>
              <a:r>
                <a:rPr sz="300" b="1" spc="-20" dirty="0">
                  <a:solidFill>
                    <a:srgbClr val="221E1F"/>
                  </a:solidFill>
                  <a:latin typeface="Trebuchet MS"/>
                  <a:cs typeface="Trebuchet MS"/>
                </a:rPr>
                <a:t> </a:t>
              </a:r>
              <a:r>
                <a:rPr sz="300" b="1" dirty="0">
                  <a:solidFill>
                    <a:srgbClr val="221E1F"/>
                  </a:solidFill>
                  <a:latin typeface="Trebuchet MS"/>
                  <a:cs typeface="Trebuchet MS"/>
                </a:rPr>
                <a:t>cm</a:t>
              </a:r>
              <a:r>
                <a:rPr sz="300" b="1" spc="229" dirty="0">
                  <a:solidFill>
                    <a:srgbClr val="221E1F"/>
                  </a:solidFill>
                  <a:latin typeface="Trebuchet MS"/>
                  <a:cs typeface="Trebuchet MS"/>
                </a:rPr>
                <a:t> </a:t>
              </a:r>
              <a:r>
                <a:rPr sz="300" b="1" u="sng" spc="229" dirty="0">
                  <a:solidFill>
                    <a:srgbClr val="221E1F"/>
                  </a:solidFill>
                  <a:uFill>
                    <a:solidFill>
                      <a:srgbClr val="353131"/>
                    </a:solidFill>
                  </a:uFill>
                  <a:latin typeface="Trebuchet MS"/>
                  <a:cs typeface="Trebuchet MS"/>
                </a:rPr>
                <a:t> </a:t>
              </a:r>
              <a:endParaRPr sz="300">
                <a:latin typeface="Trebuchet MS"/>
                <a:cs typeface="Trebuchet MS"/>
              </a:endParaRPr>
            </a:p>
          </p:txBody>
        </p:sp>
        <p:sp>
          <p:nvSpPr>
            <p:cNvPr id="167" name="object 76">
              <a:extLst>
                <a:ext uri="{FF2B5EF4-FFF2-40B4-BE49-F238E27FC236}">
                  <a16:creationId xmlns:a16="http://schemas.microsoft.com/office/drawing/2014/main" id="{718217BD-5131-45E5-FAB7-009088CA3234}"/>
                </a:ext>
              </a:extLst>
            </p:cNvPr>
            <p:cNvSpPr txBox="1"/>
            <p:nvPr/>
          </p:nvSpPr>
          <p:spPr>
            <a:xfrm>
              <a:off x="5517009" y="4050483"/>
              <a:ext cx="119380" cy="6540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250" b="1" dirty="0">
                  <a:solidFill>
                    <a:srgbClr val="EB2F8A"/>
                  </a:solidFill>
                  <a:latin typeface="Trebuchet MS"/>
                  <a:cs typeface="Trebuchet MS"/>
                </a:rPr>
                <a:t>18 </a:t>
              </a:r>
              <a:r>
                <a:rPr sz="250" b="1" spc="-25" dirty="0">
                  <a:solidFill>
                    <a:srgbClr val="EB2F8A"/>
                  </a:solidFill>
                  <a:latin typeface="Trebuchet MS"/>
                  <a:cs typeface="Trebuchet MS"/>
                </a:rPr>
                <a:t>cm</a:t>
              </a:r>
              <a:endParaRPr sz="250">
                <a:latin typeface="Trebuchet MS"/>
                <a:cs typeface="Trebuchet MS"/>
              </a:endParaRPr>
            </a:p>
          </p:txBody>
        </p:sp>
        <p:sp>
          <p:nvSpPr>
            <p:cNvPr id="168" name="object 77">
              <a:extLst>
                <a:ext uri="{FF2B5EF4-FFF2-40B4-BE49-F238E27FC236}">
                  <a16:creationId xmlns:a16="http://schemas.microsoft.com/office/drawing/2014/main" id="{3BE35399-AA51-83C1-7709-BA4D25755CA7}"/>
                </a:ext>
              </a:extLst>
            </p:cNvPr>
            <p:cNvSpPr txBox="1"/>
            <p:nvPr/>
          </p:nvSpPr>
          <p:spPr>
            <a:xfrm>
              <a:off x="8782420" y="4284196"/>
              <a:ext cx="119380" cy="6540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250" b="1" dirty="0">
                  <a:solidFill>
                    <a:srgbClr val="EB2F8A"/>
                  </a:solidFill>
                  <a:latin typeface="Trebuchet MS"/>
                  <a:cs typeface="Trebuchet MS"/>
                </a:rPr>
                <a:t>50 </a:t>
              </a:r>
              <a:r>
                <a:rPr sz="250" b="1" spc="-25" dirty="0">
                  <a:solidFill>
                    <a:srgbClr val="EB2F8A"/>
                  </a:solidFill>
                  <a:latin typeface="Trebuchet MS"/>
                  <a:cs typeface="Trebuchet MS"/>
                </a:rPr>
                <a:t>cm</a:t>
              </a:r>
              <a:endParaRPr sz="250">
                <a:latin typeface="Trebuchet MS"/>
                <a:cs typeface="Trebuchet MS"/>
              </a:endParaRPr>
            </a:p>
          </p:txBody>
        </p:sp>
        <p:sp>
          <p:nvSpPr>
            <p:cNvPr id="169" name="object 78">
              <a:extLst>
                <a:ext uri="{FF2B5EF4-FFF2-40B4-BE49-F238E27FC236}">
                  <a16:creationId xmlns:a16="http://schemas.microsoft.com/office/drawing/2014/main" id="{7719B3DA-981F-CBCC-973E-49D1BCE1B81C}"/>
                </a:ext>
              </a:extLst>
            </p:cNvPr>
            <p:cNvSpPr txBox="1"/>
            <p:nvPr/>
          </p:nvSpPr>
          <p:spPr>
            <a:xfrm>
              <a:off x="10213176" y="4868840"/>
              <a:ext cx="139065" cy="6540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250" b="1" dirty="0">
                  <a:solidFill>
                    <a:srgbClr val="EB2F8A"/>
                  </a:solidFill>
                  <a:latin typeface="Trebuchet MS"/>
                  <a:cs typeface="Trebuchet MS"/>
                </a:rPr>
                <a:t>260 </a:t>
              </a:r>
              <a:r>
                <a:rPr sz="250" b="1" spc="-25" dirty="0">
                  <a:solidFill>
                    <a:srgbClr val="EB2F8A"/>
                  </a:solidFill>
                  <a:latin typeface="Trebuchet MS"/>
                  <a:cs typeface="Trebuchet MS"/>
                </a:rPr>
                <a:t>cm</a:t>
              </a:r>
              <a:endParaRPr sz="250">
                <a:latin typeface="Trebuchet MS"/>
                <a:cs typeface="Trebuchet MS"/>
              </a:endParaRPr>
            </a:p>
          </p:txBody>
        </p:sp>
        <p:sp>
          <p:nvSpPr>
            <p:cNvPr id="170" name="object 79">
              <a:extLst>
                <a:ext uri="{FF2B5EF4-FFF2-40B4-BE49-F238E27FC236}">
                  <a16:creationId xmlns:a16="http://schemas.microsoft.com/office/drawing/2014/main" id="{89D05AEB-DC58-626F-88BD-E95ABAB68B4D}"/>
                </a:ext>
              </a:extLst>
            </p:cNvPr>
            <p:cNvSpPr/>
            <p:nvPr/>
          </p:nvSpPr>
          <p:spPr>
            <a:xfrm>
              <a:off x="8802212" y="4057848"/>
              <a:ext cx="3810" cy="131445"/>
            </a:xfrm>
            <a:custGeom>
              <a:avLst/>
              <a:gdLst/>
              <a:ahLst/>
              <a:cxnLst/>
              <a:rect l="l" t="t" r="r" b="b"/>
              <a:pathLst>
                <a:path w="3809" h="131445">
                  <a:moveTo>
                    <a:pt x="2933" y="0"/>
                  </a:moveTo>
                  <a:lnTo>
                    <a:pt x="800" y="0"/>
                  </a:lnTo>
                  <a:lnTo>
                    <a:pt x="266" y="0"/>
                  </a:lnTo>
                  <a:lnTo>
                    <a:pt x="0" y="266"/>
                  </a:lnTo>
                  <a:lnTo>
                    <a:pt x="0" y="130784"/>
                  </a:lnTo>
                  <a:lnTo>
                    <a:pt x="266" y="131051"/>
                  </a:lnTo>
                  <a:lnTo>
                    <a:pt x="2933" y="131051"/>
                  </a:lnTo>
                  <a:lnTo>
                    <a:pt x="3213" y="130784"/>
                  </a:lnTo>
                  <a:lnTo>
                    <a:pt x="3213" y="266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71" name="object 80">
              <a:extLst>
                <a:ext uri="{FF2B5EF4-FFF2-40B4-BE49-F238E27FC236}">
                  <a16:creationId xmlns:a16="http://schemas.microsoft.com/office/drawing/2014/main" id="{D62E3E0F-C1BF-4411-B998-927F560B2515}"/>
                </a:ext>
              </a:extLst>
            </p:cNvPr>
            <p:cNvGrpSpPr/>
            <p:nvPr/>
          </p:nvGrpSpPr>
          <p:grpSpPr>
            <a:xfrm>
              <a:off x="4349750" y="2989510"/>
              <a:ext cx="7298690" cy="2967990"/>
              <a:chOff x="4349750" y="2989510"/>
              <a:chExt cx="7298690" cy="2967990"/>
            </a:xfrm>
          </p:grpSpPr>
          <p:pic>
            <p:nvPicPr>
              <p:cNvPr id="172" name="object 81">
                <a:extLst>
                  <a:ext uri="{FF2B5EF4-FFF2-40B4-BE49-F238E27FC236}">
                    <a16:creationId xmlns:a16="http://schemas.microsoft.com/office/drawing/2014/main" id="{28DCDBB6-5175-11B2-6301-3972EEDA914C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064129" y="3266446"/>
                <a:ext cx="155422" cy="155422"/>
              </a:xfrm>
              <a:prstGeom prst="rect">
                <a:avLst/>
              </a:prstGeom>
            </p:spPr>
          </p:pic>
          <p:pic>
            <p:nvPicPr>
              <p:cNvPr id="173" name="object 82">
                <a:extLst>
                  <a:ext uri="{FF2B5EF4-FFF2-40B4-BE49-F238E27FC236}">
                    <a16:creationId xmlns:a16="http://schemas.microsoft.com/office/drawing/2014/main" id="{881EE119-9777-FF6D-C84E-D06CC40C79D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97265" y="3841470"/>
                <a:ext cx="73901" cy="96939"/>
              </a:xfrm>
              <a:prstGeom prst="rect">
                <a:avLst/>
              </a:prstGeom>
            </p:spPr>
          </p:pic>
          <p:pic>
            <p:nvPicPr>
              <p:cNvPr id="174" name="object 83">
                <a:extLst>
                  <a:ext uri="{FF2B5EF4-FFF2-40B4-BE49-F238E27FC236}">
                    <a16:creationId xmlns:a16="http://schemas.microsoft.com/office/drawing/2014/main" id="{A62CC2F0-AEA5-7D48-70A5-35D2AEEF5A5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48088" y="3838319"/>
                <a:ext cx="89902" cy="103247"/>
              </a:xfrm>
              <a:prstGeom prst="rect">
                <a:avLst/>
              </a:prstGeom>
            </p:spPr>
          </p:pic>
          <p:sp>
            <p:nvSpPr>
              <p:cNvPr id="175" name="object 84">
                <a:extLst>
                  <a:ext uri="{FF2B5EF4-FFF2-40B4-BE49-F238E27FC236}">
                    <a16:creationId xmlns:a16="http://schemas.microsoft.com/office/drawing/2014/main" id="{C2C4CBDD-1466-17EA-02C8-FBC7F737976B}"/>
                  </a:ext>
                </a:extLst>
              </p:cNvPr>
              <p:cNvSpPr/>
              <p:nvPr/>
            </p:nvSpPr>
            <p:spPr>
              <a:xfrm>
                <a:off x="5687791" y="3812087"/>
                <a:ext cx="337820" cy="15621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156210">
                    <a:moveTo>
                      <a:pt x="78282" y="155968"/>
                    </a:moveTo>
                    <a:lnTo>
                      <a:pt x="259791" y="155956"/>
                    </a:lnTo>
                    <a:lnTo>
                      <a:pt x="298957" y="145491"/>
                    </a:lnTo>
                    <a:lnTo>
                      <a:pt x="327304" y="117068"/>
                    </a:lnTo>
                    <a:lnTo>
                      <a:pt x="337705" y="77914"/>
                    </a:lnTo>
                    <a:lnTo>
                      <a:pt x="337319" y="70037"/>
                    </a:lnTo>
                    <a:lnTo>
                      <a:pt x="324310" y="34136"/>
                    </a:lnTo>
                    <a:lnTo>
                      <a:pt x="290156" y="6172"/>
                    </a:lnTo>
                    <a:lnTo>
                      <a:pt x="259791" y="0"/>
                    </a:lnTo>
                    <a:lnTo>
                      <a:pt x="77914" y="0"/>
                    </a:lnTo>
                    <a:lnTo>
                      <a:pt x="38811" y="10401"/>
                    </a:lnTo>
                    <a:lnTo>
                      <a:pt x="10464" y="38747"/>
                    </a:lnTo>
                    <a:lnTo>
                      <a:pt x="0" y="77914"/>
                    </a:lnTo>
                    <a:lnTo>
                      <a:pt x="654" y="88313"/>
                    </a:lnTo>
                    <a:lnTo>
                      <a:pt x="2617" y="98305"/>
                    </a:lnTo>
                    <a:lnTo>
                      <a:pt x="5888" y="107891"/>
                    </a:lnTo>
                    <a:lnTo>
                      <a:pt x="10464" y="117068"/>
                    </a:lnTo>
                  </a:path>
                </a:pathLst>
              </a:custGeom>
              <a:ln w="7315">
                <a:solidFill>
                  <a:srgbClr val="7DC24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" name="object 85">
                <a:extLst>
                  <a:ext uri="{FF2B5EF4-FFF2-40B4-BE49-F238E27FC236}">
                    <a16:creationId xmlns:a16="http://schemas.microsoft.com/office/drawing/2014/main" id="{8592ABFE-38E8-AA1F-304D-4CE17831BD2C}"/>
                  </a:ext>
                </a:extLst>
              </p:cNvPr>
              <p:cNvSpPr/>
              <p:nvPr/>
            </p:nvSpPr>
            <p:spPr>
              <a:xfrm>
                <a:off x="5721107" y="3952081"/>
                <a:ext cx="1143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1429">
                    <a:moveTo>
                      <a:pt x="8534" y="0"/>
                    </a:moveTo>
                    <a:lnTo>
                      <a:pt x="2463" y="0"/>
                    </a:lnTo>
                    <a:lnTo>
                      <a:pt x="0" y="2463"/>
                    </a:lnTo>
                    <a:lnTo>
                      <a:pt x="0" y="8534"/>
                    </a:lnTo>
                    <a:lnTo>
                      <a:pt x="2463" y="10998"/>
                    </a:lnTo>
                    <a:lnTo>
                      <a:pt x="8534" y="10998"/>
                    </a:lnTo>
                    <a:lnTo>
                      <a:pt x="10998" y="8534"/>
                    </a:lnTo>
                    <a:lnTo>
                      <a:pt x="10998" y="5499"/>
                    </a:lnTo>
                    <a:lnTo>
                      <a:pt x="10998" y="2463"/>
                    </a:lnTo>
                    <a:lnTo>
                      <a:pt x="8534" y="0"/>
                    </a:lnTo>
                    <a:close/>
                  </a:path>
                </a:pathLst>
              </a:custGeom>
              <a:solidFill>
                <a:srgbClr val="7DC2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" name="object 86">
                <a:extLst>
                  <a:ext uri="{FF2B5EF4-FFF2-40B4-BE49-F238E27FC236}">
                    <a16:creationId xmlns:a16="http://schemas.microsoft.com/office/drawing/2014/main" id="{21C75BAE-FBF1-2199-303A-38F08A388826}"/>
                  </a:ext>
                </a:extLst>
              </p:cNvPr>
              <p:cNvSpPr/>
              <p:nvPr/>
            </p:nvSpPr>
            <p:spPr>
              <a:xfrm>
                <a:off x="7885641" y="3751922"/>
                <a:ext cx="131445" cy="109220"/>
              </a:xfrm>
              <a:custGeom>
                <a:avLst/>
                <a:gdLst/>
                <a:ahLst/>
                <a:cxnLst/>
                <a:rect l="l" t="t" r="r" b="b"/>
                <a:pathLst>
                  <a:path w="131445" h="109220">
                    <a:moveTo>
                      <a:pt x="110667" y="15417"/>
                    </a:moveTo>
                    <a:lnTo>
                      <a:pt x="20739" y="15417"/>
                    </a:lnTo>
                    <a:lnTo>
                      <a:pt x="18707" y="16281"/>
                    </a:lnTo>
                    <a:lnTo>
                      <a:pt x="15367" y="19748"/>
                    </a:lnTo>
                    <a:lnTo>
                      <a:pt x="14528" y="21805"/>
                    </a:lnTo>
                    <a:lnTo>
                      <a:pt x="14528" y="77863"/>
                    </a:lnTo>
                    <a:lnTo>
                      <a:pt x="15367" y="79895"/>
                    </a:lnTo>
                    <a:lnTo>
                      <a:pt x="18707" y="83235"/>
                    </a:lnTo>
                    <a:lnTo>
                      <a:pt x="20739" y="84073"/>
                    </a:lnTo>
                    <a:lnTo>
                      <a:pt x="110667" y="84073"/>
                    </a:lnTo>
                    <a:lnTo>
                      <a:pt x="112699" y="83235"/>
                    </a:lnTo>
                    <a:lnTo>
                      <a:pt x="116052" y="79895"/>
                    </a:lnTo>
                    <a:lnTo>
                      <a:pt x="116890" y="77863"/>
                    </a:lnTo>
                    <a:lnTo>
                      <a:pt x="116890" y="21805"/>
                    </a:lnTo>
                    <a:lnTo>
                      <a:pt x="116052" y="19748"/>
                    </a:lnTo>
                    <a:lnTo>
                      <a:pt x="112699" y="16281"/>
                    </a:lnTo>
                    <a:lnTo>
                      <a:pt x="110667" y="15417"/>
                    </a:lnTo>
                    <a:close/>
                  </a:path>
                  <a:path w="131445" h="109220">
                    <a:moveTo>
                      <a:pt x="76250" y="0"/>
                    </a:moveTo>
                    <a:lnTo>
                      <a:pt x="55219" y="0"/>
                    </a:lnTo>
                    <a:lnTo>
                      <a:pt x="53098" y="863"/>
                    </a:lnTo>
                    <a:lnTo>
                      <a:pt x="49631" y="4330"/>
                    </a:lnTo>
                    <a:lnTo>
                      <a:pt x="48768" y="6451"/>
                    </a:lnTo>
                    <a:lnTo>
                      <a:pt x="48768" y="13804"/>
                    </a:lnTo>
                    <a:lnTo>
                      <a:pt x="48412" y="14871"/>
                    </a:lnTo>
                    <a:lnTo>
                      <a:pt x="47510" y="15417"/>
                    </a:lnTo>
                    <a:lnTo>
                      <a:pt x="56172" y="15417"/>
                    </a:lnTo>
                    <a:lnTo>
                      <a:pt x="55219" y="14465"/>
                    </a:lnTo>
                    <a:lnTo>
                      <a:pt x="55219" y="7404"/>
                    </a:lnTo>
                    <a:lnTo>
                      <a:pt x="56172" y="6451"/>
                    </a:lnTo>
                    <a:lnTo>
                      <a:pt x="82829" y="6451"/>
                    </a:lnTo>
                    <a:lnTo>
                      <a:pt x="81927" y="4330"/>
                    </a:lnTo>
                    <a:lnTo>
                      <a:pt x="78346" y="863"/>
                    </a:lnTo>
                    <a:lnTo>
                      <a:pt x="76250" y="0"/>
                    </a:lnTo>
                    <a:close/>
                  </a:path>
                  <a:path w="131445" h="109220">
                    <a:moveTo>
                      <a:pt x="82829" y="6451"/>
                    </a:moveTo>
                    <a:lnTo>
                      <a:pt x="75412" y="6451"/>
                    </a:lnTo>
                    <a:lnTo>
                      <a:pt x="76377" y="7404"/>
                    </a:lnTo>
                    <a:lnTo>
                      <a:pt x="76377" y="14465"/>
                    </a:lnTo>
                    <a:lnTo>
                      <a:pt x="75412" y="15417"/>
                    </a:lnTo>
                    <a:lnTo>
                      <a:pt x="83718" y="15417"/>
                    </a:lnTo>
                    <a:lnTo>
                      <a:pt x="82905" y="14871"/>
                    </a:lnTo>
                    <a:lnTo>
                      <a:pt x="82829" y="6451"/>
                    </a:lnTo>
                    <a:close/>
                  </a:path>
                  <a:path w="131445" h="109220">
                    <a:moveTo>
                      <a:pt x="124485" y="89090"/>
                    </a:moveTo>
                    <a:lnTo>
                      <a:pt x="118986" y="89090"/>
                    </a:lnTo>
                    <a:lnTo>
                      <a:pt x="116687" y="90055"/>
                    </a:lnTo>
                    <a:lnTo>
                      <a:pt x="112979" y="93878"/>
                    </a:lnTo>
                    <a:lnTo>
                      <a:pt x="112052" y="96202"/>
                    </a:lnTo>
                    <a:lnTo>
                      <a:pt x="112052" y="101701"/>
                    </a:lnTo>
                    <a:lnTo>
                      <a:pt x="113004" y="104000"/>
                    </a:lnTo>
                    <a:lnTo>
                      <a:pt x="116827" y="107708"/>
                    </a:lnTo>
                    <a:lnTo>
                      <a:pt x="119100" y="108635"/>
                    </a:lnTo>
                    <a:lnTo>
                      <a:pt x="124358" y="108635"/>
                    </a:lnTo>
                    <a:lnTo>
                      <a:pt x="126631" y="107708"/>
                    </a:lnTo>
                    <a:lnTo>
                      <a:pt x="130454" y="104000"/>
                    </a:lnTo>
                    <a:lnTo>
                      <a:pt x="131406" y="101701"/>
                    </a:lnTo>
                    <a:lnTo>
                      <a:pt x="131406" y="96202"/>
                    </a:lnTo>
                    <a:lnTo>
                      <a:pt x="130479" y="93878"/>
                    </a:lnTo>
                    <a:lnTo>
                      <a:pt x="126784" y="90055"/>
                    </a:lnTo>
                    <a:lnTo>
                      <a:pt x="124485" y="89090"/>
                    </a:lnTo>
                    <a:close/>
                  </a:path>
                  <a:path w="131445" h="109220">
                    <a:moveTo>
                      <a:pt x="96520" y="89090"/>
                    </a:moveTo>
                    <a:lnTo>
                      <a:pt x="91020" y="89090"/>
                    </a:lnTo>
                    <a:lnTo>
                      <a:pt x="88684" y="90055"/>
                    </a:lnTo>
                    <a:lnTo>
                      <a:pt x="84861" y="93878"/>
                    </a:lnTo>
                    <a:lnTo>
                      <a:pt x="83908" y="96202"/>
                    </a:lnTo>
                    <a:lnTo>
                      <a:pt x="83956" y="101701"/>
                    </a:lnTo>
                    <a:lnTo>
                      <a:pt x="84861" y="103860"/>
                    </a:lnTo>
                    <a:lnTo>
                      <a:pt x="88684" y="107683"/>
                    </a:lnTo>
                    <a:lnTo>
                      <a:pt x="91020" y="108635"/>
                    </a:lnTo>
                    <a:lnTo>
                      <a:pt x="96393" y="108635"/>
                    </a:lnTo>
                    <a:lnTo>
                      <a:pt x="98666" y="107708"/>
                    </a:lnTo>
                    <a:lnTo>
                      <a:pt x="102489" y="104000"/>
                    </a:lnTo>
                    <a:lnTo>
                      <a:pt x="103441" y="101701"/>
                    </a:lnTo>
                    <a:lnTo>
                      <a:pt x="103441" y="96202"/>
                    </a:lnTo>
                    <a:lnTo>
                      <a:pt x="102514" y="93878"/>
                    </a:lnTo>
                    <a:lnTo>
                      <a:pt x="98818" y="90055"/>
                    </a:lnTo>
                    <a:lnTo>
                      <a:pt x="96520" y="89090"/>
                    </a:lnTo>
                    <a:close/>
                  </a:path>
                  <a:path w="131445" h="109220">
                    <a:moveTo>
                      <a:pt x="68541" y="89090"/>
                    </a:moveTo>
                    <a:lnTo>
                      <a:pt x="63042" y="89090"/>
                    </a:lnTo>
                    <a:lnTo>
                      <a:pt x="60718" y="90055"/>
                    </a:lnTo>
                    <a:lnTo>
                      <a:pt x="56896" y="93878"/>
                    </a:lnTo>
                    <a:lnTo>
                      <a:pt x="55943" y="96202"/>
                    </a:lnTo>
                    <a:lnTo>
                      <a:pt x="55991" y="101701"/>
                    </a:lnTo>
                    <a:lnTo>
                      <a:pt x="56896" y="103860"/>
                    </a:lnTo>
                    <a:lnTo>
                      <a:pt x="60718" y="107683"/>
                    </a:lnTo>
                    <a:lnTo>
                      <a:pt x="63042" y="108635"/>
                    </a:lnTo>
                    <a:lnTo>
                      <a:pt x="68427" y="108635"/>
                    </a:lnTo>
                    <a:lnTo>
                      <a:pt x="70700" y="107708"/>
                    </a:lnTo>
                    <a:lnTo>
                      <a:pt x="74523" y="104000"/>
                    </a:lnTo>
                    <a:lnTo>
                      <a:pt x="75476" y="101701"/>
                    </a:lnTo>
                    <a:lnTo>
                      <a:pt x="75476" y="96202"/>
                    </a:lnTo>
                    <a:lnTo>
                      <a:pt x="74549" y="93878"/>
                    </a:lnTo>
                    <a:lnTo>
                      <a:pt x="70853" y="90055"/>
                    </a:lnTo>
                    <a:lnTo>
                      <a:pt x="68541" y="89090"/>
                    </a:lnTo>
                    <a:close/>
                  </a:path>
                  <a:path w="131445" h="109220">
                    <a:moveTo>
                      <a:pt x="40398" y="89090"/>
                    </a:moveTo>
                    <a:lnTo>
                      <a:pt x="34899" y="89090"/>
                    </a:lnTo>
                    <a:lnTo>
                      <a:pt x="32600" y="90055"/>
                    </a:lnTo>
                    <a:lnTo>
                      <a:pt x="28892" y="93878"/>
                    </a:lnTo>
                    <a:lnTo>
                      <a:pt x="27978" y="96202"/>
                    </a:lnTo>
                    <a:lnTo>
                      <a:pt x="27978" y="101701"/>
                    </a:lnTo>
                    <a:lnTo>
                      <a:pt x="28892" y="104000"/>
                    </a:lnTo>
                    <a:lnTo>
                      <a:pt x="32600" y="107708"/>
                    </a:lnTo>
                    <a:lnTo>
                      <a:pt x="34899" y="108635"/>
                    </a:lnTo>
                    <a:lnTo>
                      <a:pt x="40398" y="108635"/>
                    </a:lnTo>
                    <a:lnTo>
                      <a:pt x="42735" y="107683"/>
                    </a:lnTo>
                    <a:lnTo>
                      <a:pt x="46558" y="103860"/>
                    </a:lnTo>
                    <a:lnTo>
                      <a:pt x="47462" y="101701"/>
                    </a:lnTo>
                    <a:lnTo>
                      <a:pt x="47510" y="96202"/>
                    </a:lnTo>
                    <a:lnTo>
                      <a:pt x="46558" y="93878"/>
                    </a:lnTo>
                    <a:lnTo>
                      <a:pt x="42735" y="90055"/>
                    </a:lnTo>
                    <a:lnTo>
                      <a:pt x="40398" y="89090"/>
                    </a:lnTo>
                    <a:close/>
                  </a:path>
                  <a:path w="131445" h="109220">
                    <a:moveTo>
                      <a:pt x="12433" y="89090"/>
                    </a:moveTo>
                    <a:lnTo>
                      <a:pt x="6934" y="89090"/>
                    </a:lnTo>
                    <a:lnTo>
                      <a:pt x="4635" y="90055"/>
                    </a:lnTo>
                    <a:lnTo>
                      <a:pt x="939" y="93878"/>
                    </a:lnTo>
                    <a:lnTo>
                      <a:pt x="0" y="96202"/>
                    </a:lnTo>
                    <a:lnTo>
                      <a:pt x="0" y="101701"/>
                    </a:lnTo>
                    <a:lnTo>
                      <a:pt x="939" y="104000"/>
                    </a:lnTo>
                    <a:lnTo>
                      <a:pt x="4635" y="107708"/>
                    </a:lnTo>
                    <a:lnTo>
                      <a:pt x="6934" y="108635"/>
                    </a:lnTo>
                    <a:lnTo>
                      <a:pt x="12433" y="108635"/>
                    </a:lnTo>
                    <a:lnTo>
                      <a:pt x="14770" y="107683"/>
                    </a:lnTo>
                    <a:lnTo>
                      <a:pt x="18592" y="103860"/>
                    </a:lnTo>
                    <a:lnTo>
                      <a:pt x="19497" y="101701"/>
                    </a:lnTo>
                    <a:lnTo>
                      <a:pt x="19545" y="96202"/>
                    </a:lnTo>
                    <a:lnTo>
                      <a:pt x="18592" y="93878"/>
                    </a:lnTo>
                    <a:lnTo>
                      <a:pt x="14770" y="90055"/>
                    </a:lnTo>
                    <a:lnTo>
                      <a:pt x="12433" y="890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8" name="object 87">
                <a:extLst>
                  <a:ext uri="{FF2B5EF4-FFF2-40B4-BE49-F238E27FC236}">
                    <a16:creationId xmlns:a16="http://schemas.microsoft.com/office/drawing/2014/main" id="{AB0B7358-2AAA-64E3-CDE6-9202A0492AD5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099441" y="3303690"/>
                <a:ext cx="84874" cy="80937"/>
              </a:xfrm>
              <a:prstGeom prst="rect">
                <a:avLst/>
              </a:prstGeom>
            </p:spPr>
          </p:pic>
          <p:pic>
            <p:nvPicPr>
              <p:cNvPr id="179" name="object 88">
                <a:extLst>
                  <a:ext uri="{FF2B5EF4-FFF2-40B4-BE49-F238E27FC236}">
                    <a16:creationId xmlns:a16="http://schemas.microsoft.com/office/drawing/2014/main" id="{50A2DCD2-D1E4-7890-3D30-2865201BFE6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064129" y="2993701"/>
                <a:ext cx="155422" cy="155422"/>
              </a:xfrm>
              <a:prstGeom prst="rect">
                <a:avLst/>
              </a:prstGeom>
            </p:spPr>
          </p:pic>
          <p:pic>
            <p:nvPicPr>
              <p:cNvPr id="180" name="object 89">
                <a:extLst>
                  <a:ext uri="{FF2B5EF4-FFF2-40B4-BE49-F238E27FC236}">
                    <a16:creationId xmlns:a16="http://schemas.microsoft.com/office/drawing/2014/main" id="{68EAC12D-2537-074B-4588-17BC71C9822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935433" y="2993701"/>
                <a:ext cx="155422" cy="155422"/>
              </a:xfrm>
              <a:prstGeom prst="rect">
                <a:avLst/>
              </a:prstGeom>
            </p:spPr>
          </p:pic>
          <p:pic>
            <p:nvPicPr>
              <p:cNvPr id="181" name="object 90">
                <a:extLst>
                  <a:ext uri="{FF2B5EF4-FFF2-40B4-BE49-F238E27FC236}">
                    <a16:creationId xmlns:a16="http://schemas.microsoft.com/office/drawing/2014/main" id="{11C0F78E-7A8C-CEB0-EBCC-BA64F3AC8778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064129" y="3812044"/>
                <a:ext cx="155422" cy="155422"/>
              </a:xfrm>
              <a:prstGeom prst="rect">
                <a:avLst/>
              </a:prstGeom>
            </p:spPr>
          </p:pic>
          <p:pic>
            <p:nvPicPr>
              <p:cNvPr id="182" name="object 91">
                <a:extLst>
                  <a:ext uri="{FF2B5EF4-FFF2-40B4-BE49-F238E27FC236}">
                    <a16:creationId xmlns:a16="http://schemas.microsoft.com/office/drawing/2014/main" id="{2C6707AE-7E9C-7954-26C8-EA503992A8A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933519" y="3539196"/>
                <a:ext cx="155422" cy="155422"/>
              </a:xfrm>
              <a:prstGeom prst="rect">
                <a:avLst/>
              </a:prstGeom>
            </p:spPr>
          </p:pic>
          <p:sp>
            <p:nvSpPr>
              <p:cNvPr id="183" name="object 92">
                <a:extLst>
                  <a:ext uri="{FF2B5EF4-FFF2-40B4-BE49-F238E27FC236}">
                    <a16:creationId xmlns:a16="http://schemas.microsoft.com/office/drawing/2014/main" id="{F62E9B4A-C416-0214-2FED-5849E7AF9571}"/>
                  </a:ext>
                </a:extLst>
              </p:cNvPr>
              <p:cNvSpPr/>
              <p:nvPr/>
            </p:nvSpPr>
            <p:spPr>
              <a:xfrm>
                <a:off x="5885309" y="3307897"/>
                <a:ext cx="121285" cy="55880"/>
              </a:xfrm>
              <a:custGeom>
                <a:avLst/>
                <a:gdLst/>
                <a:ahLst/>
                <a:cxnLst/>
                <a:rect l="l" t="t" r="r" b="b"/>
                <a:pathLst>
                  <a:path w="121285" h="55879">
                    <a:moveTo>
                      <a:pt x="38963" y="0"/>
                    </a:moveTo>
                    <a:lnTo>
                      <a:pt x="38087" y="127"/>
                    </a:lnTo>
                    <a:lnTo>
                      <a:pt x="33108" y="2984"/>
                    </a:lnTo>
                    <a:lnTo>
                      <a:pt x="32689" y="3149"/>
                    </a:lnTo>
                    <a:lnTo>
                      <a:pt x="32651" y="3403"/>
                    </a:lnTo>
                    <a:lnTo>
                      <a:pt x="61493" y="34975"/>
                    </a:lnTo>
                    <a:lnTo>
                      <a:pt x="26136" y="46304"/>
                    </a:lnTo>
                    <a:lnTo>
                      <a:pt x="24104" y="46228"/>
                    </a:lnTo>
                    <a:lnTo>
                      <a:pt x="5016" y="33820"/>
                    </a:lnTo>
                    <a:lnTo>
                      <a:pt x="4356" y="33985"/>
                    </a:lnTo>
                    <a:lnTo>
                      <a:pt x="368" y="36093"/>
                    </a:lnTo>
                    <a:lnTo>
                      <a:pt x="0" y="36715"/>
                    </a:lnTo>
                    <a:lnTo>
                      <a:pt x="16090" y="54483"/>
                    </a:lnTo>
                    <a:lnTo>
                      <a:pt x="18529" y="55245"/>
                    </a:lnTo>
                    <a:lnTo>
                      <a:pt x="25908" y="55664"/>
                    </a:lnTo>
                    <a:lnTo>
                      <a:pt x="30924" y="55333"/>
                    </a:lnTo>
                    <a:lnTo>
                      <a:pt x="86423" y="45186"/>
                    </a:lnTo>
                    <a:lnTo>
                      <a:pt x="120954" y="29908"/>
                    </a:lnTo>
                    <a:lnTo>
                      <a:pt x="120370" y="28003"/>
                    </a:lnTo>
                    <a:lnTo>
                      <a:pt x="119621" y="26758"/>
                    </a:lnTo>
                    <a:lnTo>
                      <a:pt x="115547" y="24777"/>
                    </a:lnTo>
                    <a:lnTo>
                      <a:pt x="108794" y="24303"/>
                    </a:lnTo>
                    <a:lnTo>
                      <a:pt x="99365" y="25335"/>
                    </a:lnTo>
                    <a:lnTo>
                      <a:pt x="87261" y="27876"/>
                    </a:lnTo>
                    <a:lnTo>
                      <a:pt x="80911" y="29502"/>
                    </a:lnTo>
                    <a:lnTo>
                      <a:pt x="389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" name="object 93">
                <a:extLst>
                  <a:ext uri="{FF2B5EF4-FFF2-40B4-BE49-F238E27FC236}">
                    <a16:creationId xmlns:a16="http://schemas.microsoft.com/office/drawing/2014/main" id="{368E6DB8-DAC5-7E39-4A7B-1B6D6A9AA37E}"/>
                  </a:ext>
                </a:extLst>
              </p:cNvPr>
              <p:cNvSpPr/>
              <p:nvPr/>
            </p:nvSpPr>
            <p:spPr>
              <a:xfrm>
                <a:off x="5869432" y="2993167"/>
                <a:ext cx="156210" cy="15621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156210">
                    <a:moveTo>
                      <a:pt x="77914" y="155955"/>
                    </a:moveTo>
                    <a:lnTo>
                      <a:pt x="117081" y="145491"/>
                    </a:lnTo>
                    <a:lnTo>
                      <a:pt x="145427" y="117068"/>
                    </a:lnTo>
                    <a:lnTo>
                      <a:pt x="155828" y="77914"/>
                    </a:lnTo>
                    <a:lnTo>
                      <a:pt x="155443" y="70037"/>
                    </a:lnTo>
                    <a:lnTo>
                      <a:pt x="142427" y="34136"/>
                    </a:lnTo>
                    <a:lnTo>
                      <a:pt x="108280" y="6172"/>
                    </a:lnTo>
                    <a:lnTo>
                      <a:pt x="77914" y="0"/>
                    </a:lnTo>
                    <a:lnTo>
                      <a:pt x="67520" y="650"/>
                    </a:lnTo>
                    <a:lnTo>
                      <a:pt x="30344" y="16066"/>
                    </a:lnTo>
                    <a:lnTo>
                      <a:pt x="5893" y="47925"/>
                    </a:lnTo>
                    <a:lnTo>
                      <a:pt x="0" y="77914"/>
                    </a:lnTo>
                    <a:lnTo>
                      <a:pt x="654" y="88313"/>
                    </a:lnTo>
                    <a:lnTo>
                      <a:pt x="2619" y="98305"/>
                    </a:lnTo>
                    <a:lnTo>
                      <a:pt x="5893" y="107891"/>
                    </a:lnTo>
                    <a:lnTo>
                      <a:pt x="10477" y="117068"/>
                    </a:lnTo>
                  </a:path>
                </a:pathLst>
              </a:custGeom>
              <a:ln w="7315">
                <a:solidFill>
                  <a:srgbClr val="7DC24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" name="object 94">
                <a:extLst>
                  <a:ext uri="{FF2B5EF4-FFF2-40B4-BE49-F238E27FC236}">
                    <a16:creationId xmlns:a16="http://schemas.microsoft.com/office/drawing/2014/main" id="{E64A456B-D14F-8933-E351-3E089CBC2A87}"/>
                  </a:ext>
                </a:extLst>
              </p:cNvPr>
              <p:cNvSpPr/>
              <p:nvPr/>
            </p:nvSpPr>
            <p:spPr>
              <a:xfrm>
                <a:off x="5902754" y="3133158"/>
                <a:ext cx="1143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1430">
                    <a:moveTo>
                      <a:pt x="8534" y="0"/>
                    </a:moveTo>
                    <a:lnTo>
                      <a:pt x="2463" y="0"/>
                    </a:lnTo>
                    <a:lnTo>
                      <a:pt x="0" y="2463"/>
                    </a:lnTo>
                    <a:lnTo>
                      <a:pt x="0" y="8534"/>
                    </a:lnTo>
                    <a:lnTo>
                      <a:pt x="2463" y="10998"/>
                    </a:lnTo>
                    <a:lnTo>
                      <a:pt x="8534" y="10998"/>
                    </a:lnTo>
                    <a:lnTo>
                      <a:pt x="10998" y="8534"/>
                    </a:lnTo>
                    <a:lnTo>
                      <a:pt x="10998" y="5499"/>
                    </a:lnTo>
                    <a:lnTo>
                      <a:pt x="10998" y="2463"/>
                    </a:lnTo>
                    <a:lnTo>
                      <a:pt x="8534" y="0"/>
                    </a:lnTo>
                    <a:close/>
                  </a:path>
                </a:pathLst>
              </a:custGeom>
              <a:solidFill>
                <a:srgbClr val="7DC2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" name="object 95">
                <a:extLst>
                  <a:ext uri="{FF2B5EF4-FFF2-40B4-BE49-F238E27FC236}">
                    <a16:creationId xmlns:a16="http://schemas.microsoft.com/office/drawing/2014/main" id="{B70A814A-4898-C12F-47B2-CC31C24D9413}"/>
                  </a:ext>
                </a:extLst>
              </p:cNvPr>
              <p:cNvSpPr/>
              <p:nvPr/>
            </p:nvSpPr>
            <p:spPr>
              <a:xfrm>
                <a:off x="5869432" y="3266182"/>
                <a:ext cx="156210" cy="15621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156210">
                    <a:moveTo>
                      <a:pt x="77914" y="155955"/>
                    </a:moveTo>
                    <a:lnTo>
                      <a:pt x="117081" y="145491"/>
                    </a:lnTo>
                    <a:lnTo>
                      <a:pt x="145427" y="117068"/>
                    </a:lnTo>
                    <a:lnTo>
                      <a:pt x="155828" y="77914"/>
                    </a:lnTo>
                    <a:lnTo>
                      <a:pt x="155443" y="70037"/>
                    </a:lnTo>
                    <a:lnTo>
                      <a:pt x="142427" y="34136"/>
                    </a:lnTo>
                    <a:lnTo>
                      <a:pt x="108280" y="6172"/>
                    </a:lnTo>
                    <a:lnTo>
                      <a:pt x="77914" y="0"/>
                    </a:lnTo>
                    <a:lnTo>
                      <a:pt x="67520" y="650"/>
                    </a:lnTo>
                    <a:lnTo>
                      <a:pt x="30344" y="16066"/>
                    </a:lnTo>
                    <a:lnTo>
                      <a:pt x="5893" y="47925"/>
                    </a:lnTo>
                    <a:lnTo>
                      <a:pt x="0" y="77914"/>
                    </a:lnTo>
                    <a:lnTo>
                      <a:pt x="654" y="88313"/>
                    </a:lnTo>
                    <a:lnTo>
                      <a:pt x="2619" y="98305"/>
                    </a:lnTo>
                    <a:lnTo>
                      <a:pt x="5893" y="107891"/>
                    </a:lnTo>
                    <a:lnTo>
                      <a:pt x="10477" y="117068"/>
                    </a:lnTo>
                  </a:path>
                </a:pathLst>
              </a:custGeom>
              <a:ln w="7315">
                <a:solidFill>
                  <a:srgbClr val="7DC24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" name="object 96">
                <a:extLst>
                  <a:ext uri="{FF2B5EF4-FFF2-40B4-BE49-F238E27FC236}">
                    <a16:creationId xmlns:a16="http://schemas.microsoft.com/office/drawing/2014/main" id="{E1436D7D-1279-9C9C-03A6-F159D7228476}"/>
                  </a:ext>
                </a:extLst>
              </p:cNvPr>
              <p:cNvSpPr/>
              <p:nvPr/>
            </p:nvSpPr>
            <p:spPr>
              <a:xfrm>
                <a:off x="5902754" y="3406173"/>
                <a:ext cx="1143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1429">
                    <a:moveTo>
                      <a:pt x="8534" y="0"/>
                    </a:moveTo>
                    <a:lnTo>
                      <a:pt x="2463" y="0"/>
                    </a:lnTo>
                    <a:lnTo>
                      <a:pt x="0" y="2463"/>
                    </a:lnTo>
                    <a:lnTo>
                      <a:pt x="0" y="8534"/>
                    </a:lnTo>
                    <a:lnTo>
                      <a:pt x="2463" y="10998"/>
                    </a:lnTo>
                    <a:lnTo>
                      <a:pt x="8534" y="10998"/>
                    </a:lnTo>
                    <a:lnTo>
                      <a:pt x="10998" y="8534"/>
                    </a:lnTo>
                    <a:lnTo>
                      <a:pt x="10998" y="5499"/>
                    </a:lnTo>
                    <a:lnTo>
                      <a:pt x="10998" y="2463"/>
                    </a:lnTo>
                    <a:lnTo>
                      <a:pt x="8534" y="0"/>
                    </a:lnTo>
                    <a:close/>
                  </a:path>
                </a:pathLst>
              </a:custGeom>
              <a:solidFill>
                <a:srgbClr val="7DC2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" name="object 97">
                <a:extLst>
                  <a:ext uri="{FF2B5EF4-FFF2-40B4-BE49-F238E27FC236}">
                    <a16:creationId xmlns:a16="http://schemas.microsoft.com/office/drawing/2014/main" id="{62023525-81C8-457D-CC90-1CDEDA5B0FB6}"/>
                  </a:ext>
                </a:extLst>
              </p:cNvPr>
              <p:cNvSpPr/>
              <p:nvPr/>
            </p:nvSpPr>
            <p:spPr>
              <a:xfrm>
                <a:off x="7839243" y="3699619"/>
                <a:ext cx="224154" cy="224154"/>
              </a:xfrm>
              <a:custGeom>
                <a:avLst/>
                <a:gdLst/>
                <a:ahLst/>
                <a:cxnLst/>
                <a:rect l="l" t="t" r="r" b="b"/>
                <a:pathLst>
                  <a:path w="224154" h="224154">
                    <a:moveTo>
                      <a:pt x="111975" y="224142"/>
                    </a:moveTo>
                    <a:lnTo>
                      <a:pt x="155070" y="215682"/>
                    </a:lnTo>
                    <a:lnTo>
                      <a:pt x="191347" y="191369"/>
                    </a:lnTo>
                    <a:lnTo>
                      <a:pt x="215545" y="155065"/>
                    </a:lnTo>
                    <a:lnTo>
                      <a:pt x="223951" y="111975"/>
                    </a:lnTo>
                    <a:lnTo>
                      <a:pt x="223397" y="100655"/>
                    </a:lnTo>
                    <a:lnTo>
                      <a:pt x="210269" y="58337"/>
                    </a:lnTo>
                    <a:lnTo>
                      <a:pt x="183443" y="25580"/>
                    </a:lnTo>
                    <a:lnTo>
                      <a:pt x="145113" y="4988"/>
                    </a:lnTo>
                    <a:lnTo>
                      <a:pt x="111975" y="0"/>
                    </a:lnTo>
                    <a:lnTo>
                      <a:pt x="97033" y="933"/>
                    </a:lnTo>
                    <a:lnTo>
                      <a:pt x="55791" y="14947"/>
                    </a:lnTo>
                    <a:lnTo>
                      <a:pt x="23233" y="43463"/>
                    </a:lnTo>
                    <a:lnTo>
                      <a:pt x="3762" y="82656"/>
                    </a:lnTo>
                    <a:lnTo>
                      <a:pt x="0" y="111975"/>
                    </a:lnTo>
                    <a:lnTo>
                      <a:pt x="940" y="126923"/>
                    </a:lnTo>
                    <a:lnTo>
                      <a:pt x="3762" y="141285"/>
                    </a:lnTo>
                    <a:lnTo>
                      <a:pt x="8465" y="155065"/>
                    </a:lnTo>
                    <a:lnTo>
                      <a:pt x="15049" y="168262"/>
                    </a:lnTo>
                  </a:path>
                </a:pathLst>
              </a:custGeom>
              <a:ln w="10515">
                <a:solidFill>
                  <a:srgbClr val="7DC24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" name="object 98">
                <a:extLst>
                  <a:ext uri="{FF2B5EF4-FFF2-40B4-BE49-F238E27FC236}">
                    <a16:creationId xmlns:a16="http://schemas.microsoft.com/office/drawing/2014/main" id="{FDA2BAA0-894D-BFAC-4335-272E0F14FF85}"/>
                  </a:ext>
                </a:extLst>
              </p:cNvPr>
              <p:cNvSpPr/>
              <p:nvPr/>
            </p:nvSpPr>
            <p:spPr>
              <a:xfrm>
                <a:off x="7887126" y="3900818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5875" h="15875">
                    <a:moveTo>
                      <a:pt x="12268" y="0"/>
                    </a:moveTo>
                    <a:lnTo>
                      <a:pt x="3543" y="0"/>
                    </a:lnTo>
                    <a:lnTo>
                      <a:pt x="0" y="3530"/>
                    </a:lnTo>
                    <a:lnTo>
                      <a:pt x="0" y="12268"/>
                    </a:lnTo>
                    <a:lnTo>
                      <a:pt x="3543" y="15798"/>
                    </a:lnTo>
                    <a:lnTo>
                      <a:pt x="12268" y="15798"/>
                    </a:lnTo>
                    <a:lnTo>
                      <a:pt x="15811" y="12268"/>
                    </a:lnTo>
                    <a:lnTo>
                      <a:pt x="15811" y="7899"/>
                    </a:lnTo>
                    <a:lnTo>
                      <a:pt x="15811" y="3530"/>
                    </a:lnTo>
                    <a:lnTo>
                      <a:pt x="12268" y="0"/>
                    </a:lnTo>
                    <a:close/>
                  </a:path>
                </a:pathLst>
              </a:custGeom>
              <a:solidFill>
                <a:srgbClr val="7DC2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" name="object 99">
                <a:extLst>
                  <a:ext uri="{FF2B5EF4-FFF2-40B4-BE49-F238E27FC236}">
                    <a16:creationId xmlns:a16="http://schemas.microsoft.com/office/drawing/2014/main" id="{78FA8927-2D40-2358-4002-F2364A50B728}"/>
                  </a:ext>
                </a:extLst>
              </p:cNvPr>
              <p:cNvSpPr/>
              <p:nvPr/>
            </p:nvSpPr>
            <p:spPr>
              <a:xfrm>
                <a:off x="5127720" y="3539100"/>
                <a:ext cx="156210" cy="15621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156210">
                    <a:moveTo>
                      <a:pt x="77914" y="155955"/>
                    </a:moveTo>
                    <a:lnTo>
                      <a:pt x="117081" y="145491"/>
                    </a:lnTo>
                    <a:lnTo>
                      <a:pt x="145427" y="117068"/>
                    </a:lnTo>
                    <a:lnTo>
                      <a:pt x="155828" y="77914"/>
                    </a:lnTo>
                    <a:lnTo>
                      <a:pt x="155443" y="70037"/>
                    </a:lnTo>
                    <a:lnTo>
                      <a:pt x="142427" y="34136"/>
                    </a:lnTo>
                    <a:lnTo>
                      <a:pt x="108280" y="6172"/>
                    </a:lnTo>
                    <a:lnTo>
                      <a:pt x="77914" y="0"/>
                    </a:lnTo>
                    <a:lnTo>
                      <a:pt x="67520" y="650"/>
                    </a:lnTo>
                    <a:lnTo>
                      <a:pt x="30344" y="16066"/>
                    </a:lnTo>
                    <a:lnTo>
                      <a:pt x="5893" y="47925"/>
                    </a:lnTo>
                    <a:lnTo>
                      <a:pt x="0" y="77914"/>
                    </a:lnTo>
                    <a:lnTo>
                      <a:pt x="654" y="88313"/>
                    </a:lnTo>
                    <a:lnTo>
                      <a:pt x="2619" y="98305"/>
                    </a:lnTo>
                    <a:lnTo>
                      <a:pt x="5893" y="107891"/>
                    </a:lnTo>
                    <a:lnTo>
                      <a:pt x="10477" y="117068"/>
                    </a:lnTo>
                  </a:path>
                </a:pathLst>
              </a:custGeom>
              <a:ln w="7315">
                <a:solidFill>
                  <a:srgbClr val="7DC24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" name="object 100">
                <a:extLst>
                  <a:ext uri="{FF2B5EF4-FFF2-40B4-BE49-F238E27FC236}">
                    <a16:creationId xmlns:a16="http://schemas.microsoft.com/office/drawing/2014/main" id="{8833CFCC-004F-7A04-095B-06EA939470B6}"/>
                  </a:ext>
                </a:extLst>
              </p:cNvPr>
              <p:cNvSpPr/>
              <p:nvPr/>
            </p:nvSpPr>
            <p:spPr>
              <a:xfrm>
                <a:off x="5161042" y="3679090"/>
                <a:ext cx="1143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1429">
                    <a:moveTo>
                      <a:pt x="8534" y="0"/>
                    </a:moveTo>
                    <a:lnTo>
                      <a:pt x="2463" y="0"/>
                    </a:lnTo>
                    <a:lnTo>
                      <a:pt x="0" y="2463"/>
                    </a:lnTo>
                    <a:lnTo>
                      <a:pt x="0" y="8534"/>
                    </a:lnTo>
                    <a:lnTo>
                      <a:pt x="2463" y="10998"/>
                    </a:lnTo>
                    <a:lnTo>
                      <a:pt x="8534" y="10998"/>
                    </a:lnTo>
                    <a:lnTo>
                      <a:pt x="10998" y="8534"/>
                    </a:lnTo>
                    <a:lnTo>
                      <a:pt x="10998" y="5499"/>
                    </a:lnTo>
                    <a:lnTo>
                      <a:pt x="10998" y="2463"/>
                    </a:lnTo>
                    <a:lnTo>
                      <a:pt x="8534" y="0"/>
                    </a:lnTo>
                    <a:close/>
                  </a:path>
                </a:pathLst>
              </a:custGeom>
              <a:solidFill>
                <a:srgbClr val="7DC2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2" name="object 101">
                <a:extLst>
                  <a:ext uri="{FF2B5EF4-FFF2-40B4-BE49-F238E27FC236}">
                    <a16:creationId xmlns:a16="http://schemas.microsoft.com/office/drawing/2014/main" id="{C4BC889E-1A11-78A3-6E24-E4024B1712A4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101137" y="4630693"/>
                <a:ext cx="155422" cy="155422"/>
              </a:xfrm>
              <a:prstGeom prst="rect">
                <a:avLst/>
              </a:prstGeom>
            </p:spPr>
          </p:pic>
          <p:sp>
            <p:nvSpPr>
              <p:cNvPr id="193" name="object 102">
                <a:extLst>
                  <a:ext uri="{FF2B5EF4-FFF2-40B4-BE49-F238E27FC236}">
                    <a16:creationId xmlns:a16="http://schemas.microsoft.com/office/drawing/2014/main" id="{CDF07259-999E-DB97-C803-3ED8A3DA827B}"/>
                  </a:ext>
                </a:extLst>
              </p:cNvPr>
              <p:cNvSpPr/>
              <p:nvPr/>
            </p:nvSpPr>
            <p:spPr>
              <a:xfrm>
                <a:off x="5181879" y="3561473"/>
                <a:ext cx="5847080" cy="1188085"/>
              </a:xfrm>
              <a:custGeom>
                <a:avLst/>
                <a:gdLst/>
                <a:ahLst/>
                <a:cxnLst/>
                <a:rect l="l" t="t" r="r" b="b"/>
                <a:pathLst>
                  <a:path w="5847080" h="1188085">
                    <a:moveTo>
                      <a:pt x="30149" y="60236"/>
                    </a:moveTo>
                    <a:lnTo>
                      <a:pt x="30137" y="53009"/>
                    </a:lnTo>
                    <a:lnTo>
                      <a:pt x="30111" y="50457"/>
                    </a:lnTo>
                    <a:lnTo>
                      <a:pt x="29984" y="47536"/>
                    </a:lnTo>
                    <a:lnTo>
                      <a:pt x="17513" y="47612"/>
                    </a:lnTo>
                    <a:lnTo>
                      <a:pt x="17386" y="50342"/>
                    </a:lnTo>
                    <a:lnTo>
                      <a:pt x="17513" y="50482"/>
                    </a:lnTo>
                    <a:lnTo>
                      <a:pt x="17754" y="50457"/>
                    </a:lnTo>
                    <a:lnTo>
                      <a:pt x="24409" y="50774"/>
                    </a:lnTo>
                    <a:lnTo>
                      <a:pt x="14935" y="60693"/>
                    </a:lnTo>
                    <a:lnTo>
                      <a:pt x="16814" y="62572"/>
                    </a:lnTo>
                    <a:lnTo>
                      <a:pt x="26822" y="53009"/>
                    </a:lnTo>
                    <a:lnTo>
                      <a:pt x="27355" y="59855"/>
                    </a:lnTo>
                    <a:lnTo>
                      <a:pt x="27432" y="60159"/>
                    </a:lnTo>
                    <a:lnTo>
                      <a:pt x="27825" y="60236"/>
                    </a:lnTo>
                    <a:lnTo>
                      <a:pt x="29768" y="60325"/>
                    </a:lnTo>
                    <a:lnTo>
                      <a:pt x="30073" y="60312"/>
                    </a:lnTo>
                    <a:close/>
                  </a:path>
                  <a:path w="5847080" h="1188085">
                    <a:moveTo>
                      <a:pt x="45821" y="43268"/>
                    </a:moveTo>
                    <a:lnTo>
                      <a:pt x="44945" y="39941"/>
                    </a:lnTo>
                    <a:lnTo>
                      <a:pt x="42494" y="37299"/>
                    </a:lnTo>
                    <a:lnTo>
                      <a:pt x="38925" y="33528"/>
                    </a:lnTo>
                    <a:lnTo>
                      <a:pt x="33528" y="27825"/>
                    </a:lnTo>
                    <a:lnTo>
                      <a:pt x="35026" y="21945"/>
                    </a:lnTo>
                    <a:lnTo>
                      <a:pt x="35979" y="19050"/>
                    </a:lnTo>
                    <a:lnTo>
                      <a:pt x="40817" y="4216"/>
                    </a:lnTo>
                    <a:lnTo>
                      <a:pt x="40995" y="3505"/>
                    </a:lnTo>
                    <a:lnTo>
                      <a:pt x="40728" y="2895"/>
                    </a:lnTo>
                    <a:lnTo>
                      <a:pt x="40297" y="2628"/>
                    </a:lnTo>
                    <a:lnTo>
                      <a:pt x="37922" y="609"/>
                    </a:lnTo>
                    <a:lnTo>
                      <a:pt x="24752" y="19050"/>
                    </a:lnTo>
                    <a:lnTo>
                      <a:pt x="21336" y="15621"/>
                    </a:lnTo>
                    <a:lnTo>
                      <a:pt x="19672" y="14389"/>
                    </a:lnTo>
                    <a:lnTo>
                      <a:pt x="17297" y="12636"/>
                    </a:lnTo>
                    <a:lnTo>
                      <a:pt x="14401" y="10261"/>
                    </a:lnTo>
                    <a:lnTo>
                      <a:pt x="15278" y="7454"/>
                    </a:lnTo>
                    <a:lnTo>
                      <a:pt x="16408" y="2895"/>
                    </a:lnTo>
                    <a:lnTo>
                      <a:pt x="16421" y="2273"/>
                    </a:lnTo>
                    <a:lnTo>
                      <a:pt x="13957" y="0"/>
                    </a:lnTo>
                    <a:lnTo>
                      <a:pt x="8775" y="8864"/>
                    </a:lnTo>
                    <a:lnTo>
                      <a:pt x="0" y="13957"/>
                    </a:lnTo>
                    <a:lnTo>
                      <a:pt x="2286" y="16408"/>
                    </a:lnTo>
                    <a:lnTo>
                      <a:pt x="2552" y="16497"/>
                    </a:lnTo>
                    <a:lnTo>
                      <a:pt x="2806" y="16408"/>
                    </a:lnTo>
                    <a:lnTo>
                      <a:pt x="7632" y="15100"/>
                    </a:lnTo>
                    <a:lnTo>
                      <a:pt x="10452" y="14389"/>
                    </a:lnTo>
                    <a:lnTo>
                      <a:pt x="12725" y="17208"/>
                    </a:lnTo>
                    <a:lnTo>
                      <a:pt x="15709" y="21234"/>
                    </a:lnTo>
                    <a:lnTo>
                      <a:pt x="19227" y="24752"/>
                    </a:lnTo>
                    <a:lnTo>
                      <a:pt x="609" y="37922"/>
                    </a:lnTo>
                    <a:lnTo>
                      <a:pt x="2628" y="40284"/>
                    </a:lnTo>
                    <a:lnTo>
                      <a:pt x="2895" y="40728"/>
                    </a:lnTo>
                    <a:lnTo>
                      <a:pt x="3517" y="40995"/>
                    </a:lnTo>
                    <a:lnTo>
                      <a:pt x="4216" y="40817"/>
                    </a:lnTo>
                    <a:lnTo>
                      <a:pt x="22212" y="34937"/>
                    </a:lnTo>
                    <a:lnTo>
                      <a:pt x="28003" y="33528"/>
                    </a:lnTo>
                    <a:lnTo>
                      <a:pt x="40119" y="44945"/>
                    </a:lnTo>
                    <a:lnTo>
                      <a:pt x="43459" y="45643"/>
                    </a:lnTo>
                    <a:lnTo>
                      <a:pt x="45821" y="43268"/>
                    </a:lnTo>
                    <a:close/>
                  </a:path>
                  <a:path w="5847080" h="1188085">
                    <a:moveTo>
                      <a:pt x="47498" y="97256"/>
                    </a:moveTo>
                    <a:lnTo>
                      <a:pt x="47015" y="96735"/>
                    </a:lnTo>
                    <a:lnTo>
                      <a:pt x="45123" y="94716"/>
                    </a:lnTo>
                    <a:lnTo>
                      <a:pt x="44856" y="94627"/>
                    </a:lnTo>
                    <a:lnTo>
                      <a:pt x="44589" y="94716"/>
                    </a:lnTo>
                    <a:lnTo>
                      <a:pt x="37134" y="96735"/>
                    </a:lnTo>
                    <a:lnTo>
                      <a:pt x="34848" y="93929"/>
                    </a:lnTo>
                    <a:lnTo>
                      <a:pt x="33426" y="91998"/>
                    </a:lnTo>
                    <a:lnTo>
                      <a:pt x="31864" y="89890"/>
                    </a:lnTo>
                    <a:lnTo>
                      <a:pt x="28359" y="86372"/>
                    </a:lnTo>
                    <a:lnTo>
                      <a:pt x="40640" y="77597"/>
                    </a:lnTo>
                    <a:lnTo>
                      <a:pt x="46786" y="73202"/>
                    </a:lnTo>
                    <a:lnTo>
                      <a:pt x="44945" y="70840"/>
                    </a:lnTo>
                    <a:lnTo>
                      <a:pt x="44589" y="70485"/>
                    </a:lnTo>
                    <a:lnTo>
                      <a:pt x="43891" y="70129"/>
                    </a:lnTo>
                    <a:lnTo>
                      <a:pt x="43370" y="70307"/>
                    </a:lnTo>
                    <a:lnTo>
                      <a:pt x="25463" y="76111"/>
                    </a:lnTo>
                    <a:lnTo>
                      <a:pt x="19570" y="77597"/>
                    </a:lnTo>
                    <a:lnTo>
                      <a:pt x="7467" y="66179"/>
                    </a:lnTo>
                    <a:lnTo>
                      <a:pt x="4127" y="65303"/>
                    </a:lnTo>
                    <a:lnTo>
                      <a:pt x="1752" y="67678"/>
                    </a:lnTo>
                    <a:lnTo>
                      <a:pt x="2552" y="71107"/>
                    </a:lnTo>
                    <a:lnTo>
                      <a:pt x="5092" y="73825"/>
                    </a:lnTo>
                    <a:lnTo>
                      <a:pt x="13957" y="83210"/>
                    </a:lnTo>
                    <a:lnTo>
                      <a:pt x="12471" y="88925"/>
                    </a:lnTo>
                    <a:lnTo>
                      <a:pt x="6667" y="107010"/>
                    </a:lnTo>
                    <a:lnTo>
                      <a:pt x="6413" y="107619"/>
                    </a:lnTo>
                    <a:lnTo>
                      <a:pt x="6756" y="108318"/>
                    </a:lnTo>
                    <a:lnTo>
                      <a:pt x="7200" y="108585"/>
                    </a:lnTo>
                    <a:lnTo>
                      <a:pt x="9486" y="110515"/>
                    </a:lnTo>
                    <a:lnTo>
                      <a:pt x="22733" y="91998"/>
                    </a:lnTo>
                    <a:lnTo>
                      <a:pt x="26162" y="95415"/>
                    </a:lnTo>
                    <a:lnTo>
                      <a:pt x="30200" y="98399"/>
                    </a:lnTo>
                    <a:lnTo>
                      <a:pt x="33096" y="100774"/>
                    </a:lnTo>
                    <a:lnTo>
                      <a:pt x="32308" y="103492"/>
                    </a:lnTo>
                    <a:lnTo>
                      <a:pt x="30988" y="108318"/>
                    </a:lnTo>
                    <a:lnTo>
                      <a:pt x="30988" y="108851"/>
                    </a:lnTo>
                    <a:lnTo>
                      <a:pt x="31254" y="108940"/>
                    </a:lnTo>
                    <a:lnTo>
                      <a:pt x="33528" y="111213"/>
                    </a:lnTo>
                    <a:lnTo>
                      <a:pt x="38709" y="102349"/>
                    </a:lnTo>
                    <a:lnTo>
                      <a:pt x="47498" y="97256"/>
                    </a:lnTo>
                    <a:close/>
                  </a:path>
                  <a:path w="5847080" h="1188085">
                    <a:moveTo>
                      <a:pt x="5619826" y="1175994"/>
                    </a:moveTo>
                    <a:lnTo>
                      <a:pt x="5619737" y="1173238"/>
                    </a:lnTo>
                    <a:lnTo>
                      <a:pt x="5619204" y="1172083"/>
                    </a:lnTo>
                    <a:lnTo>
                      <a:pt x="5617197" y="1170241"/>
                    </a:lnTo>
                    <a:lnTo>
                      <a:pt x="5616041" y="1169835"/>
                    </a:lnTo>
                    <a:lnTo>
                      <a:pt x="5613374" y="1170000"/>
                    </a:lnTo>
                    <a:lnTo>
                      <a:pt x="5612244" y="1170533"/>
                    </a:lnTo>
                    <a:lnTo>
                      <a:pt x="5610415" y="1172540"/>
                    </a:lnTo>
                    <a:lnTo>
                      <a:pt x="5610174" y="1173238"/>
                    </a:lnTo>
                    <a:lnTo>
                      <a:pt x="5610060" y="1174470"/>
                    </a:lnTo>
                    <a:lnTo>
                      <a:pt x="5610174" y="1176324"/>
                    </a:lnTo>
                    <a:lnTo>
                      <a:pt x="5610695" y="1177493"/>
                    </a:lnTo>
                    <a:lnTo>
                      <a:pt x="5612600" y="1179322"/>
                    </a:lnTo>
                    <a:lnTo>
                      <a:pt x="5613743" y="1179728"/>
                    </a:lnTo>
                    <a:lnTo>
                      <a:pt x="5616410" y="1179563"/>
                    </a:lnTo>
                    <a:lnTo>
                      <a:pt x="5617540" y="1179042"/>
                    </a:lnTo>
                    <a:lnTo>
                      <a:pt x="5619369" y="1177137"/>
                    </a:lnTo>
                    <a:lnTo>
                      <a:pt x="5619826" y="1175994"/>
                    </a:lnTo>
                    <a:close/>
                  </a:path>
                  <a:path w="5847080" h="1188085">
                    <a:moveTo>
                      <a:pt x="5632259" y="1179322"/>
                    </a:moveTo>
                    <a:lnTo>
                      <a:pt x="5632221" y="1176324"/>
                    </a:lnTo>
                    <a:lnTo>
                      <a:pt x="5631700" y="1175181"/>
                    </a:lnTo>
                    <a:lnTo>
                      <a:pt x="5629783" y="1173264"/>
                    </a:lnTo>
                    <a:lnTo>
                      <a:pt x="5628640" y="1172832"/>
                    </a:lnTo>
                    <a:lnTo>
                      <a:pt x="5625985" y="1172997"/>
                    </a:lnTo>
                    <a:lnTo>
                      <a:pt x="5624855" y="1173518"/>
                    </a:lnTo>
                    <a:lnTo>
                      <a:pt x="5623026" y="1175423"/>
                    </a:lnTo>
                    <a:lnTo>
                      <a:pt x="5622683" y="1176324"/>
                    </a:lnTo>
                    <a:lnTo>
                      <a:pt x="5622633" y="1178979"/>
                    </a:lnTo>
                    <a:lnTo>
                      <a:pt x="5622760" y="1179563"/>
                    </a:lnTo>
                    <a:lnTo>
                      <a:pt x="5623191" y="1180477"/>
                    </a:lnTo>
                    <a:lnTo>
                      <a:pt x="5625198" y="1182319"/>
                    </a:lnTo>
                    <a:lnTo>
                      <a:pt x="5626354" y="1182725"/>
                    </a:lnTo>
                    <a:lnTo>
                      <a:pt x="5629021" y="1182560"/>
                    </a:lnTo>
                    <a:lnTo>
                      <a:pt x="5630138" y="1182039"/>
                    </a:lnTo>
                    <a:lnTo>
                      <a:pt x="5631967" y="1180134"/>
                    </a:lnTo>
                    <a:lnTo>
                      <a:pt x="5632259" y="1179322"/>
                    </a:lnTo>
                    <a:close/>
                  </a:path>
                  <a:path w="5847080" h="1188085">
                    <a:moveTo>
                      <a:pt x="5658650" y="1168920"/>
                    </a:moveTo>
                    <a:lnTo>
                      <a:pt x="5623445" y="1150810"/>
                    </a:lnTo>
                    <a:lnTo>
                      <a:pt x="5621172" y="1146073"/>
                    </a:lnTo>
                    <a:lnTo>
                      <a:pt x="5601182" y="1104417"/>
                    </a:lnTo>
                    <a:lnTo>
                      <a:pt x="5600852" y="1104252"/>
                    </a:lnTo>
                    <a:lnTo>
                      <a:pt x="5594274" y="1104252"/>
                    </a:lnTo>
                    <a:lnTo>
                      <a:pt x="5594134" y="1104417"/>
                    </a:lnTo>
                    <a:lnTo>
                      <a:pt x="5594108" y="1104874"/>
                    </a:lnTo>
                    <a:lnTo>
                      <a:pt x="5603722" y="1146073"/>
                    </a:lnTo>
                    <a:lnTo>
                      <a:pt x="5569890" y="1139329"/>
                    </a:lnTo>
                    <a:lnTo>
                      <a:pt x="5554992" y="1117447"/>
                    </a:lnTo>
                    <a:lnTo>
                      <a:pt x="5554700" y="1117231"/>
                    </a:lnTo>
                    <a:lnTo>
                      <a:pt x="5549290" y="1117231"/>
                    </a:lnTo>
                    <a:lnTo>
                      <a:pt x="5549125" y="1117447"/>
                    </a:lnTo>
                    <a:lnTo>
                      <a:pt x="5549290" y="1117854"/>
                    </a:lnTo>
                    <a:lnTo>
                      <a:pt x="5554180" y="1139329"/>
                    </a:lnTo>
                    <a:lnTo>
                      <a:pt x="5590044" y="1157478"/>
                    </a:lnTo>
                    <a:lnTo>
                      <a:pt x="5631866" y="1170292"/>
                    </a:lnTo>
                    <a:lnTo>
                      <a:pt x="5649798" y="1173060"/>
                    </a:lnTo>
                    <a:lnTo>
                      <a:pt x="5656377" y="1172133"/>
                    </a:lnTo>
                    <a:lnTo>
                      <a:pt x="5658231" y="1170914"/>
                    </a:lnTo>
                    <a:lnTo>
                      <a:pt x="5658650" y="1168920"/>
                    </a:lnTo>
                    <a:close/>
                  </a:path>
                  <a:path w="5847080" h="1188085">
                    <a:moveTo>
                      <a:pt x="5830430" y="1109980"/>
                    </a:moveTo>
                    <a:lnTo>
                      <a:pt x="5830227" y="1109726"/>
                    </a:lnTo>
                    <a:lnTo>
                      <a:pt x="5826023" y="1109726"/>
                    </a:lnTo>
                    <a:lnTo>
                      <a:pt x="5825820" y="1109980"/>
                    </a:lnTo>
                    <a:lnTo>
                      <a:pt x="5825706" y="1112481"/>
                    </a:lnTo>
                    <a:lnTo>
                      <a:pt x="5825185" y="1121714"/>
                    </a:lnTo>
                    <a:lnTo>
                      <a:pt x="5811088" y="1107986"/>
                    </a:lnTo>
                    <a:lnTo>
                      <a:pt x="5810796" y="1107986"/>
                    </a:lnTo>
                    <a:lnTo>
                      <a:pt x="5810453" y="1108227"/>
                    </a:lnTo>
                    <a:lnTo>
                      <a:pt x="5808091" y="1110602"/>
                    </a:lnTo>
                    <a:lnTo>
                      <a:pt x="5807837" y="1110932"/>
                    </a:lnTo>
                    <a:lnTo>
                      <a:pt x="5807837" y="1111224"/>
                    </a:lnTo>
                    <a:lnTo>
                      <a:pt x="5821451" y="1125334"/>
                    </a:lnTo>
                    <a:lnTo>
                      <a:pt x="5810339" y="1125956"/>
                    </a:lnTo>
                    <a:lnTo>
                      <a:pt x="5809831" y="1125956"/>
                    </a:lnTo>
                    <a:lnTo>
                      <a:pt x="5809589" y="1126210"/>
                    </a:lnTo>
                    <a:lnTo>
                      <a:pt x="5809589" y="1130363"/>
                    </a:lnTo>
                    <a:lnTo>
                      <a:pt x="5809793" y="1130579"/>
                    </a:lnTo>
                    <a:lnTo>
                      <a:pt x="5830227" y="1130579"/>
                    </a:lnTo>
                    <a:lnTo>
                      <a:pt x="5830430" y="1130363"/>
                    </a:lnTo>
                    <a:lnTo>
                      <a:pt x="5830430" y="1121714"/>
                    </a:lnTo>
                    <a:lnTo>
                      <a:pt x="5830430" y="1109980"/>
                    </a:lnTo>
                    <a:close/>
                  </a:path>
                  <a:path w="5847080" h="1188085">
                    <a:moveTo>
                      <a:pt x="5846661" y="1182014"/>
                    </a:moveTo>
                    <a:lnTo>
                      <a:pt x="5846407" y="1181760"/>
                    </a:lnTo>
                    <a:lnTo>
                      <a:pt x="5830760" y="1181760"/>
                    </a:lnTo>
                    <a:lnTo>
                      <a:pt x="5830557" y="1181557"/>
                    </a:lnTo>
                    <a:lnTo>
                      <a:pt x="5830557" y="1163116"/>
                    </a:lnTo>
                    <a:lnTo>
                      <a:pt x="5830303" y="1162913"/>
                    </a:lnTo>
                    <a:lnTo>
                      <a:pt x="5811952" y="1162913"/>
                    </a:lnTo>
                    <a:lnTo>
                      <a:pt x="5811710" y="1162659"/>
                    </a:lnTo>
                    <a:lnTo>
                      <a:pt x="5811710" y="1144308"/>
                    </a:lnTo>
                    <a:lnTo>
                      <a:pt x="5811494" y="1144054"/>
                    </a:lnTo>
                    <a:lnTo>
                      <a:pt x="5793232" y="1144054"/>
                    </a:lnTo>
                    <a:lnTo>
                      <a:pt x="5792978" y="1143850"/>
                    </a:lnTo>
                    <a:lnTo>
                      <a:pt x="5792978" y="1125537"/>
                    </a:lnTo>
                    <a:lnTo>
                      <a:pt x="5792775" y="1125334"/>
                    </a:lnTo>
                    <a:lnTo>
                      <a:pt x="5774461" y="1125334"/>
                    </a:lnTo>
                    <a:lnTo>
                      <a:pt x="5774258" y="1125080"/>
                    </a:lnTo>
                    <a:lnTo>
                      <a:pt x="5774258" y="1106817"/>
                    </a:lnTo>
                    <a:lnTo>
                      <a:pt x="5774004" y="1106614"/>
                    </a:lnTo>
                    <a:lnTo>
                      <a:pt x="5752655" y="1106614"/>
                    </a:lnTo>
                    <a:lnTo>
                      <a:pt x="5752414" y="1106817"/>
                    </a:lnTo>
                    <a:lnTo>
                      <a:pt x="5752414" y="1112024"/>
                    </a:lnTo>
                    <a:lnTo>
                      <a:pt x="5752655" y="1112227"/>
                    </a:lnTo>
                    <a:lnTo>
                      <a:pt x="5768314" y="1112227"/>
                    </a:lnTo>
                    <a:lnTo>
                      <a:pt x="5768518" y="1112481"/>
                    </a:lnTo>
                    <a:lnTo>
                      <a:pt x="5768518" y="1130833"/>
                    </a:lnTo>
                    <a:lnTo>
                      <a:pt x="5768721" y="1131074"/>
                    </a:lnTo>
                    <a:lnTo>
                      <a:pt x="5787034" y="1131074"/>
                    </a:lnTo>
                    <a:lnTo>
                      <a:pt x="5787237" y="1131290"/>
                    </a:lnTo>
                    <a:lnTo>
                      <a:pt x="5787237" y="1149591"/>
                    </a:lnTo>
                    <a:lnTo>
                      <a:pt x="5787491" y="1149807"/>
                    </a:lnTo>
                    <a:lnTo>
                      <a:pt x="5805843" y="1149807"/>
                    </a:lnTo>
                    <a:lnTo>
                      <a:pt x="5806084" y="1150010"/>
                    </a:lnTo>
                    <a:lnTo>
                      <a:pt x="5806084" y="1168323"/>
                    </a:lnTo>
                    <a:lnTo>
                      <a:pt x="5806300" y="1168527"/>
                    </a:lnTo>
                    <a:lnTo>
                      <a:pt x="5824613" y="1168527"/>
                    </a:lnTo>
                    <a:lnTo>
                      <a:pt x="5824817" y="1168781"/>
                    </a:lnTo>
                    <a:lnTo>
                      <a:pt x="5824817" y="1187373"/>
                    </a:lnTo>
                    <a:lnTo>
                      <a:pt x="5825071" y="1187627"/>
                    </a:lnTo>
                    <a:lnTo>
                      <a:pt x="5846407" y="1187627"/>
                    </a:lnTo>
                    <a:lnTo>
                      <a:pt x="5846661" y="1187373"/>
                    </a:lnTo>
                    <a:lnTo>
                      <a:pt x="5846661" y="11820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" name="object 103">
                <a:extLst>
                  <a:ext uri="{FF2B5EF4-FFF2-40B4-BE49-F238E27FC236}">
                    <a16:creationId xmlns:a16="http://schemas.microsoft.com/office/drawing/2014/main" id="{FD53EB76-57D7-37C7-2A40-9785328FCAD2}"/>
                  </a:ext>
                </a:extLst>
              </p:cNvPr>
              <p:cNvSpPr/>
              <p:nvPr/>
            </p:nvSpPr>
            <p:spPr>
              <a:xfrm>
                <a:off x="10903334" y="4630472"/>
                <a:ext cx="156210" cy="156210"/>
              </a:xfrm>
              <a:custGeom>
                <a:avLst/>
                <a:gdLst/>
                <a:ahLst/>
                <a:cxnLst/>
                <a:rect l="l" t="t" r="r" b="b"/>
                <a:pathLst>
                  <a:path w="156209" h="156210">
                    <a:moveTo>
                      <a:pt x="77914" y="155955"/>
                    </a:moveTo>
                    <a:lnTo>
                      <a:pt x="117081" y="145491"/>
                    </a:lnTo>
                    <a:lnTo>
                      <a:pt x="145427" y="117068"/>
                    </a:lnTo>
                    <a:lnTo>
                      <a:pt x="155828" y="77914"/>
                    </a:lnTo>
                    <a:lnTo>
                      <a:pt x="155443" y="70037"/>
                    </a:lnTo>
                    <a:lnTo>
                      <a:pt x="142427" y="34136"/>
                    </a:lnTo>
                    <a:lnTo>
                      <a:pt x="108280" y="6172"/>
                    </a:lnTo>
                    <a:lnTo>
                      <a:pt x="77914" y="0"/>
                    </a:lnTo>
                    <a:lnTo>
                      <a:pt x="67520" y="650"/>
                    </a:lnTo>
                    <a:lnTo>
                      <a:pt x="30344" y="16066"/>
                    </a:lnTo>
                    <a:lnTo>
                      <a:pt x="5893" y="47925"/>
                    </a:lnTo>
                    <a:lnTo>
                      <a:pt x="0" y="77914"/>
                    </a:lnTo>
                    <a:lnTo>
                      <a:pt x="654" y="88313"/>
                    </a:lnTo>
                    <a:lnTo>
                      <a:pt x="2619" y="98305"/>
                    </a:lnTo>
                    <a:lnTo>
                      <a:pt x="5893" y="107891"/>
                    </a:lnTo>
                    <a:lnTo>
                      <a:pt x="10477" y="117068"/>
                    </a:lnTo>
                  </a:path>
                </a:pathLst>
              </a:custGeom>
              <a:ln w="7315">
                <a:solidFill>
                  <a:srgbClr val="7DC24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" name="object 104">
                <a:extLst>
                  <a:ext uri="{FF2B5EF4-FFF2-40B4-BE49-F238E27FC236}">
                    <a16:creationId xmlns:a16="http://schemas.microsoft.com/office/drawing/2014/main" id="{FDE9203F-5531-32DC-0D0C-675F250CC647}"/>
                  </a:ext>
                </a:extLst>
              </p:cNvPr>
              <p:cNvSpPr/>
              <p:nvPr/>
            </p:nvSpPr>
            <p:spPr>
              <a:xfrm>
                <a:off x="10936657" y="4770462"/>
                <a:ext cx="1143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1429">
                    <a:moveTo>
                      <a:pt x="8534" y="0"/>
                    </a:moveTo>
                    <a:lnTo>
                      <a:pt x="2463" y="0"/>
                    </a:lnTo>
                    <a:lnTo>
                      <a:pt x="0" y="2463"/>
                    </a:lnTo>
                    <a:lnTo>
                      <a:pt x="0" y="8534"/>
                    </a:lnTo>
                    <a:lnTo>
                      <a:pt x="2463" y="10998"/>
                    </a:lnTo>
                    <a:lnTo>
                      <a:pt x="8534" y="10998"/>
                    </a:lnTo>
                    <a:lnTo>
                      <a:pt x="10998" y="8534"/>
                    </a:lnTo>
                    <a:lnTo>
                      <a:pt x="10998" y="5499"/>
                    </a:lnTo>
                    <a:lnTo>
                      <a:pt x="10998" y="2463"/>
                    </a:lnTo>
                    <a:lnTo>
                      <a:pt x="8534" y="0"/>
                    </a:lnTo>
                    <a:close/>
                  </a:path>
                </a:pathLst>
              </a:custGeom>
              <a:solidFill>
                <a:srgbClr val="7DC2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" name="object 105">
                <a:extLst>
                  <a:ext uri="{FF2B5EF4-FFF2-40B4-BE49-F238E27FC236}">
                    <a16:creationId xmlns:a16="http://schemas.microsoft.com/office/drawing/2014/main" id="{CB0915A1-0EEB-59B6-D395-A6F24D20D1AD}"/>
                  </a:ext>
                </a:extLst>
              </p:cNvPr>
              <p:cNvSpPr/>
              <p:nvPr/>
            </p:nvSpPr>
            <p:spPr>
              <a:xfrm>
                <a:off x="10708262" y="4630472"/>
                <a:ext cx="156210" cy="156210"/>
              </a:xfrm>
              <a:custGeom>
                <a:avLst/>
                <a:gdLst/>
                <a:ahLst/>
                <a:cxnLst/>
                <a:rect l="l" t="t" r="r" b="b"/>
                <a:pathLst>
                  <a:path w="156209" h="156210">
                    <a:moveTo>
                      <a:pt x="77914" y="155955"/>
                    </a:moveTo>
                    <a:lnTo>
                      <a:pt x="117081" y="145491"/>
                    </a:lnTo>
                    <a:lnTo>
                      <a:pt x="145427" y="117068"/>
                    </a:lnTo>
                    <a:lnTo>
                      <a:pt x="155828" y="77914"/>
                    </a:lnTo>
                    <a:lnTo>
                      <a:pt x="155443" y="70037"/>
                    </a:lnTo>
                    <a:lnTo>
                      <a:pt x="142427" y="34136"/>
                    </a:lnTo>
                    <a:lnTo>
                      <a:pt x="108280" y="6172"/>
                    </a:lnTo>
                    <a:lnTo>
                      <a:pt x="77914" y="0"/>
                    </a:lnTo>
                    <a:lnTo>
                      <a:pt x="67520" y="650"/>
                    </a:lnTo>
                    <a:lnTo>
                      <a:pt x="30344" y="16066"/>
                    </a:lnTo>
                    <a:lnTo>
                      <a:pt x="5893" y="47925"/>
                    </a:lnTo>
                    <a:lnTo>
                      <a:pt x="0" y="77914"/>
                    </a:lnTo>
                    <a:lnTo>
                      <a:pt x="654" y="88313"/>
                    </a:lnTo>
                    <a:lnTo>
                      <a:pt x="2619" y="98305"/>
                    </a:lnTo>
                    <a:lnTo>
                      <a:pt x="5893" y="107891"/>
                    </a:lnTo>
                    <a:lnTo>
                      <a:pt x="10477" y="117068"/>
                    </a:lnTo>
                  </a:path>
                </a:pathLst>
              </a:custGeom>
              <a:ln w="7315">
                <a:solidFill>
                  <a:srgbClr val="7DC24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" name="object 106">
                <a:extLst>
                  <a:ext uri="{FF2B5EF4-FFF2-40B4-BE49-F238E27FC236}">
                    <a16:creationId xmlns:a16="http://schemas.microsoft.com/office/drawing/2014/main" id="{A3ADF781-FF48-F3B9-A863-5A5CECFAD457}"/>
                  </a:ext>
                </a:extLst>
              </p:cNvPr>
              <p:cNvSpPr/>
              <p:nvPr/>
            </p:nvSpPr>
            <p:spPr>
              <a:xfrm>
                <a:off x="10741585" y="4770462"/>
                <a:ext cx="1143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1429">
                    <a:moveTo>
                      <a:pt x="8534" y="0"/>
                    </a:moveTo>
                    <a:lnTo>
                      <a:pt x="2463" y="0"/>
                    </a:lnTo>
                    <a:lnTo>
                      <a:pt x="0" y="2463"/>
                    </a:lnTo>
                    <a:lnTo>
                      <a:pt x="0" y="8534"/>
                    </a:lnTo>
                    <a:lnTo>
                      <a:pt x="2463" y="10998"/>
                    </a:lnTo>
                    <a:lnTo>
                      <a:pt x="8534" y="10998"/>
                    </a:lnTo>
                    <a:lnTo>
                      <a:pt x="10998" y="8534"/>
                    </a:lnTo>
                    <a:lnTo>
                      <a:pt x="10998" y="5499"/>
                    </a:lnTo>
                    <a:lnTo>
                      <a:pt x="10998" y="2463"/>
                    </a:lnTo>
                    <a:lnTo>
                      <a:pt x="8534" y="0"/>
                    </a:lnTo>
                    <a:close/>
                  </a:path>
                </a:pathLst>
              </a:custGeom>
              <a:solidFill>
                <a:srgbClr val="7DC2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" name="object 107">
                <a:extLst>
                  <a:ext uri="{FF2B5EF4-FFF2-40B4-BE49-F238E27FC236}">
                    <a16:creationId xmlns:a16="http://schemas.microsoft.com/office/drawing/2014/main" id="{07C6EDE1-FC84-3811-3F7D-A951B6139785}"/>
                  </a:ext>
                </a:extLst>
              </p:cNvPr>
              <p:cNvSpPr/>
              <p:nvPr/>
            </p:nvSpPr>
            <p:spPr>
              <a:xfrm>
                <a:off x="8648776" y="3967632"/>
                <a:ext cx="386715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386715" h="312420">
                    <a:moveTo>
                      <a:pt x="386562" y="38976"/>
                    </a:moveTo>
                    <a:lnTo>
                      <a:pt x="341045" y="48158"/>
                    </a:lnTo>
                    <a:lnTo>
                      <a:pt x="303872" y="73228"/>
                    </a:lnTo>
                    <a:lnTo>
                      <a:pt x="294093" y="87731"/>
                    </a:lnTo>
                    <a:lnTo>
                      <a:pt x="281736" y="63830"/>
                    </a:lnTo>
                    <a:lnTo>
                      <a:pt x="247992" y="30086"/>
                    </a:lnTo>
                    <a:lnTo>
                      <a:pt x="205193" y="7950"/>
                    </a:lnTo>
                    <a:lnTo>
                      <a:pt x="155917" y="0"/>
                    </a:lnTo>
                    <a:lnTo>
                      <a:pt x="106629" y="7950"/>
                    </a:lnTo>
                    <a:lnTo>
                      <a:pt x="63830" y="30086"/>
                    </a:lnTo>
                    <a:lnTo>
                      <a:pt x="30073" y="63830"/>
                    </a:lnTo>
                    <a:lnTo>
                      <a:pt x="7937" y="106629"/>
                    </a:lnTo>
                    <a:lnTo>
                      <a:pt x="0" y="155905"/>
                    </a:lnTo>
                    <a:lnTo>
                      <a:pt x="7937" y="205193"/>
                    </a:lnTo>
                    <a:lnTo>
                      <a:pt x="30073" y="247980"/>
                    </a:lnTo>
                    <a:lnTo>
                      <a:pt x="63830" y="281736"/>
                    </a:lnTo>
                    <a:lnTo>
                      <a:pt x="106629" y="303860"/>
                    </a:lnTo>
                    <a:lnTo>
                      <a:pt x="155917" y="311810"/>
                    </a:lnTo>
                    <a:lnTo>
                      <a:pt x="205193" y="303860"/>
                    </a:lnTo>
                    <a:lnTo>
                      <a:pt x="247992" y="281736"/>
                    </a:lnTo>
                    <a:lnTo>
                      <a:pt x="281736" y="247980"/>
                    </a:lnTo>
                    <a:lnTo>
                      <a:pt x="294093" y="224091"/>
                    </a:lnTo>
                    <a:lnTo>
                      <a:pt x="303872" y="238594"/>
                    </a:lnTo>
                    <a:lnTo>
                      <a:pt x="341045" y="263652"/>
                    </a:lnTo>
                    <a:lnTo>
                      <a:pt x="386562" y="272846"/>
                    </a:lnTo>
                    <a:lnTo>
                      <a:pt x="386562" y="38976"/>
                    </a:lnTo>
                    <a:close/>
                  </a:path>
                </a:pathLst>
              </a:custGeom>
              <a:solidFill>
                <a:srgbClr val="221E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" name="object 108">
                <a:extLst>
                  <a:ext uri="{FF2B5EF4-FFF2-40B4-BE49-F238E27FC236}">
                    <a16:creationId xmlns:a16="http://schemas.microsoft.com/office/drawing/2014/main" id="{96D02851-463F-27A1-EC6E-E9C026AEE658}"/>
                  </a:ext>
                </a:extLst>
              </p:cNvPr>
              <p:cNvSpPr/>
              <p:nvPr/>
            </p:nvSpPr>
            <p:spPr>
              <a:xfrm>
                <a:off x="5915698" y="3023361"/>
                <a:ext cx="2946400" cy="1166495"/>
              </a:xfrm>
              <a:custGeom>
                <a:avLst/>
                <a:gdLst/>
                <a:ahLst/>
                <a:cxnLst/>
                <a:rect l="l" t="t" r="r" b="b"/>
                <a:pathLst>
                  <a:path w="2946400" h="1166495">
                    <a:moveTo>
                      <a:pt x="43916" y="63461"/>
                    </a:moveTo>
                    <a:lnTo>
                      <a:pt x="42900" y="41351"/>
                    </a:lnTo>
                    <a:lnTo>
                      <a:pt x="42837" y="39509"/>
                    </a:lnTo>
                    <a:lnTo>
                      <a:pt x="42252" y="37871"/>
                    </a:lnTo>
                    <a:lnTo>
                      <a:pt x="40081" y="34975"/>
                    </a:lnTo>
                    <a:lnTo>
                      <a:pt x="38658" y="33921"/>
                    </a:lnTo>
                    <a:lnTo>
                      <a:pt x="36880" y="33261"/>
                    </a:lnTo>
                    <a:lnTo>
                      <a:pt x="35890" y="32969"/>
                    </a:lnTo>
                    <a:lnTo>
                      <a:pt x="34975" y="32639"/>
                    </a:lnTo>
                    <a:lnTo>
                      <a:pt x="34505" y="32308"/>
                    </a:lnTo>
                    <a:lnTo>
                      <a:pt x="34505" y="31711"/>
                    </a:lnTo>
                    <a:lnTo>
                      <a:pt x="34899" y="31191"/>
                    </a:lnTo>
                    <a:lnTo>
                      <a:pt x="36487" y="29616"/>
                    </a:lnTo>
                    <a:lnTo>
                      <a:pt x="37503" y="28168"/>
                    </a:lnTo>
                    <a:lnTo>
                      <a:pt x="37820" y="27139"/>
                    </a:lnTo>
                    <a:lnTo>
                      <a:pt x="37858" y="22771"/>
                    </a:lnTo>
                    <a:lnTo>
                      <a:pt x="37249" y="21310"/>
                    </a:lnTo>
                    <a:lnTo>
                      <a:pt x="34823" y="18872"/>
                    </a:lnTo>
                    <a:lnTo>
                      <a:pt x="33362" y="18262"/>
                    </a:lnTo>
                    <a:lnTo>
                      <a:pt x="29933" y="18262"/>
                    </a:lnTo>
                    <a:lnTo>
                      <a:pt x="28486" y="18872"/>
                    </a:lnTo>
                    <a:lnTo>
                      <a:pt x="26123" y="21310"/>
                    </a:lnTo>
                    <a:lnTo>
                      <a:pt x="25527" y="22771"/>
                    </a:lnTo>
                    <a:lnTo>
                      <a:pt x="25527" y="27139"/>
                    </a:lnTo>
                    <a:lnTo>
                      <a:pt x="25857" y="28295"/>
                    </a:lnTo>
                    <a:lnTo>
                      <a:pt x="26809" y="29616"/>
                    </a:lnTo>
                    <a:lnTo>
                      <a:pt x="28397" y="31191"/>
                    </a:lnTo>
                    <a:lnTo>
                      <a:pt x="28790" y="31711"/>
                    </a:lnTo>
                    <a:lnTo>
                      <a:pt x="28790" y="32308"/>
                    </a:lnTo>
                    <a:lnTo>
                      <a:pt x="28321" y="32639"/>
                    </a:lnTo>
                    <a:lnTo>
                      <a:pt x="27406" y="32969"/>
                    </a:lnTo>
                    <a:lnTo>
                      <a:pt x="26416" y="33261"/>
                    </a:lnTo>
                    <a:lnTo>
                      <a:pt x="24638" y="33921"/>
                    </a:lnTo>
                    <a:lnTo>
                      <a:pt x="23215" y="34975"/>
                    </a:lnTo>
                    <a:lnTo>
                      <a:pt x="21043" y="37871"/>
                    </a:lnTo>
                    <a:lnTo>
                      <a:pt x="20459" y="39509"/>
                    </a:lnTo>
                    <a:lnTo>
                      <a:pt x="20396" y="41351"/>
                    </a:lnTo>
                    <a:lnTo>
                      <a:pt x="19380" y="63398"/>
                    </a:lnTo>
                    <a:lnTo>
                      <a:pt x="20497" y="65735"/>
                    </a:lnTo>
                    <a:lnTo>
                      <a:pt x="22860" y="67513"/>
                    </a:lnTo>
                    <a:lnTo>
                      <a:pt x="23952" y="98628"/>
                    </a:lnTo>
                    <a:lnTo>
                      <a:pt x="24142" y="98793"/>
                    </a:lnTo>
                    <a:lnTo>
                      <a:pt x="29603" y="98793"/>
                    </a:lnTo>
                    <a:lnTo>
                      <a:pt x="29768" y="98628"/>
                    </a:lnTo>
                    <a:lnTo>
                      <a:pt x="30822" y="67513"/>
                    </a:lnTo>
                    <a:lnTo>
                      <a:pt x="30861" y="66090"/>
                    </a:lnTo>
                    <a:lnTo>
                      <a:pt x="31127" y="65824"/>
                    </a:lnTo>
                    <a:lnTo>
                      <a:pt x="32169" y="65824"/>
                    </a:lnTo>
                    <a:lnTo>
                      <a:pt x="32435" y="66090"/>
                    </a:lnTo>
                    <a:lnTo>
                      <a:pt x="32461" y="67513"/>
                    </a:lnTo>
                    <a:lnTo>
                      <a:pt x="33528" y="98628"/>
                    </a:lnTo>
                    <a:lnTo>
                      <a:pt x="33718" y="98793"/>
                    </a:lnTo>
                    <a:lnTo>
                      <a:pt x="39141" y="98793"/>
                    </a:lnTo>
                    <a:lnTo>
                      <a:pt x="39344" y="98628"/>
                    </a:lnTo>
                    <a:lnTo>
                      <a:pt x="40424" y="67513"/>
                    </a:lnTo>
                    <a:lnTo>
                      <a:pt x="42760" y="65824"/>
                    </a:lnTo>
                    <a:lnTo>
                      <a:pt x="43916" y="63461"/>
                    </a:lnTo>
                    <a:close/>
                  </a:path>
                  <a:path w="2946400" h="1166495">
                    <a:moveTo>
                      <a:pt x="63284" y="3162"/>
                    </a:moveTo>
                    <a:lnTo>
                      <a:pt x="60134" y="0"/>
                    </a:lnTo>
                    <a:lnTo>
                      <a:pt x="21856" y="0"/>
                    </a:lnTo>
                    <a:lnTo>
                      <a:pt x="21856" y="5219"/>
                    </a:lnTo>
                    <a:lnTo>
                      <a:pt x="21856" y="8191"/>
                    </a:lnTo>
                    <a:lnTo>
                      <a:pt x="20662" y="9385"/>
                    </a:lnTo>
                    <a:lnTo>
                      <a:pt x="17691" y="9385"/>
                    </a:lnTo>
                    <a:lnTo>
                      <a:pt x="16497" y="8191"/>
                    </a:lnTo>
                    <a:lnTo>
                      <a:pt x="16497" y="5219"/>
                    </a:lnTo>
                    <a:lnTo>
                      <a:pt x="17691" y="4025"/>
                    </a:lnTo>
                    <a:lnTo>
                      <a:pt x="20662" y="4025"/>
                    </a:lnTo>
                    <a:lnTo>
                      <a:pt x="21856" y="5219"/>
                    </a:lnTo>
                    <a:lnTo>
                      <a:pt x="21856" y="0"/>
                    </a:lnTo>
                    <a:lnTo>
                      <a:pt x="11811" y="0"/>
                    </a:lnTo>
                    <a:lnTo>
                      <a:pt x="11811" y="5219"/>
                    </a:lnTo>
                    <a:lnTo>
                      <a:pt x="11811" y="8191"/>
                    </a:lnTo>
                    <a:lnTo>
                      <a:pt x="10604" y="9385"/>
                    </a:lnTo>
                    <a:lnTo>
                      <a:pt x="7645" y="9385"/>
                    </a:lnTo>
                    <a:lnTo>
                      <a:pt x="6438" y="8191"/>
                    </a:lnTo>
                    <a:lnTo>
                      <a:pt x="6438" y="5219"/>
                    </a:lnTo>
                    <a:lnTo>
                      <a:pt x="7645" y="4025"/>
                    </a:lnTo>
                    <a:lnTo>
                      <a:pt x="10604" y="4025"/>
                    </a:lnTo>
                    <a:lnTo>
                      <a:pt x="11811" y="5219"/>
                    </a:lnTo>
                    <a:lnTo>
                      <a:pt x="11811" y="0"/>
                    </a:lnTo>
                    <a:lnTo>
                      <a:pt x="3162" y="0"/>
                    </a:lnTo>
                    <a:lnTo>
                      <a:pt x="0" y="3162"/>
                    </a:lnTo>
                    <a:lnTo>
                      <a:pt x="0" y="98793"/>
                    </a:lnTo>
                    <a:lnTo>
                      <a:pt x="6553" y="98793"/>
                    </a:lnTo>
                    <a:lnTo>
                      <a:pt x="6553" y="14986"/>
                    </a:lnTo>
                    <a:lnTo>
                      <a:pt x="8140" y="13411"/>
                    </a:lnTo>
                    <a:lnTo>
                      <a:pt x="55016" y="13411"/>
                    </a:lnTo>
                    <a:lnTo>
                      <a:pt x="56591" y="14986"/>
                    </a:lnTo>
                    <a:lnTo>
                      <a:pt x="56591" y="98793"/>
                    </a:lnTo>
                    <a:lnTo>
                      <a:pt x="63284" y="98793"/>
                    </a:lnTo>
                    <a:lnTo>
                      <a:pt x="63284" y="13411"/>
                    </a:lnTo>
                    <a:lnTo>
                      <a:pt x="63284" y="9385"/>
                    </a:lnTo>
                    <a:lnTo>
                      <a:pt x="63284" y="4025"/>
                    </a:lnTo>
                    <a:lnTo>
                      <a:pt x="63284" y="3162"/>
                    </a:lnTo>
                    <a:close/>
                  </a:path>
                  <a:path w="2946400" h="1166495">
                    <a:moveTo>
                      <a:pt x="2871622" y="1108379"/>
                    </a:moveTo>
                    <a:lnTo>
                      <a:pt x="2869857" y="1069403"/>
                    </a:lnTo>
                    <a:lnTo>
                      <a:pt x="2858554" y="1058748"/>
                    </a:lnTo>
                    <a:lnTo>
                      <a:pt x="2857055" y="1058214"/>
                    </a:lnTo>
                    <a:lnTo>
                      <a:pt x="2856306" y="1057681"/>
                    </a:lnTo>
                    <a:lnTo>
                      <a:pt x="2856306" y="1056716"/>
                    </a:lnTo>
                    <a:lnTo>
                      <a:pt x="2860002" y="1052639"/>
                    </a:lnTo>
                    <a:lnTo>
                      <a:pt x="2861183" y="1050937"/>
                    </a:lnTo>
                    <a:lnTo>
                      <a:pt x="2861767" y="1049058"/>
                    </a:lnTo>
                    <a:lnTo>
                      <a:pt x="2861767" y="1042149"/>
                    </a:lnTo>
                    <a:lnTo>
                      <a:pt x="2860776" y="1039774"/>
                    </a:lnTo>
                    <a:lnTo>
                      <a:pt x="2856814" y="1035812"/>
                    </a:lnTo>
                    <a:lnTo>
                      <a:pt x="2854439" y="1034821"/>
                    </a:lnTo>
                    <a:lnTo>
                      <a:pt x="2848864" y="1034821"/>
                    </a:lnTo>
                    <a:lnTo>
                      <a:pt x="2846514" y="1035812"/>
                    </a:lnTo>
                    <a:lnTo>
                      <a:pt x="2842653" y="1039774"/>
                    </a:lnTo>
                    <a:lnTo>
                      <a:pt x="2841688" y="1042149"/>
                    </a:lnTo>
                    <a:lnTo>
                      <a:pt x="2841688" y="1049274"/>
                    </a:lnTo>
                    <a:lnTo>
                      <a:pt x="2842222" y="1051140"/>
                    </a:lnTo>
                    <a:lnTo>
                      <a:pt x="2843771" y="1053287"/>
                    </a:lnTo>
                    <a:lnTo>
                      <a:pt x="2846997" y="1056716"/>
                    </a:lnTo>
                    <a:lnTo>
                      <a:pt x="2846997" y="1057681"/>
                    </a:lnTo>
                    <a:lnTo>
                      <a:pt x="2846247" y="1058214"/>
                    </a:lnTo>
                    <a:lnTo>
                      <a:pt x="2840240" y="1060297"/>
                    </a:lnTo>
                    <a:lnTo>
                      <a:pt x="2837916" y="1062012"/>
                    </a:lnTo>
                    <a:lnTo>
                      <a:pt x="2834386" y="1066723"/>
                    </a:lnTo>
                    <a:lnTo>
                      <a:pt x="2833446" y="1069403"/>
                    </a:lnTo>
                    <a:lnTo>
                      <a:pt x="2831681" y="1108265"/>
                    </a:lnTo>
                    <a:lnTo>
                      <a:pt x="2833497" y="1112062"/>
                    </a:lnTo>
                    <a:lnTo>
                      <a:pt x="2837357" y="1114958"/>
                    </a:lnTo>
                    <a:lnTo>
                      <a:pt x="2839123" y="1165606"/>
                    </a:lnTo>
                    <a:lnTo>
                      <a:pt x="2839440" y="1165872"/>
                    </a:lnTo>
                    <a:lnTo>
                      <a:pt x="2848330" y="1165872"/>
                    </a:lnTo>
                    <a:lnTo>
                      <a:pt x="2848597" y="1165606"/>
                    </a:lnTo>
                    <a:lnTo>
                      <a:pt x="2850362" y="1112659"/>
                    </a:lnTo>
                    <a:lnTo>
                      <a:pt x="2850794" y="1112227"/>
                    </a:lnTo>
                    <a:lnTo>
                      <a:pt x="2852509" y="1112227"/>
                    </a:lnTo>
                    <a:lnTo>
                      <a:pt x="2852928" y="1112659"/>
                    </a:lnTo>
                    <a:lnTo>
                      <a:pt x="2854706" y="1165606"/>
                    </a:lnTo>
                    <a:lnTo>
                      <a:pt x="2855023" y="1165872"/>
                    </a:lnTo>
                    <a:lnTo>
                      <a:pt x="2863850" y="1165872"/>
                    </a:lnTo>
                    <a:lnTo>
                      <a:pt x="2864180" y="1165606"/>
                    </a:lnTo>
                    <a:lnTo>
                      <a:pt x="2865945" y="1114958"/>
                    </a:lnTo>
                    <a:lnTo>
                      <a:pt x="2869793" y="1112177"/>
                    </a:lnTo>
                    <a:lnTo>
                      <a:pt x="2871622" y="1108379"/>
                    </a:lnTo>
                    <a:close/>
                  </a:path>
                  <a:path w="2946400" h="1166495">
                    <a:moveTo>
                      <a:pt x="2946082" y="1133259"/>
                    </a:moveTo>
                    <a:lnTo>
                      <a:pt x="2937091" y="1107567"/>
                    </a:lnTo>
                    <a:lnTo>
                      <a:pt x="2941370" y="1104887"/>
                    </a:lnTo>
                    <a:lnTo>
                      <a:pt x="2943250" y="1100924"/>
                    </a:lnTo>
                    <a:lnTo>
                      <a:pt x="2939123" y="1065225"/>
                    </a:lnTo>
                    <a:lnTo>
                      <a:pt x="2937141" y="1062113"/>
                    </a:lnTo>
                    <a:lnTo>
                      <a:pt x="2931464" y="1058583"/>
                    </a:lnTo>
                    <a:lnTo>
                      <a:pt x="2929750" y="1057935"/>
                    </a:lnTo>
                    <a:lnTo>
                      <a:pt x="2928848" y="1057351"/>
                    </a:lnTo>
                    <a:lnTo>
                      <a:pt x="2928632" y="1056386"/>
                    </a:lnTo>
                    <a:lnTo>
                      <a:pt x="2932430" y="1052322"/>
                    </a:lnTo>
                    <a:lnTo>
                      <a:pt x="2933611" y="1050607"/>
                    </a:lnTo>
                    <a:lnTo>
                      <a:pt x="2934195" y="1048727"/>
                    </a:lnTo>
                    <a:lnTo>
                      <a:pt x="2934195" y="1041831"/>
                    </a:lnTo>
                    <a:lnTo>
                      <a:pt x="2933204" y="1039444"/>
                    </a:lnTo>
                    <a:lnTo>
                      <a:pt x="2929255" y="1035481"/>
                    </a:lnTo>
                    <a:lnTo>
                      <a:pt x="2926867" y="1034491"/>
                    </a:lnTo>
                    <a:lnTo>
                      <a:pt x="2921304" y="1034491"/>
                    </a:lnTo>
                    <a:lnTo>
                      <a:pt x="2918942" y="1035481"/>
                    </a:lnTo>
                    <a:lnTo>
                      <a:pt x="2915081" y="1039444"/>
                    </a:lnTo>
                    <a:lnTo>
                      <a:pt x="2914129" y="1041831"/>
                    </a:lnTo>
                    <a:lnTo>
                      <a:pt x="2914129" y="1048727"/>
                    </a:lnTo>
                    <a:lnTo>
                      <a:pt x="2914713" y="1050607"/>
                    </a:lnTo>
                    <a:lnTo>
                      <a:pt x="2919590" y="1056601"/>
                    </a:lnTo>
                    <a:lnTo>
                      <a:pt x="2919476" y="1057249"/>
                    </a:lnTo>
                    <a:lnTo>
                      <a:pt x="2914612" y="1059865"/>
                    </a:lnTo>
                    <a:lnTo>
                      <a:pt x="2910967" y="1062228"/>
                    </a:lnTo>
                    <a:lnTo>
                      <a:pt x="2908985" y="1065326"/>
                    </a:lnTo>
                    <a:lnTo>
                      <a:pt x="2904972" y="1100823"/>
                    </a:lnTo>
                    <a:lnTo>
                      <a:pt x="2906839" y="1104785"/>
                    </a:lnTo>
                    <a:lnTo>
                      <a:pt x="2911233" y="1107567"/>
                    </a:lnTo>
                    <a:lnTo>
                      <a:pt x="2902026" y="1133792"/>
                    </a:lnTo>
                    <a:lnTo>
                      <a:pt x="2902242" y="1134071"/>
                    </a:lnTo>
                    <a:lnTo>
                      <a:pt x="2912681" y="1134071"/>
                    </a:lnTo>
                    <a:lnTo>
                      <a:pt x="2913646" y="1165275"/>
                    </a:lnTo>
                    <a:lnTo>
                      <a:pt x="2913913" y="1165542"/>
                    </a:lnTo>
                    <a:lnTo>
                      <a:pt x="2921571" y="1165542"/>
                    </a:lnTo>
                    <a:lnTo>
                      <a:pt x="2921838" y="1165275"/>
                    </a:lnTo>
                    <a:lnTo>
                      <a:pt x="2922803" y="1134071"/>
                    </a:lnTo>
                    <a:lnTo>
                      <a:pt x="2925521" y="1134071"/>
                    </a:lnTo>
                    <a:lnTo>
                      <a:pt x="2926486" y="1165275"/>
                    </a:lnTo>
                    <a:lnTo>
                      <a:pt x="2926753" y="1165542"/>
                    </a:lnTo>
                    <a:lnTo>
                      <a:pt x="2934411" y="1165542"/>
                    </a:lnTo>
                    <a:lnTo>
                      <a:pt x="2934678" y="1165275"/>
                    </a:lnTo>
                    <a:lnTo>
                      <a:pt x="2935643" y="1134071"/>
                    </a:lnTo>
                    <a:lnTo>
                      <a:pt x="2945866" y="1134071"/>
                    </a:lnTo>
                    <a:lnTo>
                      <a:pt x="2946082" y="1133792"/>
                    </a:lnTo>
                    <a:lnTo>
                      <a:pt x="2946082" y="113325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" name="object 109">
                <a:extLst>
                  <a:ext uri="{FF2B5EF4-FFF2-40B4-BE49-F238E27FC236}">
                    <a16:creationId xmlns:a16="http://schemas.microsoft.com/office/drawing/2014/main" id="{B8C7D06F-62C7-82A4-E762-C36B6327AFEC}"/>
                  </a:ext>
                </a:extLst>
              </p:cNvPr>
              <p:cNvSpPr/>
              <p:nvPr/>
            </p:nvSpPr>
            <p:spPr>
              <a:xfrm>
                <a:off x="8687237" y="4005188"/>
                <a:ext cx="236854" cy="236854"/>
              </a:xfrm>
              <a:custGeom>
                <a:avLst/>
                <a:gdLst/>
                <a:ahLst/>
                <a:cxnLst/>
                <a:rect l="l" t="t" r="r" b="b"/>
                <a:pathLst>
                  <a:path w="236854" h="236854">
                    <a:moveTo>
                      <a:pt x="118236" y="236689"/>
                    </a:moveTo>
                    <a:lnTo>
                      <a:pt x="163742" y="227753"/>
                    </a:lnTo>
                    <a:lnTo>
                      <a:pt x="202053" y="202080"/>
                    </a:lnTo>
                    <a:lnTo>
                      <a:pt x="227601" y="163742"/>
                    </a:lnTo>
                    <a:lnTo>
                      <a:pt x="236473" y="118237"/>
                    </a:lnTo>
                    <a:lnTo>
                      <a:pt x="235890" y="106285"/>
                    </a:lnTo>
                    <a:lnTo>
                      <a:pt x="222034" y="61605"/>
                    </a:lnTo>
                    <a:lnTo>
                      <a:pt x="193700" y="27019"/>
                    </a:lnTo>
                    <a:lnTo>
                      <a:pt x="153230" y="5266"/>
                    </a:lnTo>
                    <a:lnTo>
                      <a:pt x="118236" y="0"/>
                    </a:lnTo>
                    <a:lnTo>
                      <a:pt x="102456" y="986"/>
                    </a:lnTo>
                    <a:lnTo>
                      <a:pt x="58902" y="15786"/>
                    </a:lnTo>
                    <a:lnTo>
                      <a:pt x="24534" y="45897"/>
                    </a:lnTo>
                    <a:lnTo>
                      <a:pt x="3971" y="87290"/>
                    </a:lnTo>
                    <a:lnTo>
                      <a:pt x="0" y="118237"/>
                    </a:lnTo>
                    <a:lnTo>
                      <a:pt x="992" y="134024"/>
                    </a:lnTo>
                    <a:lnTo>
                      <a:pt x="3971" y="149193"/>
                    </a:lnTo>
                    <a:lnTo>
                      <a:pt x="8936" y="163742"/>
                    </a:lnTo>
                    <a:lnTo>
                      <a:pt x="15887" y="177673"/>
                    </a:lnTo>
                  </a:path>
                </a:pathLst>
              </a:custGeom>
              <a:ln w="11099">
                <a:solidFill>
                  <a:srgbClr val="7DC24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" name="object 110">
                <a:extLst>
                  <a:ext uri="{FF2B5EF4-FFF2-40B4-BE49-F238E27FC236}">
                    <a16:creationId xmlns:a16="http://schemas.microsoft.com/office/drawing/2014/main" id="{CB12666A-FCB4-B6CE-614D-E1986379EF6F}"/>
                  </a:ext>
                </a:extLst>
              </p:cNvPr>
              <p:cNvSpPr/>
              <p:nvPr/>
            </p:nvSpPr>
            <p:spPr>
              <a:xfrm>
                <a:off x="8737790" y="4217650"/>
                <a:ext cx="17145" cy="17145"/>
              </a:xfrm>
              <a:custGeom>
                <a:avLst/>
                <a:gdLst/>
                <a:ahLst/>
                <a:cxnLst/>
                <a:rect l="l" t="t" r="r" b="b"/>
                <a:pathLst>
                  <a:path w="17145" h="17145">
                    <a:moveTo>
                      <a:pt x="12966" y="0"/>
                    </a:moveTo>
                    <a:lnTo>
                      <a:pt x="3746" y="0"/>
                    </a:lnTo>
                    <a:lnTo>
                      <a:pt x="0" y="3733"/>
                    </a:lnTo>
                    <a:lnTo>
                      <a:pt x="0" y="12954"/>
                    </a:lnTo>
                    <a:lnTo>
                      <a:pt x="3746" y="16687"/>
                    </a:lnTo>
                    <a:lnTo>
                      <a:pt x="12966" y="16687"/>
                    </a:lnTo>
                    <a:lnTo>
                      <a:pt x="16700" y="12954"/>
                    </a:lnTo>
                    <a:lnTo>
                      <a:pt x="16700" y="8343"/>
                    </a:lnTo>
                    <a:lnTo>
                      <a:pt x="16700" y="3733"/>
                    </a:lnTo>
                    <a:lnTo>
                      <a:pt x="12966" y="0"/>
                    </a:lnTo>
                    <a:close/>
                  </a:path>
                </a:pathLst>
              </a:custGeom>
              <a:solidFill>
                <a:srgbClr val="7DC2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" name="object 111">
                <a:extLst>
                  <a:ext uri="{FF2B5EF4-FFF2-40B4-BE49-F238E27FC236}">
                    <a16:creationId xmlns:a16="http://schemas.microsoft.com/office/drawing/2014/main" id="{F42F1210-539C-4040-E529-C7EDCD20820D}"/>
                  </a:ext>
                </a:extLst>
              </p:cNvPr>
              <p:cNvSpPr/>
              <p:nvPr/>
            </p:nvSpPr>
            <p:spPr>
              <a:xfrm>
                <a:off x="7406065" y="2996609"/>
                <a:ext cx="491490" cy="148590"/>
              </a:xfrm>
              <a:custGeom>
                <a:avLst/>
                <a:gdLst/>
                <a:ahLst/>
                <a:cxnLst/>
                <a:rect l="l" t="t" r="r" b="b"/>
                <a:pathLst>
                  <a:path w="491490" h="148589">
                    <a:moveTo>
                      <a:pt x="491083" y="148348"/>
                    </a:moveTo>
                    <a:lnTo>
                      <a:pt x="410070" y="148348"/>
                    </a:lnTo>
                    <a:lnTo>
                      <a:pt x="411835" y="147993"/>
                    </a:lnTo>
                    <a:lnTo>
                      <a:pt x="413537" y="147586"/>
                    </a:lnTo>
                    <a:lnTo>
                      <a:pt x="415201" y="147104"/>
                    </a:lnTo>
                    <a:lnTo>
                      <a:pt x="421894" y="145199"/>
                    </a:lnTo>
                    <a:lnTo>
                      <a:pt x="427647" y="142354"/>
                    </a:lnTo>
                    <a:lnTo>
                      <a:pt x="447332" y="112204"/>
                    </a:lnTo>
                    <a:lnTo>
                      <a:pt x="447332" y="104698"/>
                    </a:lnTo>
                    <a:lnTo>
                      <a:pt x="447332" y="100139"/>
                    </a:lnTo>
                    <a:lnTo>
                      <a:pt x="446570" y="95859"/>
                    </a:lnTo>
                    <a:lnTo>
                      <a:pt x="445020" y="91884"/>
                    </a:lnTo>
                    <a:lnTo>
                      <a:pt x="443471" y="87909"/>
                    </a:lnTo>
                    <a:lnTo>
                      <a:pt x="415975" y="69799"/>
                    </a:lnTo>
                    <a:lnTo>
                      <a:pt x="419506" y="68770"/>
                    </a:lnTo>
                    <a:lnTo>
                      <a:pt x="442036" y="49034"/>
                    </a:lnTo>
                    <a:lnTo>
                      <a:pt x="443661" y="45504"/>
                    </a:lnTo>
                    <a:lnTo>
                      <a:pt x="444461" y="41528"/>
                    </a:lnTo>
                    <a:lnTo>
                      <a:pt x="444461" y="37109"/>
                    </a:lnTo>
                    <a:lnTo>
                      <a:pt x="444461" y="30340"/>
                    </a:lnTo>
                    <a:lnTo>
                      <a:pt x="431101" y="8610"/>
                    </a:lnTo>
                    <a:lnTo>
                      <a:pt x="426910" y="5664"/>
                    </a:lnTo>
                    <a:lnTo>
                      <a:pt x="421970" y="3530"/>
                    </a:lnTo>
                    <a:lnTo>
                      <a:pt x="416306" y="2209"/>
                    </a:lnTo>
                    <a:lnTo>
                      <a:pt x="410629" y="876"/>
                    </a:lnTo>
                    <a:lnTo>
                      <a:pt x="404558" y="215"/>
                    </a:lnTo>
                    <a:lnTo>
                      <a:pt x="398081" y="215"/>
                    </a:lnTo>
                    <a:lnTo>
                      <a:pt x="391744" y="215"/>
                    </a:lnTo>
                    <a:lnTo>
                      <a:pt x="361416" y="5968"/>
                    </a:lnTo>
                    <a:lnTo>
                      <a:pt x="365417" y="26288"/>
                    </a:lnTo>
                    <a:lnTo>
                      <a:pt x="370471" y="24218"/>
                    </a:lnTo>
                    <a:lnTo>
                      <a:pt x="375551" y="22783"/>
                    </a:lnTo>
                    <a:lnTo>
                      <a:pt x="380669" y="21970"/>
                    </a:lnTo>
                    <a:lnTo>
                      <a:pt x="385787" y="21170"/>
                    </a:lnTo>
                    <a:lnTo>
                      <a:pt x="390944" y="20764"/>
                    </a:lnTo>
                    <a:lnTo>
                      <a:pt x="396138" y="20764"/>
                    </a:lnTo>
                    <a:lnTo>
                      <a:pt x="402526" y="20764"/>
                    </a:lnTo>
                    <a:lnTo>
                      <a:pt x="407797" y="22237"/>
                    </a:lnTo>
                    <a:lnTo>
                      <a:pt x="411949" y="25184"/>
                    </a:lnTo>
                    <a:lnTo>
                      <a:pt x="416102" y="28130"/>
                    </a:lnTo>
                    <a:lnTo>
                      <a:pt x="418185" y="32689"/>
                    </a:lnTo>
                    <a:lnTo>
                      <a:pt x="418185" y="38874"/>
                    </a:lnTo>
                    <a:lnTo>
                      <a:pt x="418185" y="45935"/>
                    </a:lnTo>
                    <a:lnTo>
                      <a:pt x="416090" y="51498"/>
                    </a:lnTo>
                    <a:lnTo>
                      <a:pt x="411937" y="55549"/>
                    </a:lnTo>
                    <a:lnTo>
                      <a:pt x="407771" y="59601"/>
                    </a:lnTo>
                    <a:lnTo>
                      <a:pt x="401891" y="61620"/>
                    </a:lnTo>
                    <a:lnTo>
                      <a:pt x="394309" y="61620"/>
                    </a:lnTo>
                    <a:lnTo>
                      <a:pt x="374002" y="61620"/>
                    </a:lnTo>
                    <a:lnTo>
                      <a:pt x="374002" y="81953"/>
                    </a:lnTo>
                    <a:lnTo>
                      <a:pt x="393661" y="81953"/>
                    </a:lnTo>
                    <a:lnTo>
                      <a:pt x="397192" y="81953"/>
                    </a:lnTo>
                    <a:lnTo>
                      <a:pt x="400507" y="82422"/>
                    </a:lnTo>
                    <a:lnTo>
                      <a:pt x="403606" y="83388"/>
                    </a:lnTo>
                    <a:lnTo>
                      <a:pt x="406692" y="84340"/>
                    </a:lnTo>
                    <a:lnTo>
                      <a:pt x="417626" y="94538"/>
                    </a:lnTo>
                    <a:lnTo>
                      <a:pt x="419023" y="97332"/>
                    </a:lnTo>
                    <a:lnTo>
                      <a:pt x="419722" y="100495"/>
                    </a:lnTo>
                    <a:lnTo>
                      <a:pt x="419722" y="104038"/>
                    </a:lnTo>
                    <a:lnTo>
                      <a:pt x="419722" y="112725"/>
                    </a:lnTo>
                    <a:lnTo>
                      <a:pt x="417296" y="119125"/>
                    </a:lnTo>
                    <a:lnTo>
                      <a:pt x="412432" y="123253"/>
                    </a:lnTo>
                    <a:lnTo>
                      <a:pt x="407581" y="127380"/>
                    </a:lnTo>
                    <a:lnTo>
                      <a:pt x="400507" y="129438"/>
                    </a:lnTo>
                    <a:lnTo>
                      <a:pt x="391236" y="129438"/>
                    </a:lnTo>
                    <a:lnTo>
                      <a:pt x="389318" y="129438"/>
                    </a:lnTo>
                    <a:lnTo>
                      <a:pt x="387070" y="129362"/>
                    </a:lnTo>
                    <a:lnTo>
                      <a:pt x="384492" y="129197"/>
                    </a:lnTo>
                    <a:lnTo>
                      <a:pt x="381914" y="129044"/>
                    </a:lnTo>
                    <a:lnTo>
                      <a:pt x="368376" y="126339"/>
                    </a:lnTo>
                    <a:lnTo>
                      <a:pt x="365645" y="125552"/>
                    </a:lnTo>
                    <a:lnTo>
                      <a:pt x="363181" y="124523"/>
                    </a:lnTo>
                    <a:lnTo>
                      <a:pt x="360972" y="123253"/>
                    </a:lnTo>
                    <a:lnTo>
                      <a:pt x="358762" y="144462"/>
                    </a:lnTo>
                    <a:lnTo>
                      <a:pt x="373380" y="148348"/>
                    </a:lnTo>
                    <a:lnTo>
                      <a:pt x="311937" y="148348"/>
                    </a:lnTo>
                    <a:lnTo>
                      <a:pt x="311937" y="22745"/>
                    </a:lnTo>
                    <a:lnTo>
                      <a:pt x="343750" y="22745"/>
                    </a:lnTo>
                    <a:lnTo>
                      <a:pt x="343750" y="0"/>
                    </a:lnTo>
                    <a:lnTo>
                      <a:pt x="252298" y="0"/>
                    </a:lnTo>
                    <a:lnTo>
                      <a:pt x="252298" y="22745"/>
                    </a:lnTo>
                    <a:lnTo>
                      <a:pt x="284111" y="22745"/>
                    </a:lnTo>
                    <a:lnTo>
                      <a:pt x="284111" y="148348"/>
                    </a:lnTo>
                    <a:lnTo>
                      <a:pt x="0" y="148348"/>
                    </a:lnTo>
                  </a:path>
                </a:pathLst>
              </a:custGeom>
              <a:ln w="585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" name="object 112">
                <a:extLst>
                  <a:ext uri="{FF2B5EF4-FFF2-40B4-BE49-F238E27FC236}">
                    <a16:creationId xmlns:a16="http://schemas.microsoft.com/office/drawing/2014/main" id="{FB40DFAD-AA3C-573F-C473-B7D7EAE2866C}"/>
                  </a:ext>
                </a:extLst>
              </p:cNvPr>
              <p:cNvSpPr/>
              <p:nvPr/>
            </p:nvSpPr>
            <p:spPr>
              <a:xfrm>
                <a:off x="7394629" y="3142030"/>
                <a:ext cx="63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350">
                    <a:moveTo>
                      <a:pt x="0" y="2927"/>
                    </a:moveTo>
                    <a:lnTo>
                      <a:pt x="857" y="857"/>
                    </a:lnTo>
                    <a:lnTo>
                      <a:pt x="2927" y="0"/>
                    </a:lnTo>
                    <a:lnTo>
                      <a:pt x="4997" y="857"/>
                    </a:lnTo>
                    <a:lnTo>
                      <a:pt x="5854" y="2927"/>
                    </a:lnTo>
                    <a:lnTo>
                      <a:pt x="4997" y="4997"/>
                    </a:lnTo>
                    <a:lnTo>
                      <a:pt x="2927" y="5854"/>
                    </a:lnTo>
                    <a:lnTo>
                      <a:pt x="857" y="4997"/>
                    </a:lnTo>
                    <a:lnTo>
                      <a:pt x="0" y="292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4" name="object 113">
                <a:extLst>
                  <a:ext uri="{FF2B5EF4-FFF2-40B4-BE49-F238E27FC236}">
                    <a16:creationId xmlns:a16="http://schemas.microsoft.com/office/drawing/2014/main" id="{6326D435-3AB9-DE20-9846-190D297C381F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236917" y="4626555"/>
                <a:ext cx="432193" cy="163283"/>
              </a:xfrm>
              <a:prstGeom prst="rect">
                <a:avLst/>
              </a:prstGeom>
            </p:spPr>
          </p:pic>
          <p:pic>
            <p:nvPicPr>
              <p:cNvPr id="205" name="object 114">
                <a:extLst>
                  <a:ext uri="{FF2B5EF4-FFF2-40B4-BE49-F238E27FC236}">
                    <a16:creationId xmlns:a16="http://schemas.microsoft.com/office/drawing/2014/main" id="{F058C347-91A7-E480-D312-AC68F9E62564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937282" y="2996443"/>
                <a:ext cx="652755" cy="158313"/>
              </a:xfrm>
              <a:prstGeom prst="rect">
                <a:avLst/>
              </a:prstGeom>
            </p:spPr>
          </p:pic>
          <p:pic>
            <p:nvPicPr>
              <p:cNvPr id="206" name="object 115">
                <a:extLst>
                  <a:ext uri="{FF2B5EF4-FFF2-40B4-BE49-F238E27FC236}">
                    <a16:creationId xmlns:a16="http://schemas.microsoft.com/office/drawing/2014/main" id="{4744541E-58F7-5929-E1F9-7073BC0DD85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939676" y="3269282"/>
                <a:ext cx="762847" cy="158325"/>
              </a:xfrm>
              <a:prstGeom prst="rect">
                <a:avLst/>
              </a:prstGeom>
            </p:spPr>
          </p:pic>
          <p:pic>
            <p:nvPicPr>
              <p:cNvPr id="207" name="object 116">
                <a:extLst>
                  <a:ext uri="{FF2B5EF4-FFF2-40B4-BE49-F238E27FC236}">
                    <a16:creationId xmlns:a16="http://schemas.microsoft.com/office/drawing/2014/main" id="{51C3FD6B-0DCC-DBC5-09F5-B422E2D801B3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645433" y="3542022"/>
                <a:ext cx="573275" cy="158414"/>
              </a:xfrm>
              <a:prstGeom prst="rect">
                <a:avLst/>
              </a:prstGeom>
            </p:spPr>
          </p:pic>
          <p:pic>
            <p:nvPicPr>
              <p:cNvPr id="208" name="object 117">
                <a:extLst>
                  <a:ext uri="{FF2B5EF4-FFF2-40B4-BE49-F238E27FC236}">
                    <a16:creationId xmlns:a16="http://schemas.microsoft.com/office/drawing/2014/main" id="{1CE3F5DB-4D7A-55BD-4377-172DDACFDC97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574416" y="2994831"/>
                <a:ext cx="662909" cy="145003"/>
              </a:xfrm>
              <a:prstGeom prst="rect">
                <a:avLst/>
              </a:prstGeom>
            </p:spPr>
          </p:pic>
          <p:pic>
            <p:nvPicPr>
              <p:cNvPr id="209" name="object 118">
                <a:extLst>
                  <a:ext uri="{FF2B5EF4-FFF2-40B4-BE49-F238E27FC236}">
                    <a16:creationId xmlns:a16="http://schemas.microsoft.com/office/drawing/2014/main" id="{439EA091-B4B2-861C-58EE-A3AC10E8A40F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934442" y="3815425"/>
                <a:ext cx="225234" cy="143337"/>
              </a:xfrm>
              <a:prstGeom prst="rect">
                <a:avLst/>
              </a:prstGeom>
            </p:spPr>
          </p:pic>
          <p:pic>
            <p:nvPicPr>
              <p:cNvPr id="210" name="object 119">
                <a:extLst>
                  <a:ext uri="{FF2B5EF4-FFF2-40B4-BE49-F238E27FC236}">
                    <a16:creationId xmlns:a16="http://schemas.microsoft.com/office/drawing/2014/main" id="{6C990678-E508-7DAE-7E3A-7E7C3E54EBFD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9314294" y="4635505"/>
                <a:ext cx="735597" cy="155884"/>
              </a:xfrm>
              <a:prstGeom prst="rect">
                <a:avLst/>
              </a:prstGeom>
            </p:spPr>
          </p:pic>
          <p:sp>
            <p:nvSpPr>
              <p:cNvPr id="211" name="object 120">
                <a:extLst>
                  <a:ext uri="{FF2B5EF4-FFF2-40B4-BE49-F238E27FC236}">
                    <a16:creationId xmlns:a16="http://schemas.microsoft.com/office/drawing/2014/main" id="{709AEE1C-FBF2-A267-BE8E-F431C0554586}"/>
                  </a:ext>
                </a:extLst>
              </p:cNvPr>
              <p:cNvSpPr/>
              <p:nvPr/>
            </p:nvSpPr>
            <p:spPr>
              <a:xfrm>
                <a:off x="7395406" y="3918503"/>
                <a:ext cx="10795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10795">
                    <a:moveTo>
                      <a:pt x="0" y="5257"/>
                    </a:moveTo>
                    <a:lnTo>
                      <a:pt x="1539" y="1539"/>
                    </a:lnTo>
                    <a:lnTo>
                      <a:pt x="5257" y="0"/>
                    </a:lnTo>
                    <a:lnTo>
                      <a:pt x="8975" y="1539"/>
                    </a:lnTo>
                    <a:lnTo>
                      <a:pt x="10515" y="5257"/>
                    </a:lnTo>
                    <a:lnTo>
                      <a:pt x="8975" y="8975"/>
                    </a:lnTo>
                    <a:lnTo>
                      <a:pt x="5257" y="10515"/>
                    </a:lnTo>
                    <a:lnTo>
                      <a:pt x="1539" y="8975"/>
                    </a:lnTo>
                    <a:lnTo>
                      <a:pt x="0" y="525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" name="object 121">
                <a:extLst>
                  <a:ext uri="{FF2B5EF4-FFF2-40B4-BE49-F238E27FC236}">
                    <a16:creationId xmlns:a16="http://schemas.microsoft.com/office/drawing/2014/main" id="{AB0DBDC8-A7FF-5190-CAA6-6066FB5F1678}"/>
                  </a:ext>
                </a:extLst>
              </p:cNvPr>
              <p:cNvSpPr/>
              <p:nvPr/>
            </p:nvSpPr>
            <p:spPr>
              <a:xfrm>
                <a:off x="7417161" y="3699593"/>
                <a:ext cx="366395" cy="224790"/>
              </a:xfrm>
              <a:custGeom>
                <a:avLst/>
                <a:gdLst/>
                <a:ahLst/>
                <a:cxnLst/>
                <a:rect l="l" t="t" r="r" b="b"/>
                <a:pathLst>
                  <a:path w="366395" h="224789">
                    <a:moveTo>
                      <a:pt x="0" y="224167"/>
                    </a:moveTo>
                    <a:lnTo>
                      <a:pt x="42621" y="224167"/>
                    </a:lnTo>
                    <a:lnTo>
                      <a:pt x="42621" y="204000"/>
                    </a:lnTo>
                    <a:lnTo>
                      <a:pt x="43052" y="195044"/>
                    </a:lnTo>
                    <a:lnTo>
                      <a:pt x="57280" y="158261"/>
                    </a:lnTo>
                    <a:lnTo>
                      <a:pt x="83388" y="130011"/>
                    </a:lnTo>
                    <a:lnTo>
                      <a:pt x="95282" y="120156"/>
                    </a:lnTo>
                    <a:lnTo>
                      <a:pt x="101020" y="115284"/>
                    </a:lnTo>
                    <a:lnTo>
                      <a:pt x="129159" y="84861"/>
                    </a:lnTo>
                    <a:lnTo>
                      <a:pt x="136055" y="59829"/>
                    </a:lnTo>
                    <a:lnTo>
                      <a:pt x="136055" y="50419"/>
                    </a:lnTo>
                    <a:lnTo>
                      <a:pt x="133248" y="43307"/>
                    </a:lnTo>
                    <a:lnTo>
                      <a:pt x="127647" y="38493"/>
                    </a:lnTo>
                    <a:lnTo>
                      <a:pt x="122047" y="33667"/>
                    </a:lnTo>
                    <a:lnTo>
                      <a:pt x="114211" y="31267"/>
                    </a:lnTo>
                    <a:lnTo>
                      <a:pt x="104127" y="31267"/>
                    </a:lnTo>
                    <a:lnTo>
                      <a:pt x="96507" y="31267"/>
                    </a:lnTo>
                    <a:lnTo>
                      <a:pt x="56743" y="44030"/>
                    </a:lnTo>
                    <a:lnTo>
                      <a:pt x="46659" y="13792"/>
                    </a:lnTo>
                    <a:lnTo>
                      <a:pt x="84507" y="1709"/>
                    </a:lnTo>
                    <a:lnTo>
                      <a:pt x="108826" y="0"/>
                    </a:lnTo>
                    <a:lnTo>
                      <a:pt x="115939" y="200"/>
                    </a:lnTo>
                    <a:lnTo>
                      <a:pt x="157899" y="13284"/>
                    </a:lnTo>
                    <a:lnTo>
                      <a:pt x="177728" y="50031"/>
                    </a:lnTo>
                    <a:lnTo>
                      <a:pt x="178066" y="57480"/>
                    </a:lnTo>
                    <a:lnTo>
                      <a:pt x="177635" y="65845"/>
                    </a:lnTo>
                    <a:lnTo>
                      <a:pt x="163396" y="101923"/>
                    </a:lnTo>
                    <a:lnTo>
                      <a:pt x="137287" y="130550"/>
                    </a:lnTo>
                    <a:lnTo>
                      <a:pt x="125399" y="140530"/>
                    </a:lnTo>
                    <a:lnTo>
                      <a:pt x="119665" y="145364"/>
                    </a:lnTo>
                    <a:lnTo>
                      <a:pt x="91528" y="173088"/>
                    </a:lnTo>
                    <a:lnTo>
                      <a:pt x="86931" y="179133"/>
                    </a:lnTo>
                    <a:lnTo>
                      <a:pt x="84632" y="185407"/>
                    </a:lnTo>
                    <a:lnTo>
                      <a:pt x="84632" y="191909"/>
                    </a:lnTo>
                    <a:lnTo>
                      <a:pt x="180746" y="191909"/>
                    </a:lnTo>
                    <a:lnTo>
                      <a:pt x="180746" y="224167"/>
                    </a:lnTo>
                    <a:lnTo>
                      <a:pt x="365848" y="224167"/>
                    </a:lnTo>
                  </a:path>
                </a:pathLst>
              </a:custGeom>
              <a:ln w="1051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" name="object 122">
                <a:extLst>
                  <a:ext uri="{FF2B5EF4-FFF2-40B4-BE49-F238E27FC236}">
                    <a16:creationId xmlns:a16="http://schemas.microsoft.com/office/drawing/2014/main" id="{40CB0C71-3D47-E25F-FA0F-B2C4CC11D575}"/>
                  </a:ext>
                </a:extLst>
              </p:cNvPr>
              <p:cNvSpPr/>
              <p:nvPr/>
            </p:nvSpPr>
            <p:spPr>
              <a:xfrm>
                <a:off x="4349750" y="5955478"/>
                <a:ext cx="72986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298690">
                    <a:moveTo>
                      <a:pt x="0" y="0"/>
                    </a:moveTo>
                    <a:lnTo>
                      <a:pt x="7298143" y="0"/>
                    </a:lnTo>
                  </a:path>
                </a:pathLst>
              </a:custGeom>
              <a:ln w="3175">
                <a:solidFill>
                  <a:srgbClr val="80818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5" name="object 2">
            <a:extLst>
              <a:ext uri="{FF2B5EF4-FFF2-40B4-BE49-F238E27FC236}">
                <a16:creationId xmlns:a16="http://schemas.microsoft.com/office/drawing/2014/main" id="{C1054A6C-BC72-38D3-FC81-C9677794E613}"/>
              </a:ext>
            </a:extLst>
          </p:cNvPr>
          <p:cNvSpPr txBox="1">
            <a:spLocks/>
          </p:cNvSpPr>
          <p:nvPr/>
        </p:nvSpPr>
        <p:spPr>
          <a:xfrm>
            <a:off x="914400" y="625195"/>
            <a:ext cx="97593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/>
              <a:t>03.</a:t>
            </a:r>
            <a:r>
              <a:rPr lang="ro-RO" sz="5000" b="1" spc="-315" dirty="0"/>
              <a:t> </a:t>
            </a:r>
            <a:r>
              <a:rPr lang="ro-RO" sz="5000" b="1" spc="-10" dirty="0"/>
              <a:t>implementare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</a:rPr>
              <a:t>	</a:t>
            </a:r>
            <a:r>
              <a:rPr lang="ro-RO" sz="5000" b="1" spc="-580" dirty="0"/>
              <a:t> </a:t>
            </a:r>
            <a:r>
              <a:rPr lang="ro-RO" spc="-10" dirty="0"/>
              <a:t>semnalistică </a:t>
            </a:r>
            <a:r>
              <a:rPr lang="ro-RO" dirty="0"/>
              <a:t>Aeroportul Iași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61684A70-EB1E-34DE-ECA3-0A5131A7BE00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332FCD5-2096-97F3-56BB-B6A2C7388E52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pic>
        <p:nvPicPr>
          <p:cNvPr id="3" name="object 13">
            <a:extLst>
              <a:ext uri="{FF2B5EF4-FFF2-40B4-BE49-F238E27FC236}">
                <a16:creationId xmlns:a16="http://schemas.microsoft.com/office/drawing/2014/main" id="{64931C1B-1E35-C470-EF49-D83ABEE7577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296" y="2051457"/>
            <a:ext cx="3120111" cy="2340083"/>
          </a:xfrm>
          <a:prstGeom prst="rect">
            <a:avLst/>
          </a:prstGeom>
        </p:spPr>
      </p:pic>
      <p:pic>
        <p:nvPicPr>
          <p:cNvPr id="4" name="object 14">
            <a:extLst>
              <a:ext uri="{FF2B5EF4-FFF2-40B4-BE49-F238E27FC236}">
                <a16:creationId xmlns:a16="http://schemas.microsoft.com/office/drawing/2014/main" id="{BAA5B440-9B3D-618A-B6AA-961901D3427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5691" y="2051456"/>
            <a:ext cx="5236603" cy="2349499"/>
          </a:xfrm>
          <a:prstGeom prst="rect">
            <a:avLst/>
          </a:prstGeom>
        </p:spPr>
      </p:pic>
      <p:pic>
        <p:nvPicPr>
          <p:cNvPr id="5" name="object 15">
            <a:extLst>
              <a:ext uri="{FF2B5EF4-FFF2-40B4-BE49-F238E27FC236}">
                <a16:creationId xmlns:a16="http://schemas.microsoft.com/office/drawing/2014/main" id="{B83AACB6-BAD6-1C19-C0D7-3882DBEF48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9307" y="2051459"/>
            <a:ext cx="1753997" cy="3886197"/>
          </a:xfrm>
          <a:prstGeom prst="rect">
            <a:avLst/>
          </a:prstGeom>
        </p:spPr>
      </p:pic>
      <p:pic>
        <p:nvPicPr>
          <p:cNvPr id="6" name="object 16">
            <a:extLst>
              <a:ext uri="{FF2B5EF4-FFF2-40B4-BE49-F238E27FC236}">
                <a16:creationId xmlns:a16="http://schemas.microsoft.com/office/drawing/2014/main" id="{2A8A555E-9AE9-54CA-8C4C-00F9C843121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56778" y="4527959"/>
            <a:ext cx="1515529" cy="1409697"/>
          </a:xfrm>
          <a:prstGeom prst="rect">
            <a:avLst/>
          </a:prstGeom>
        </p:spPr>
      </p:pic>
      <p:pic>
        <p:nvPicPr>
          <p:cNvPr id="7" name="object 17">
            <a:extLst>
              <a:ext uri="{FF2B5EF4-FFF2-40B4-BE49-F238E27FC236}">
                <a16:creationId xmlns:a16="http://schemas.microsoft.com/office/drawing/2014/main" id="{0C4255DF-E94D-A00F-F359-2D904E9956B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5662" y="4527956"/>
            <a:ext cx="1515529" cy="1409700"/>
          </a:xfrm>
          <a:prstGeom prst="rect">
            <a:avLst/>
          </a:prstGeom>
        </p:spPr>
      </p:pic>
      <p:pic>
        <p:nvPicPr>
          <p:cNvPr id="8" name="object 18">
            <a:extLst>
              <a:ext uri="{FF2B5EF4-FFF2-40B4-BE49-F238E27FC236}">
                <a16:creationId xmlns:a16="http://schemas.microsoft.com/office/drawing/2014/main" id="{2368BFA2-BB36-7CCD-DB43-BCA809A73F3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48191" y="4527956"/>
            <a:ext cx="2527299" cy="1409700"/>
          </a:xfrm>
          <a:prstGeom prst="rect">
            <a:avLst/>
          </a:prstGeom>
        </p:spPr>
      </p:pic>
      <p:pic>
        <p:nvPicPr>
          <p:cNvPr id="9" name="object 19">
            <a:extLst>
              <a:ext uri="{FF2B5EF4-FFF2-40B4-BE49-F238E27FC236}">
                <a16:creationId xmlns:a16="http://schemas.microsoft.com/office/drawing/2014/main" id="{1734E153-9F78-8F54-A887-901DE18BC97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02491" y="4527956"/>
            <a:ext cx="2527312" cy="140547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B46C5129-93FE-D224-25DC-76CF3C66380A}"/>
              </a:ext>
            </a:extLst>
          </p:cNvPr>
          <p:cNvSpPr txBox="1">
            <a:spLocks/>
          </p:cNvSpPr>
          <p:nvPr/>
        </p:nvSpPr>
        <p:spPr>
          <a:xfrm>
            <a:off x="914400" y="625195"/>
            <a:ext cx="97593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/>
              <a:t>03.</a:t>
            </a:r>
            <a:r>
              <a:rPr lang="ro-RO" sz="5000" b="1" spc="-315" dirty="0"/>
              <a:t> </a:t>
            </a:r>
            <a:r>
              <a:rPr lang="ro-RO" sz="5000" b="1" spc="-10" dirty="0"/>
              <a:t>implementare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</a:rPr>
              <a:t>	</a:t>
            </a:r>
            <a:r>
              <a:rPr lang="ro-RO" sz="5000" b="1" spc="-580" dirty="0"/>
              <a:t> </a:t>
            </a:r>
            <a:r>
              <a:rPr lang="ro-RO" spc="-10" dirty="0"/>
              <a:t>semnalistică </a:t>
            </a:r>
            <a:r>
              <a:rPr lang="ro-RO" dirty="0"/>
              <a:t>Aeroportul Iași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61684A70-EB1E-34DE-ECA3-0A5131A7BE00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332FCD5-2096-97F3-56BB-B6A2C7388E52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pic>
        <p:nvPicPr>
          <p:cNvPr id="11" name="Picture 10" descr="A green sign on a floor&#10;&#10;Description automatically generated">
            <a:extLst>
              <a:ext uri="{FF2B5EF4-FFF2-40B4-BE49-F238E27FC236}">
                <a16:creationId xmlns:a16="http://schemas.microsoft.com/office/drawing/2014/main" id="{DA2D75E0-CECE-3E97-A723-34B6C36CC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b="6211"/>
          <a:stretch/>
        </p:blipFill>
        <p:spPr>
          <a:xfrm>
            <a:off x="926841" y="1657357"/>
            <a:ext cx="9144000" cy="429848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B0733D35-03A2-08FD-424E-046D17EB9847}"/>
              </a:ext>
            </a:extLst>
          </p:cNvPr>
          <p:cNvSpPr txBox="1">
            <a:spLocks/>
          </p:cNvSpPr>
          <p:nvPr/>
        </p:nvSpPr>
        <p:spPr>
          <a:xfrm>
            <a:off x="914400" y="625195"/>
            <a:ext cx="97593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1C2E5C"/>
                </a:solidFill>
                <a:latin typeface="Rodotex"/>
                <a:ea typeface="+mj-ea"/>
                <a:cs typeface="Rodotex"/>
              </a:defRPr>
            </a:lvl1pPr>
          </a:lstStyle>
          <a:p>
            <a:pPr marL="12065"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/>
              <a:t>03.</a:t>
            </a:r>
            <a:r>
              <a:rPr lang="ro-RO" sz="5000" b="1" spc="-315" dirty="0"/>
              <a:t> </a:t>
            </a:r>
            <a:r>
              <a:rPr lang="ro-RO" sz="5000" b="1" spc="-10" dirty="0"/>
              <a:t>implementare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</a:rPr>
              <a:t>	</a:t>
            </a:r>
            <a:r>
              <a:rPr lang="ro-RO" sz="5000" b="1" spc="-580" dirty="0"/>
              <a:t> </a:t>
            </a:r>
            <a:r>
              <a:rPr lang="ro-RO" spc="-10" dirty="0"/>
              <a:t>semnalistică </a:t>
            </a:r>
            <a:r>
              <a:rPr lang="ro-RO" dirty="0"/>
              <a:t>Aeroportul Iași</a:t>
            </a:r>
          </a:p>
        </p:txBody>
      </p:sp>
    </p:spTree>
    <p:extLst>
      <p:ext uri="{BB962C8B-B14F-4D97-AF65-F5344CB8AC3E}">
        <p14:creationId xmlns:p14="http://schemas.microsoft.com/office/powerpoint/2010/main" val="1082561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9697852" y="6262803"/>
            <a:ext cx="1592579" cy="20197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>
                <a:solidFill>
                  <a:schemeClr val="bg1"/>
                </a:solidFill>
              </a:rPr>
              <a:t>passion</a:t>
            </a:r>
            <a:r>
              <a:rPr spc="-5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for</a:t>
            </a:r>
            <a:r>
              <a:rPr spc="-50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perfection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08050" y="625475"/>
            <a:ext cx="10375900" cy="782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3371215" algn="l"/>
                <a:tab pos="4325620" algn="l"/>
                <a:tab pos="6887209" algn="l"/>
              </a:tabLst>
            </a:pPr>
            <a:r>
              <a:rPr lang="ro-RO" sz="5000" b="1" dirty="0">
                <a:solidFill>
                  <a:schemeClr val="bg1"/>
                </a:solidFill>
              </a:rPr>
              <a:t>c</a:t>
            </a:r>
            <a:r>
              <a:rPr lang="ro-RO" sz="5000" b="1" dirty="0">
                <a:solidFill>
                  <a:schemeClr val="bg1"/>
                </a:solidFill>
                <a:latin typeface="Rodotex"/>
                <a:cs typeface="Rodotex"/>
              </a:rPr>
              <a:t>oncluzie </a:t>
            </a:r>
            <a:r>
              <a:rPr lang="ro-RO" sz="5000" dirty="0">
                <a:solidFill>
                  <a:schemeClr val="bg1"/>
                </a:solidFill>
                <a:latin typeface="Rodotex"/>
                <a:cs typeface="Rodotex"/>
              </a:rPr>
              <a:t>_______</a:t>
            </a:r>
            <a:r>
              <a:rPr lang="ro-RO" sz="5000" b="1" spc="-580" dirty="0">
                <a:solidFill>
                  <a:schemeClr val="bg1"/>
                </a:solidFill>
                <a:latin typeface="Rodotex"/>
                <a:cs typeface="Rodotex"/>
              </a:rPr>
              <a:t> </a:t>
            </a:r>
            <a:r>
              <a:rPr lang="ro-RO" sz="1400" spc="-10" dirty="0">
                <a:solidFill>
                  <a:schemeClr val="bg1"/>
                </a:solidFill>
              </a:rPr>
              <a:t>inovare și cercetare în semnalistică</a:t>
            </a:r>
            <a:endParaRPr lang="ro-RO" sz="1400" dirty="0">
              <a:solidFill>
                <a:schemeClr val="bg1"/>
              </a:solidFill>
              <a:latin typeface="Rodotex"/>
              <a:cs typeface="Rodotex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730B611-76A8-4C4C-50CF-5AB2FAA823D9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DDA71A-E188-2C97-87D3-AE7C387DEE74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chemeClr val="bg1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chemeClr val="bg1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chemeClr val="bg1"/>
              </a:solidFill>
              <a:latin typeface="Rodotex"/>
              <a:cs typeface="Rodotex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6239C-0761-0866-3644-CC5AEF52133A}"/>
              </a:ext>
            </a:extLst>
          </p:cNvPr>
          <p:cNvSpPr txBox="1"/>
          <p:nvPr/>
        </p:nvSpPr>
        <p:spPr>
          <a:xfrm>
            <a:off x="914401" y="1905000"/>
            <a:ext cx="10376030" cy="411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o-RO" sz="2000" dirty="0">
                <a:solidFill>
                  <a:schemeClr val="bg1"/>
                </a:solidFill>
                <a:latin typeface="Rodotex" pitchFamily="50" charset="0"/>
              </a:rPr>
              <a:t>prin implementarea proiectului, </a:t>
            </a:r>
            <a:r>
              <a:rPr lang="ro-RO" sz="2000" b="1" dirty="0">
                <a:solidFill>
                  <a:schemeClr val="bg1"/>
                </a:solidFill>
                <a:latin typeface="Rodotex" pitchFamily="50" charset="0"/>
              </a:rPr>
              <a:t>rodotex</a:t>
            </a:r>
            <a:r>
              <a:rPr lang="ro-RO" sz="2000" dirty="0">
                <a:solidFill>
                  <a:schemeClr val="bg1"/>
                </a:solidFill>
                <a:latin typeface="Rodotex" pitchFamily="50" charset="0"/>
              </a:rPr>
              <a:t>  își consolidează poziția de lider pe piața de semnalistică, oferind produse durabile, eficiente energetic și conforme cu standardele internaționale datorită tehnologiilor inovatoare și a funcționalităților, care vor fi integrate la nivelul panourilor de semnalizare. </a:t>
            </a:r>
          </a:p>
          <a:p>
            <a:endParaRPr lang="ro-RO" sz="2000" dirty="0">
              <a:solidFill>
                <a:schemeClr val="bg1"/>
              </a:solidFill>
              <a:latin typeface="Rodotex" pitchFamily="50" charset="0"/>
            </a:endParaRPr>
          </a:p>
          <a:p>
            <a:r>
              <a:rPr lang="ro-RO" sz="2000" dirty="0">
                <a:solidFill>
                  <a:schemeClr val="bg1"/>
                </a:solidFill>
                <a:latin typeface="Rodotex" pitchFamily="50" charset="0"/>
              </a:rPr>
              <a:t>proiectul susține tranziția către o economie verde și digitalizată în conformitate cu obiectivele naționale actuale. </a:t>
            </a:r>
          </a:p>
          <a:p>
            <a:endParaRPr lang="ro-RO" sz="2000" dirty="0">
              <a:solidFill>
                <a:schemeClr val="bg1"/>
              </a:solidFill>
              <a:latin typeface="Rodotex" pitchFamily="50" charset="0"/>
            </a:endParaRPr>
          </a:p>
          <a:p>
            <a:r>
              <a:rPr lang="ro-RO" sz="2000" b="1" dirty="0">
                <a:solidFill>
                  <a:schemeClr val="bg1"/>
                </a:solidFill>
                <a:latin typeface="Rodotex" pitchFamily="50" charset="0"/>
              </a:rPr>
              <a:t>această inițiativă reflectă angajamentul companiei pentru inovare, sustenabilitate și creștere economică pe termen lung.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7130DFC-A72C-D464-4789-4AF571E0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764" y="6110289"/>
            <a:ext cx="2437326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9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25208"/>
            <a:ext cx="63417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2365" algn="l"/>
                <a:tab pos="4631690" algn="l"/>
              </a:tabLst>
            </a:pPr>
            <a:r>
              <a:rPr sz="5000" b="1" spc="-25" dirty="0">
                <a:latin typeface="Rodotex"/>
                <a:cs typeface="Rodotex"/>
              </a:rPr>
              <a:t>01.</a:t>
            </a:r>
            <a:r>
              <a:rPr sz="5000" b="1" dirty="0">
                <a:latin typeface="Rodotex"/>
                <a:cs typeface="Rodotex"/>
              </a:rPr>
              <a:t>	istoric </a:t>
            </a:r>
            <a:r>
              <a:rPr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sz="5000" b="1" spc="-580" dirty="0">
                <a:latin typeface="Rodotex"/>
                <a:cs typeface="Rodotex"/>
              </a:rPr>
              <a:t> </a:t>
            </a:r>
            <a:r>
              <a:rPr sz="1400" dirty="0"/>
              <a:t>cum</a:t>
            </a:r>
            <a:r>
              <a:rPr sz="1400" spc="-65" dirty="0"/>
              <a:t> </a:t>
            </a:r>
            <a:r>
              <a:rPr sz="1400" dirty="0"/>
              <a:t>a</a:t>
            </a:r>
            <a:r>
              <a:rPr sz="1400" spc="-20" dirty="0"/>
              <a:t> </a:t>
            </a:r>
            <a:r>
              <a:rPr sz="1400" dirty="0"/>
              <a:t>început</a:t>
            </a:r>
            <a:r>
              <a:rPr sz="1400" spc="-20" dirty="0"/>
              <a:t> </a:t>
            </a:r>
            <a:r>
              <a:rPr sz="1400" dirty="0"/>
              <a:t>totul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2093342"/>
            <a:ext cx="4248785" cy="2923157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marR="5080">
              <a:lnSpc>
                <a:spcPct val="122800"/>
              </a:lnSpc>
              <a:spcBef>
                <a:spcPts val="95"/>
              </a:spcBef>
            </a:pP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Disciplina</a:t>
            </a:r>
            <a:r>
              <a:rPr lang="ro-RO" sz="1800" spc="-5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lang="ro-RO" sz="1800" spc="-5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semnalistică</a:t>
            </a:r>
            <a:r>
              <a:rPr lang="ro-RO" sz="1800" spc="-5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lang="ro-RO" sz="1800" spc="-5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aeroport</a:t>
            </a:r>
            <a:r>
              <a:rPr lang="ro-RO" sz="1800" spc="-50" dirty="0">
                <a:solidFill>
                  <a:srgbClr val="1C2E5C"/>
                </a:solidFill>
                <a:latin typeface="Rodotex"/>
                <a:cs typeface="Rodotex"/>
              </a:rPr>
              <a:t> a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început</a:t>
            </a:r>
            <a:r>
              <a:rPr lang="ro-RO"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în</a:t>
            </a:r>
            <a:r>
              <a:rPr lang="ro-RO" sz="1800" spc="-3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anii</a:t>
            </a:r>
            <a:r>
              <a:rPr lang="ro-RO" sz="1800" spc="-3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‘40</a:t>
            </a:r>
            <a:r>
              <a:rPr lang="ro-RO" sz="1800" spc="-3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și</a:t>
            </a:r>
            <a:r>
              <a:rPr lang="ro-RO" sz="1800" spc="-3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a</a:t>
            </a:r>
            <a:r>
              <a:rPr lang="ro-RO"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evoluat</a:t>
            </a:r>
            <a:r>
              <a:rPr lang="ro-RO" sz="1800" spc="-3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spc="-10" dirty="0">
                <a:solidFill>
                  <a:srgbClr val="1C2E5C"/>
                </a:solidFill>
                <a:latin typeface="Rodotex"/>
                <a:cs typeface="Rodotex"/>
              </a:rPr>
              <a:t>constant,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iar</a:t>
            </a:r>
            <a:r>
              <a:rPr lang="ro-RO" sz="18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în</a:t>
            </a:r>
            <a:r>
              <a:rPr lang="ro-RO" sz="18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momentul</a:t>
            </a:r>
            <a:r>
              <a:rPr lang="ro-RO" sz="18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lang="ro-RO" sz="18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față</a:t>
            </a:r>
            <a:r>
              <a:rPr lang="ro-RO" sz="18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există</a:t>
            </a:r>
            <a:r>
              <a:rPr lang="ro-RO" sz="18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spc="-10" dirty="0">
                <a:solidFill>
                  <a:srgbClr val="1C2E5C"/>
                </a:solidFill>
                <a:latin typeface="Rodotex"/>
                <a:cs typeface="Rodotex"/>
              </a:rPr>
              <a:t>lideri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globali</a:t>
            </a:r>
            <a:r>
              <a:rPr lang="ro-RO"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care</a:t>
            </a:r>
            <a:r>
              <a:rPr lang="ro-RO"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au</a:t>
            </a:r>
            <a:r>
              <a:rPr lang="ro-RO"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realizat</a:t>
            </a:r>
            <a:r>
              <a:rPr lang="ro-RO"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proiecte</a:t>
            </a:r>
            <a:r>
              <a:rPr lang="ro-RO"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spc="-10" dirty="0">
                <a:solidFill>
                  <a:srgbClr val="1C2E5C"/>
                </a:solidFill>
                <a:latin typeface="Rodotex"/>
                <a:cs typeface="Rodotex"/>
              </a:rPr>
              <a:t>creative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și</a:t>
            </a:r>
            <a:r>
              <a:rPr lang="ro-RO"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eficiente</a:t>
            </a:r>
            <a:r>
              <a:rPr lang="ro-RO"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atât</a:t>
            </a:r>
            <a:r>
              <a:rPr lang="ro-RO"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ca</a:t>
            </a:r>
            <a:r>
              <a:rPr lang="ro-RO"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design</a:t>
            </a:r>
            <a:r>
              <a:rPr lang="ro-RO"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cât</a:t>
            </a:r>
            <a:r>
              <a:rPr lang="ro-RO"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și</a:t>
            </a:r>
            <a:r>
              <a:rPr lang="ro-RO"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800" spc="-25" dirty="0">
                <a:solidFill>
                  <a:srgbClr val="1C2E5C"/>
                </a:solidFill>
                <a:latin typeface="Rodotex"/>
                <a:cs typeface="Rodotex"/>
              </a:rPr>
              <a:t>ca </a:t>
            </a:r>
            <a:r>
              <a:rPr lang="ro-RO" sz="1800" spc="-10" dirty="0">
                <a:solidFill>
                  <a:srgbClr val="1C2E5C"/>
                </a:solidFill>
                <a:latin typeface="Rodotex"/>
                <a:cs typeface="Rodotex"/>
              </a:rPr>
              <a:t>implementare.</a:t>
            </a:r>
            <a:endParaRPr lang="ro-RO" sz="1800" dirty="0">
              <a:latin typeface="Rodotex"/>
              <a:cs typeface="Rodotex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6287" y="5066258"/>
            <a:ext cx="23717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808285"/>
                </a:solidFill>
                <a:latin typeface="Rodotex"/>
                <a:cs typeface="Rodotex"/>
              </a:rPr>
              <a:t>*</a:t>
            </a:r>
            <a:r>
              <a:rPr sz="1000" spc="-10" dirty="0">
                <a:solidFill>
                  <a:srgbClr val="808285"/>
                </a:solidFill>
                <a:latin typeface="Rodotex"/>
                <a:cs typeface="Rodotex"/>
              </a:rPr>
              <a:t> </a:t>
            </a:r>
            <a:r>
              <a:rPr sz="1000" dirty="0">
                <a:solidFill>
                  <a:srgbClr val="808285"/>
                </a:solidFill>
                <a:latin typeface="Rodotex"/>
                <a:cs typeface="Rodotex"/>
              </a:rPr>
              <a:t>Aeroportul</a:t>
            </a:r>
            <a:r>
              <a:rPr sz="1000" spc="-10" dirty="0">
                <a:solidFill>
                  <a:srgbClr val="808285"/>
                </a:solidFill>
                <a:latin typeface="Rodotex"/>
                <a:cs typeface="Rodotex"/>
              </a:rPr>
              <a:t> </a:t>
            </a:r>
            <a:r>
              <a:rPr sz="1000" dirty="0">
                <a:solidFill>
                  <a:srgbClr val="808285"/>
                </a:solidFill>
                <a:latin typeface="Rodotex"/>
                <a:cs typeface="Rodotex"/>
              </a:rPr>
              <a:t>La</a:t>
            </a:r>
            <a:r>
              <a:rPr sz="1000" spc="-10" dirty="0">
                <a:solidFill>
                  <a:srgbClr val="808285"/>
                </a:solidFill>
                <a:latin typeface="Rodotex"/>
                <a:cs typeface="Rodotex"/>
              </a:rPr>
              <a:t> </a:t>
            </a:r>
            <a:r>
              <a:rPr sz="1000" dirty="0">
                <a:solidFill>
                  <a:srgbClr val="808285"/>
                </a:solidFill>
                <a:latin typeface="Rodotex"/>
                <a:cs typeface="Rodotex"/>
              </a:rPr>
              <a:t>Guardia,</a:t>
            </a:r>
            <a:r>
              <a:rPr sz="1000" spc="-10" dirty="0">
                <a:solidFill>
                  <a:srgbClr val="808285"/>
                </a:solidFill>
                <a:latin typeface="Rodotex"/>
                <a:cs typeface="Rodotex"/>
              </a:rPr>
              <a:t> </a:t>
            </a:r>
            <a:r>
              <a:rPr sz="1000" dirty="0">
                <a:solidFill>
                  <a:srgbClr val="808285"/>
                </a:solidFill>
                <a:latin typeface="Rodotex"/>
                <a:cs typeface="Rodotex"/>
              </a:rPr>
              <a:t>New</a:t>
            </a:r>
            <a:r>
              <a:rPr sz="1000" spc="-5" dirty="0">
                <a:solidFill>
                  <a:srgbClr val="808285"/>
                </a:solidFill>
                <a:latin typeface="Rodotex"/>
                <a:cs typeface="Rodotex"/>
              </a:rPr>
              <a:t> </a:t>
            </a:r>
            <a:r>
              <a:rPr sz="1000" spc="-20" dirty="0">
                <a:solidFill>
                  <a:srgbClr val="808285"/>
                </a:solidFill>
                <a:latin typeface="Rodotex"/>
                <a:cs typeface="Rodotex"/>
              </a:rPr>
              <a:t>York,</a:t>
            </a:r>
            <a:r>
              <a:rPr sz="1000" spc="-10" dirty="0">
                <a:solidFill>
                  <a:srgbClr val="808285"/>
                </a:solidFill>
                <a:latin typeface="Rodotex"/>
                <a:cs typeface="Rodotex"/>
              </a:rPr>
              <a:t> </a:t>
            </a:r>
            <a:r>
              <a:rPr sz="1000" spc="-20" dirty="0">
                <a:solidFill>
                  <a:srgbClr val="808285"/>
                </a:solidFill>
                <a:latin typeface="Rodotex"/>
                <a:cs typeface="Rodotex"/>
              </a:rPr>
              <a:t>1939</a:t>
            </a:r>
            <a:endParaRPr sz="1000">
              <a:latin typeface="Rodotex"/>
              <a:cs typeface="Rodotex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8987" y="2227884"/>
            <a:ext cx="5310022" cy="278861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697852" y="6262803"/>
            <a:ext cx="1592579" cy="20197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448EBDF-1E64-2E39-D350-ACDC7C561AC3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F168442-750B-34CA-431A-5FFE6B8C02CC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9401" y="0"/>
            <a:ext cx="7332599" cy="6858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991600" y="5864866"/>
            <a:ext cx="23524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85" dirty="0">
                <a:solidFill>
                  <a:srgbClr val="FFFFFF"/>
                </a:solidFill>
                <a:latin typeface="Rodotex" pitchFamily="50" charset="0"/>
                <a:cs typeface="Calibri"/>
              </a:rPr>
              <a:t>passion</a:t>
            </a:r>
            <a:r>
              <a:rPr sz="1400" b="1" spc="20" dirty="0">
                <a:solidFill>
                  <a:srgbClr val="FFFFFF"/>
                </a:solidFill>
                <a:latin typeface="Rodotex" pitchFamily="50" charset="0"/>
                <a:cs typeface="Calibri"/>
              </a:rPr>
              <a:t> </a:t>
            </a:r>
            <a:r>
              <a:rPr sz="1400" b="1" spc="95" dirty="0">
                <a:solidFill>
                  <a:srgbClr val="FFFFFF"/>
                </a:solidFill>
                <a:latin typeface="Rodotex" pitchFamily="50" charset="0"/>
                <a:cs typeface="Calibri"/>
              </a:rPr>
              <a:t>for</a:t>
            </a:r>
            <a:r>
              <a:rPr sz="1400" b="1" spc="25" dirty="0">
                <a:solidFill>
                  <a:srgbClr val="FFFFFF"/>
                </a:solidFill>
                <a:latin typeface="Rodotex" pitchFamily="50" charset="0"/>
                <a:cs typeface="Calibri"/>
              </a:rPr>
              <a:t> </a:t>
            </a:r>
            <a:r>
              <a:rPr sz="1400" b="1" spc="85" dirty="0">
                <a:solidFill>
                  <a:srgbClr val="FFFFFF"/>
                </a:solidFill>
                <a:latin typeface="Rodotex" pitchFamily="50" charset="0"/>
                <a:cs typeface="Calibri"/>
              </a:rPr>
              <a:t>perfection</a:t>
            </a:r>
            <a:endParaRPr sz="1400" dirty="0">
              <a:latin typeface="Rodotex" pitchFamily="50" charset="0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693" y="3504406"/>
            <a:ext cx="44831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4560" algn="l"/>
              </a:tabLst>
            </a:pPr>
            <a:r>
              <a:rPr sz="5000" b="1" spc="-25" dirty="0">
                <a:solidFill>
                  <a:srgbClr val="FFFFFF"/>
                </a:solidFill>
                <a:latin typeface="Rodotex"/>
                <a:cs typeface="Rodotex"/>
              </a:rPr>
              <a:t>vă</a:t>
            </a:r>
            <a:r>
              <a:rPr sz="5000" b="1" dirty="0">
                <a:solidFill>
                  <a:srgbClr val="FFFFFF"/>
                </a:solidFill>
                <a:latin typeface="Rodotex"/>
                <a:cs typeface="Rodotex"/>
              </a:rPr>
              <a:t>	</a:t>
            </a:r>
            <a:r>
              <a:rPr sz="5000" b="1" spc="-10" dirty="0">
                <a:solidFill>
                  <a:srgbClr val="FFFFFF"/>
                </a:solidFill>
                <a:latin typeface="Rodotex"/>
                <a:cs typeface="Rodotex"/>
              </a:rPr>
              <a:t>mulţumim!</a:t>
            </a:r>
            <a:endParaRPr sz="5000">
              <a:latin typeface="Rodotex"/>
              <a:cs typeface="Rodotex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E6C4003-E1F5-CFC0-1FE4-CD91B867F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238" y="5617325"/>
            <a:ext cx="3286800" cy="723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sign with text and words&#10;&#10;Description automatically generated">
            <a:extLst>
              <a:ext uri="{FF2B5EF4-FFF2-40B4-BE49-F238E27FC236}">
                <a16:creationId xmlns:a16="http://schemas.microsoft.com/office/drawing/2014/main" id="{C2BBA332-8CD7-D348-D47B-80B330531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26" y="4529344"/>
            <a:ext cx="3421313" cy="1414255"/>
          </a:xfrm>
          <a:prstGeom prst="rect">
            <a:avLst/>
          </a:prstGeom>
        </p:spPr>
      </p:pic>
      <p:pic>
        <p:nvPicPr>
          <p:cNvPr id="40" name="Picture 39" descr="A sign with yellow text&#10;&#10;Description automatically generated with medium confidence">
            <a:extLst>
              <a:ext uri="{FF2B5EF4-FFF2-40B4-BE49-F238E27FC236}">
                <a16:creationId xmlns:a16="http://schemas.microsoft.com/office/drawing/2014/main" id="{EC46A659-11C2-B3D0-D15A-D8EDA025C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0" y="4533900"/>
            <a:ext cx="5072689" cy="14142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DEEDC7B-AB33-9FCF-5B5F-761E39510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21" y="2051912"/>
            <a:ext cx="2532110" cy="2354270"/>
          </a:xfrm>
          <a:prstGeom prst="rect">
            <a:avLst/>
          </a:prstGeom>
        </p:spPr>
      </p:pic>
      <p:pic>
        <p:nvPicPr>
          <p:cNvPr id="34" name="Picture 33" descr="A close-up of a building&#10;&#10;Description automatically generated">
            <a:extLst>
              <a:ext uri="{FF2B5EF4-FFF2-40B4-BE49-F238E27FC236}">
                <a16:creationId xmlns:a16="http://schemas.microsoft.com/office/drawing/2014/main" id="{8DC618E1-B4E3-639B-BC45-B2C0232D4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21" y="2051912"/>
            <a:ext cx="4175018" cy="2354270"/>
          </a:xfrm>
          <a:prstGeom prst="rect">
            <a:avLst/>
          </a:prstGeom>
        </p:spPr>
      </p:pic>
      <p:pic>
        <p:nvPicPr>
          <p:cNvPr id="31" name="Picture 30" descr="A person sitting in a chair in front of a sign&#10;&#10;Description automatically generated">
            <a:extLst>
              <a:ext uri="{FF2B5EF4-FFF2-40B4-BE49-F238E27FC236}">
                <a16:creationId xmlns:a16="http://schemas.microsoft.com/office/drawing/2014/main" id="{1F35E590-C09A-430B-17D4-8A6FE42BF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91" y="2051912"/>
            <a:ext cx="3421313" cy="235427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040" y="625214"/>
            <a:ext cx="9600858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02885" algn="l"/>
              </a:tabLst>
            </a:pPr>
            <a:r>
              <a:rPr lang="ro-RO" sz="5000" b="1" dirty="0">
                <a:latin typeface="Rodotex"/>
                <a:cs typeface="Rodotex"/>
              </a:rPr>
              <a:t>01. exemple 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lang="ro-RO" sz="5000" b="1" spc="-190" dirty="0">
                <a:latin typeface="Rodotex"/>
                <a:cs typeface="Rodotex"/>
              </a:rPr>
              <a:t> </a:t>
            </a:r>
            <a:r>
              <a:rPr lang="ro-RO" sz="1400" dirty="0"/>
              <a:t>ne</a:t>
            </a:r>
            <a:r>
              <a:rPr lang="ro-RO" sz="1400" spc="-5" dirty="0"/>
              <a:t> </a:t>
            </a:r>
            <a:r>
              <a:rPr lang="ro-RO" sz="1400" dirty="0"/>
              <a:t>raportăm</a:t>
            </a:r>
            <a:r>
              <a:rPr lang="ro-RO" sz="1400" spc="-5" dirty="0"/>
              <a:t> </a:t>
            </a:r>
            <a:r>
              <a:rPr lang="ro-RO" sz="1400" dirty="0"/>
              <a:t>la</a:t>
            </a:r>
            <a:r>
              <a:rPr lang="ro-RO" sz="1400" spc="-5" dirty="0"/>
              <a:t> </a:t>
            </a:r>
            <a:r>
              <a:rPr lang="ro-RO" sz="1400" dirty="0"/>
              <a:t>cei</a:t>
            </a:r>
            <a:r>
              <a:rPr lang="ro-RO" sz="1400" spc="-5" dirty="0"/>
              <a:t> </a:t>
            </a:r>
            <a:r>
              <a:rPr lang="ro-RO" sz="1400" dirty="0"/>
              <a:t>mai</a:t>
            </a:r>
            <a:r>
              <a:rPr lang="ro-RO" sz="1400" spc="-5" dirty="0"/>
              <a:t> </a:t>
            </a:r>
            <a:r>
              <a:rPr lang="ro-RO" sz="1400" dirty="0"/>
              <a:t>buni, cunoaștem domeniul</a:t>
            </a:r>
            <a:endParaRPr lang="ro-RO" sz="1400" dirty="0">
              <a:latin typeface="Rodotex"/>
              <a:cs typeface="Rodotex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5987" y="4533900"/>
            <a:ext cx="1642529" cy="1409700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9697852" y="6262803"/>
            <a:ext cx="1592579" cy="20197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567770" y="4061469"/>
            <a:ext cx="21170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 err="1">
                <a:solidFill>
                  <a:srgbClr val="FFFFFF"/>
                </a:solidFill>
                <a:latin typeface="Rodotex"/>
                <a:cs typeface="Rodotex"/>
              </a:rPr>
              <a:t>Aeroportul</a:t>
            </a:r>
            <a:r>
              <a:rPr sz="1000" b="1" spc="-45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Interna</a:t>
            </a:r>
            <a:r>
              <a:rPr lang="ro-RO" sz="1000" b="1" spc="-40" dirty="0">
                <a:solidFill>
                  <a:srgbClr val="FFFFFF"/>
                </a:solidFill>
                <a:latin typeface="Rodotex"/>
                <a:cs typeface="Rodotex"/>
              </a:rPr>
              <a:t>ț</a:t>
            </a:r>
            <a:r>
              <a:rPr sz="1000" b="1" dirty="0" err="1">
                <a:solidFill>
                  <a:srgbClr val="FFFFFF"/>
                </a:solidFill>
                <a:latin typeface="Rodotex"/>
                <a:cs typeface="Rodotex"/>
              </a:rPr>
              <a:t>ional</a:t>
            </a:r>
            <a:r>
              <a:rPr sz="1000" b="1" spc="-40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Rodotex"/>
                <a:cs typeface="Rodotex"/>
              </a:rPr>
              <a:t>Ottawa</a:t>
            </a:r>
            <a:endParaRPr sz="1000" dirty="0">
              <a:latin typeface="Rodotex"/>
              <a:cs typeface="Rodotex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64562" y="4061469"/>
            <a:ext cx="20872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 err="1">
                <a:solidFill>
                  <a:srgbClr val="FFFFFF"/>
                </a:solidFill>
                <a:latin typeface="Rodotex"/>
                <a:cs typeface="Rodotex"/>
              </a:rPr>
              <a:t>Aeroportul</a:t>
            </a:r>
            <a:r>
              <a:rPr sz="1000" b="1" spc="-45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Interna</a:t>
            </a:r>
            <a:r>
              <a:rPr lang="ro-RO" sz="1000" b="1" spc="-40" dirty="0">
                <a:solidFill>
                  <a:srgbClr val="FFFFFF"/>
                </a:solidFill>
                <a:latin typeface="Rodotex"/>
                <a:cs typeface="Rodotex"/>
              </a:rPr>
              <a:t>ț</a:t>
            </a:r>
            <a:r>
              <a:rPr sz="1000" b="1" dirty="0" err="1">
                <a:solidFill>
                  <a:srgbClr val="FFFFFF"/>
                </a:solidFill>
                <a:latin typeface="Rodotex"/>
                <a:cs typeface="Rodotex"/>
              </a:rPr>
              <a:t>ional</a:t>
            </a:r>
            <a:r>
              <a:rPr sz="1000" b="1" spc="-40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Rodotex"/>
                <a:cs typeface="Rodotex"/>
              </a:rPr>
              <a:t>Vienna</a:t>
            </a:r>
            <a:endParaRPr sz="1000" dirty="0">
              <a:latin typeface="Rodotex"/>
              <a:cs typeface="Rodotex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5040" y="5088471"/>
            <a:ext cx="506412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3462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Aeroportul</a:t>
            </a:r>
            <a:r>
              <a:rPr sz="1000" b="1" spc="-25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Rodotex"/>
                <a:cs typeface="Rodotex"/>
              </a:rPr>
              <a:t>Toronto</a:t>
            </a:r>
            <a:r>
              <a:rPr sz="1000" b="1" spc="-25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Rodotex"/>
                <a:cs typeface="Rodotex"/>
              </a:rPr>
              <a:t>Pearson</a:t>
            </a:r>
            <a:endParaRPr sz="1000" dirty="0">
              <a:latin typeface="Rodotex"/>
              <a:cs typeface="Rodotex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65516" y="5088471"/>
            <a:ext cx="34137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000">
              <a:latin typeface="Times New Roman"/>
              <a:cs typeface="Times New Roman"/>
            </a:endParaRPr>
          </a:p>
          <a:p>
            <a:pPr marL="126364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Aeroportul</a:t>
            </a:r>
            <a:r>
              <a:rPr sz="1000" b="1" spc="-55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Londra</a:t>
            </a:r>
            <a:r>
              <a:rPr sz="1000" b="1" spc="-55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Rodotex"/>
                <a:cs typeface="Rodotex"/>
              </a:rPr>
              <a:t>Luton</a:t>
            </a:r>
            <a:endParaRPr sz="1000">
              <a:latin typeface="Rodotex"/>
              <a:cs typeface="Rodotex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3266" y="4061469"/>
            <a:ext cx="20256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Rodotex"/>
                <a:cs typeface="Rodotex"/>
              </a:rPr>
              <a:t>Aeroportul</a:t>
            </a:r>
            <a:r>
              <a:rPr sz="1000" b="1" spc="-15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Rodotex"/>
                <a:cs typeface="Rodotex"/>
              </a:rPr>
              <a:t>Brandenburg</a:t>
            </a:r>
            <a:r>
              <a:rPr sz="1000" b="1" spc="-15" dirty="0">
                <a:solidFill>
                  <a:srgbClr val="FFFFFF"/>
                </a:solidFill>
                <a:latin typeface="Rodotex"/>
                <a:cs typeface="Rodotex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Rodotex"/>
                <a:cs typeface="Rodotex"/>
              </a:rPr>
              <a:t>Berlin</a:t>
            </a:r>
            <a:endParaRPr sz="1000">
              <a:latin typeface="Rodotex"/>
              <a:cs typeface="Rodotex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C3330E07-741A-84DE-FDDD-F0B5E875B0CD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3FCE498B-7E1B-2F6B-47F9-16CF17AF3E6D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625214"/>
            <a:ext cx="90417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05780" algn="l"/>
              </a:tabLst>
            </a:pPr>
            <a:r>
              <a:rPr sz="5000" b="1" dirty="0">
                <a:latin typeface="Rodotex"/>
                <a:cs typeface="Rodotex"/>
              </a:rPr>
              <a:t>0</a:t>
            </a:r>
            <a:r>
              <a:rPr lang="ro-RO" sz="5000" b="1" dirty="0">
                <a:latin typeface="Rodotex"/>
                <a:cs typeface="Rodotex"/>
              </a:rPr>
              <a:t>1</a:t>
            </a:r>
            <a:r>
              <a:rPr sz="5000" b="1" dirty="0">
                <a:latin typeface="Rodotex"/>
                <a:cs typeface="Rodotex"/>
              </a:rPr>
              <a:t>. provocări</a:t>
            </a:r>
            <a:r>
              <a:rPr sz="5000" b="1" spc="-370" dirty="0">
                <a:latin typeface="Rodotex"/>
                <a:cs typeface="Rodotex"/>
              </a:rPr>
              <a:t> </a:t>
            </a:r>
            <a:r>
              <a:rPr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sz="5000" b="1" spc="-185" dirty="0">
                <a:latin typeface="Rodotex"/>
                <a:cs typeface="Rodotex"/>
              </a:rPr>
              <a:t> </a:t>
            </a:r>
            <a:r>
              <a:rPr sz="1400" dirty="0"/>
              <a:t>ce</a:t>
            </a:r>
            <a:r>
              <a:rPr sz="1400" spc="-5" dirty="0"/>
              <a:t> </a:t>
            </a:r>
            <a:r>
              <a:rPr sz="1400" dirty="0"/>
              <a:t>înseamnă</a:t>
            </a:r>
            <a:r>
              <a:rPr sz="1400" spc="-5" dirty="0"/>
              <a:t> </a:t>
            </a:r>
            <a:r>
              <a:rPr sz="1400" dirty="0"/>
              <a:t>astăzi</a:t>
            </a:r>
            <a:r>
              <a:rPr sz="1400" spc="-5" dirty="0"/>
              <a:t> </a:t>
            </a:r>
            <a:r>
              <a:rPr sz="1400" dirty="0"/>
              <a:t>un</a:t>
            </a:r>
            <a:r>
              <a:rPr sz="1400" spc="-5" dirty="0"/>
              <a:t> </a:t>
            </a:r>
            <a:r>
              <a:rPr sz="1400" dirty="0"/>
              <a:t>aeroport</a:t>
            </a:r>
            <a:r>
              <a:rPr sz="1400" spc="-5" dirty="0"/>
              <a:t> </a:t>
            </a:r>
            <a:r>
              <a:rPr sz="1400" dirty="0"/>
              <a:t>modern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3116486"/>
            <a:ext cx="3167380" cy="2446112"/>
          </a:xfrm>
          <a:prstGeom prst="rect">
            <a:avLst/>
          </a:prstGeom>
        </p:spPr>
        <p:txBody>
          <a:bodyPr vert="horz" wrap="square" lIns="0" tIns="22860" rIns="0" bIns="0" rtlCol="0">
            <a:no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aeroporturile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sunt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mari 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consumatoare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sz="14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energie.</a:t>
            </a:r>
            <a:endParaRPr sz="1400" dirty="0">
              <a:latin typeface="Rodotex"/>
              <a:cs typeface="Rodotex"/>
            </a:endParaRPr>
          </a:p>
          <a:p>
            <a:pPr marL="12700" marR="258445">
              <a:lnSpc>
                <a:spcPts val="1650"/>
              </a:lnSpc>
              <a:spcBef>
                <a:spcPts val="1655"/>
              </a:spcBef>
            </a:pP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un</a:t>
            </a:r>
            <a:r>
              <a:rPr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sistem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semnalistică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eficient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energetic</a:t>
            </a:r>
            <a:r>
              <a:rPr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reprezintă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nu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doar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spc="-25" dirty="0">
                <a:solidFill>
                  <a:srgbClr val="1C2E5C"/>
                </a:solidFill>
                <a:latin typeface="Rodotex"/>
                <a:cs typeface="Rodotex"/>
              </a:rPr>
              <a:t>un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deziderat</a:t>
            </a:r>
            <a:r>
              <a:rPr sz="1400" spc="-2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ci</a:t>
            </a:r>
            <a:r>
              <a:rPr sz="14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o</a:t>
            </a:r>
            <a:r>
              <a:rPr sz="14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necesitate</a:t>
            </a:r>
            <a:r>
              <a:rPr sz="14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pentru</a:t>
            </a:r>
            <a:r>
              <a:rPr sz="14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spc="-25" dirty="0">
                <a:solidFill>
                  <a:srgbClr val="1C2E5C"/>
                </a:solidFill>
                <a:latin typeface="Rodotex"/>
                <a:cs typeface="Rodotex"/>
              </a:rPr>
              <a:t>un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aeroport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modern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şi 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sustenabil.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0809" y="3116308"/>
            <a:ext cx="3028950" cy="2446291"/>
          </a:xfrm>
          <a:prstGeom prst="rect">
            <a:avLst/>
          </a:prstGeom>
        </p:spPr>
        <p:txBody>
          <a:bodyPr vert="horz" wrap="square" lIns="0" tIns="22860" rIns="0" bIns="0" rtlCol="0">
            <a:no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aeroporturile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sunt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incinte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spc="-20" dirty="0">
                <a:solidFill>
                  <a:srgbClr val="1C2E5C"/>
                </a:solidFill>
                <a:latin typeface="Rodotex"/>
                <a:cs typeface="Rodotex"/>
              </a:rPr>
              <a:t>unde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experienţa</a:t>
            </a:r>
            <a:r>
              <a:rPr sz="14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navigare</a:t>
            </a:r>
            <a:r>
              <a:rPr sz="14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este</a:t>
            </a:r>
            <a:r>
              <a:rPr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crucială.</a:t>
            </a:r>
            <a:endParaRPr sz="1400" dirty="0">
              <a:latin typeface="Rodotex"/>
              <a:cs typeface="Rodotex"/>
            </a:endParaRPr>
          </a:p>
          <a:p>
            <a:pPr marL="12700" marR="118110">
              <a:lnSpc>
                <a:spcPts val="1650"/>
              </a:lnSpc>
              <a:spcBef>
                <a:spcPts val="1655"/>
              </a:spcBef>
            </a:pP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o</a:t>
            </a:r>
            <a:r>
              <a:rPr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experienţă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navigare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fluidă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contribuie</a:t>
            </a:r>
            <a:r>
              <a:rPr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la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diminuarea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stresului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pasagerului</a:t>
            </a:r>
            <a:r>
              <a:rPr sz="14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şi</a:t>
            </a:r>
            <a:r>
              <a:rPr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astfel</a:t>
            </a:r>
            <a:r>
              <a:rPr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la</a:t>
            </a:r>
            <a:r>
              <a:rPr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percepţia</a:t>
            </a:r>
            <a:r>
              <a:rPr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spc="-25" dirty="0">
                <a:solidFill>
                  <a:srgbClr val="1C2E5C"/>
                </a:solidFill>
                <a:latin typeface="Rodotex"/>
                <a:cs typeface="Rodotex"/>
              </a:rPr>
              <a:t>lui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despre</a:t>
            </a:r>
            <a:r>
              <a:rPr sz="14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aeroportul</a:t>
            </a:r>
            <a:r>
              <a:rPr sz="1400" spc="-3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respectiv.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9918" y="3116130"/>
            <a:ext cx="3188335" cy="2446470"/>
          </a:xfrm>
          <a:prstGeom prst="rect">
            <a:avLst/>
          </a:prstGeom>
        </p:spPr>
        <p:txBody>
          <a:bodyPr vert="horz" wrap="square" lIns="0" tIns="22860" rIns="0" bIns="0" rtlCol="0">
            <a:noAutofit/>
          </a:bodyPr>
          <a:lstStyle/>
          <a:p>
            <a:pPr marL="12700" marR="373380">
              <a:lnSpc>
                <a:spcPts val="1650"/>
              </a:lnSpc>
              <a:spcBef>
                <a:spcPts val="180"/>
              </a:spcBef>
            </a:pP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mentenanţa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echipamentelor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şi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spc="-50" dirty="0">
                <a:solidFill>
                  <a:srgbClr val="1C2E5C"/>
                </a:solidFill>
                <a:latin typeface="Rodotex"/>
                <a:cs typeface="Rodotex"/>
              </a:rPr>
              <a:t>a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instalaţiilor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constituie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un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element important.</a:t>
            </a:r>
            <a:endParaRPr sz="1400" dirty="0">
              <a:latin typeface="Rodotex"/>
              <a:cs typeface="Rodotex"/>
            </a:endParaRPr>
          </a:p>
          <a:p>
            <a:pPr marL="12700" marR="5080">
              <a:lnSpc>
                <a:spcPts val="1650"/>
              </a:lnSpc>
              <a:spcBef>
                <a:spcPts val="1655"/>
              </a:spcBef>
            </a:pP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un</a:t>
            </a:r>
            <a:r>
              <a:rPr sz="1400" spc="-4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echipament/instalaţie</a:t>
            </a:r>
            <a:r>
              <a:rPr sz="1400" spc="-4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rezistent</a:t>
            </a:r>
            <a:r>
              <a:rPr sz="1400" spc="-4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spc="-25" dirty="0">
                <a:solidFill>
                  <a:srgbClr val="1C2E5C"/>
                </a:solidFill>
                <a:latin typeface="Rodotex"/>
                <a:cs typeface="Rodotex"/>
              </a:rPr>
              <a:t>în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timp</a:t>
            </a:r>
            <a:r>
              <a:rPr sz="1400" spc="-3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contribuie</a:t>
            </a:r>
            <a:r>
              <a:rPr sz="1400" spc="-2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la</a:t>
            </a:r>
            <a:r>
              <a:rPr sz="1400" spc="-2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reducerea</a:t>
            </a:r>
            <a:r>
              <a:rPr sz="1400" spc="-2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costurilor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întreţinere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şi</a:t>
            </a:r>
            <a:r>
              <a:rPr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operare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ale</a:t>
            </a:r>
            <a:r>
              <a:rPr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spc="-20" dirty="0">
                <a:solidFill>
                  <a:srgbClr val="1C2E5C"/>
                </a:solidFill>
                <a:latin typeface="Rodotex"/>
                <a:cs typeface="Rodotex"/>
              </a:rPr>
              <a:t>unui 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aeroport.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3081" y="2973637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084" y="0"/>
                </a:lnTo>
              </a:path>
            </a:pathLst>
          </a:custGeom>
          <a:ln w="25400">
            <a:solidFill>
              <a:srgbClr val="1C2E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7797" y="2973637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084" y="0"/>
                </a:lnTo>
              </a:path>
            </a:pathLst>
          </a:custGeom>
          <a:ln w="25400">
            <a:solidFill>
              <a:srgbClr val="1C2E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01193" y="2973637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084" y="0"/>
                </a:lnTo>
              </a:path>
            </a:pathLst>
          </a:custGeom>
          <a:ln w="25400">
            <a:solidFill>
              <a:srgbClr val="1C2E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1700" y="2444031"/>
            <a:ext cx="269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C2E5C"/>
                </a:solidFill>
                <a:latin typeface="Rodotex"/>
                <a:cs typeface="Rodotex"/>
              </a:rPr>
              <a:t>01.</a:t>
            </a:r>
            <a:r>
              <a:rPr sz="1800" b="1" spc="-5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b="1" dirty="0">
                <a:solidFill>
                  <a:srgbClr val="1C2E5C"/>
                </a:solidFill>
                <a:latin typeface="Rodotex"/>
                <a:cs typeface="Rodotex"/>
              </a:rPr>
              <a:t>eficienţă</a:t>
            </a:r>
            <a:r>
              <a:rPr sz="1800" b="1" spc="-5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b="1" spc="-10" dirty="0">
                <a:solidFill>
                  <a:srgbClr val="1C2E5C"/>
                </a:solidFill>
                <a:latin typeface="Rodotex"/>
                <a:cs typeface="Rodotex"/>
              </a:rPr>
              <a:t>energetică</a:t>
            </a:r>
            <a:endParaRPr sz="1800">
              <a:latin typeface="Rodotex"/>
              <a:cs typeface="Rodotex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>
                <a:solidFill>
                  <a:srgbClr val="FFFFFF"/>
                </a:solidFill>
              </a:rPr>
              <a:t>passion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perfection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40656" y="2444031"/>
            <a:ext cx="158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C2E5C"/>
                </a:solidFill>
                <a:latin typeface="Rodotex"/>
                <a:cs typeface="Rodotex"/>
              </a:rPr>
              <a:t>02.</a:t>
            </a:r>
            <a:r>
              <a:rPr sz="1800" b="1" spc="-3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b="1" spc="-10" dirty="0">
                <a:solidFill>
                  <a:srgbClr val="1C2E5C"/>
                </a:solidFill>
                <a:latin typeface="Rodotex"/>
                <a:cs typeface="Rodotex"/>
              </a:rPr>
              <a:t>navigarea</a:t>
            </a:r>
            <a:endParaRPr sz="1800">
              <a:latin typeface="Rodotex"/>
              <a:cs typeface="Rodotex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79612" y="2444031"/>
            <a:ext cx="2849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C2E5C"/>
                </a:solidFill>
                <a:latin typeface="Rodotex"/>
                <a:cs typeface="Rodotex"/>
              </a:rPr>
              <a:t>03.</a:t>
            </a:r>
            <a:r>
              <a:rPr sz="1800" b="1" spc="-4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b="1" dirty="0">
                <a:solidFill>
                  <a:srgbClr val="1C2E5C"/>
                </a:solidFill>
                <a:latin typeface="Rodotex"/>
                <a:cs typeface="Rodotex"/>
              </a:rPr>
              <a:t>durată</a:t>
            </a:r>
            <a:r>
              <a:rPr sz="1800" b="1" spc="-4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b="1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sz="1800" b="1" spc="-4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b="1" spc="-10" dirty="0">
                <a:solidFill>
                  <a:srgbClr val="1C2E5C"/>
                </a:solidFill>
                <a:latin typeface="Rodotex"/>
                <a:cs typeface="Rodotex"/>
              </a:rPr>
              <a:t>exploatare</a:t>
            </a:r>
            <a:endParaRPr sz="1800">
              <a:latin typeface="Rodotex"/>
              <a:cs typeface="Rodotex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41A65A0C-3FC9-93D4-B30C-FF9B85627BEA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EF240112-DF50-572C-47E0-062B6D38466C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0658" y="625208"/>
            <a:ext cx="1088034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63690" algn="l"/>
              </a:tabLst>
            </a:pPr>
            <a:r>
              <a:rPr sz="5000" b="1" spc="-45" dirty="0">
                <a:latin typeface="Rodotex"/>
                <a:cs typeface="Rodotex"/>
              </a:rPr>
              <a:t>0</a:t>
            </a:r>
            <a:r>
              <a:rPr lang="ro-RO" sz="5000" b="1" spc="-45" dirty="0">
                <a:latin typeface="Rodotex"/>
                <a:cs typeface="Rodotex"/>
              </a:rPr>
              <a:t>1</a:t>
            </a:r>
            <a:r>
              <a:rPr sz="5000" b="1" spc="-45" dirty="0">
                <a:latin typeface="Rodotex"/>
                <a:cs typeface="Rodotex"/>
              </a:rPr>
              <a:t>. </a:t>
            </a:r>
            <a:r>
              <a:rPr sz="5000" b="1" dirty="0">
                <a:latin typeface="Rodotex"/>
                <a:cs typeface="Rodotex"/>
              </a:rPr>
              <a:t>componente </a:t>
            </a:r>
            <a:r>
              <a:rPr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sz="5000" b="1" spc="-254" dirty="0">
                <a:latin typeface="Rodotex"/>
                <a:cs typeface="Rodotex"/>
              </a:rPr>
              <a:t> </a:t>
            </a:r>
            <a:r>
              <a:rPr sz="1400" dirty="0"/>
              <a:t>din</a:t>
            </a:r>
            <a:r>
              <a:rPr sz="1400" spc="-25" dirty="0"/>
              <a:t> </a:t>
            </a:r>
            <a:r>
              <a:rPr sz="1400" dirty="0"/>
              <a:t>ce</a:t>
            </a:r>
            <a:r>
              <a:rPr sz="1400" spc="-25" dirty="0"/>
              <a:t> </a:t>
            </a:r>
            <a:r>
              <a:rPr sz="1400" dirty="0"/>
              <a:t>este</a:t>
            </a:r>
            <a:r>
              <a:rPr sz="1400" spc="-25" dirty="0"/>
              <a:t> </a:t>
            </a:r>
            <a:r>
              <a:rPr sz="1400" dirty="0"/>
              <a:t>compus</a:t>
            </a:r>
            <a:r>
              <a:rPr sz="1400" spc="-25" dirty="0"/>
              <a:t> </a:t>
            </a:r>
            <a:r>
              <a:rPr sz="1400" dirty="0"/>
              <a:t>un</a:t>
            </a:r>
            <a:r>
              <a:rPr sz="1400" spc="-25" dirty="0"/>
              <a:t> </a:t>
            </a:r>
            <a:r>
              <a:rPr sz="1400" dirty="0"/>
              <a:t>sistem</a:t>
            </a:r>
            <a:r>
              <a:rPr sz="1400" spc="-25" dirty="0"/>
              <a:t> </a:t>
            </a:r>
            <a:r>
              <a:rPr sz="1400" dirty="0"/>
              <a:t>de</a:t>
            </a:r>
            <a:r>
              <a:rPr sz="1400" spc="-25" dirty="0"/>
              <a:t> </a:t>
            </a:r>
            <a:r>
              <a:rPr lang="en-US" sz="1400" dirty="0"/>
              <a:t>semnalistică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85205" y="2665227"/>
            <a:ext cx="15855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C2E5C"/>
                </a:solidFill>
                <a:latin typeface="Rodotex"/>
                <a:cs typeface="Rodotex"/>
              </a:rPr>
              <a:t>concept</a:t>
            </a:r>
            <a:r>
              <a:rPr sz="1400" b="1" spc="-3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b="1" dirty="0">
                <a:solidFill>
                  <a:srgbClr val="1C2E5C"/>
                </a:solidFill>
                <a:latin typeface="Rodotex"/>
                <a:cs typeface="Rodotex"/>
              </a:rPr>
              <a:t>&amp;</a:t>
            </a:r>
            <a:r>
              <a:rPr sz="1400" b="1" spc="-3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b="1" spc="-10" dirty="0">
                <a:solidFill>
                  <a:srgbClr val="1C2E5C"/>
                </a:solidFill>
                <a:latin typeface="Rodotex"/>
                <a:cs typeface="Rodotex"/>
              </a:rPr>
              <a:t>design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20502" y="2665227"/>
            <a:ext cx="16662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C2E5C"/>
                </a:solidFill>
                <a:latin typeface="Rodotex"/>
                <a:cs typeface="Rodotex"/>
              </a:rPr>
              <a:t>execuţie</a:t>
            </a:r>
            <a:r>
              <a:rPr sz="1400" b="1" spc="-2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b="1" dirty="0">
                <a:solidFill>
                  <a:srgbClr val="1C2E5C"/>
                </a:solidFill>
                <a:latin typeface="Rodotex"/>
                <a:cs typeface="Rodotex"/>
              </a:rPr>
              <a:t>&amp;</a:t>
            </a:r>
            <a:r>
              <a:rPr sz="1400" b="1" spc="-2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b="1" spc="-10" dirty="0">
                <a:solidFill>
                  <a:srgbClr val="1C2E5C"/>
                </a:solidFill>
                <a:latin typeface="Rodotex"/>
                <a:cs typeface="Rodotex"/>
              </a:rPr>
              <a:t>montaj</a:t>
            </a:r>
            <a:endParaRPr sz="1400">
              <a:latin typeface="Rodotex"/>
              <a:cs typeface="Rodotex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6909" y="2238213"/>
            <a:ext cx="5584825" cy="9791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60950" algn="l"/>
              </a:tabLst>
            </a:pPr>
            <a:r>
              <a:rPr sz="6250" b="1" spc="-50" dirty="0">
                <a:solidFill>
                  <a:srgbClr val="1C2E5C"/>
                </a:solidFill>
                <a:latin typeface="Rodotex"/>
                <a:cs typeface="Rodotex"/>
              </a:rPr>
              <a:t>1</a:t>
            </a:r>
            <a:r>
              <a:rPr sz="6250" b="1" dirty="0">
                <a:solidFill>
                  <a:srgbClr val="1C2E5C"/>
                </a:solidFill>
                <a:latin typeface="Rodotex"/>
                <a:cs typeface="Rodotex"/>
              </a:rPr>
              <a:t>	</a:t>
            </a:r>
            <a:r>
              <a:rPr sz="6250" b="1" spc="-50" dirty="0">
                <a:solidFill>
                  <a:srgbClr val="1C2E5C"/>
                </a:solidFill>
                <a:latin typeface="Rodotex"/>
                <a:cs typeface="Rodotex"/>
              </a:rPr>
              <a:t>2</a:t>
            </a:r>
            <a:endParaRPr sz="6250" dirty="0">
              <a:latin typeface="Rodotex"/>
              <a:cs typeface="Rodotex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10666" y="3045717"/>
            <a:ext cx="836294" cy="0"/>
          </a:xfrm>
          <a:custGeom>
            <a:avLst/>
            <a:gdLst/>
            <a:ahLst/>
            <a:cxnLst/>
            <a:rect l="l" t="t" r="r" b="b"/>
            <a:pathLst>
              <a:path w="836295">
                <a:moveTo>
                  <a:pt x="83587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C2E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25553" y="3045717"/>
            <a:ext cx="836294" cy="0"/>
          </a:xfrm>
          <a:custGeom>
            <a:avLst/>
            <a:gdLst/>
            <a:ahLst/>
            <a:cxnLst/>
            <a:rect l="l" t="t" r="r" b="b"/>
            <a:pathLst>
              <a:path w="836295">
                <a:moveTo>
                  <a:pt x="83587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C2E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072556" y="2744762"/>
            <a:ext cx="297815" cy="128905"/>
            <a:chOff x="2072556" y="2744762"/>
            <a:chExt cx="297815" cy="128905"/>
          </a:xfrm>
        </p:grpSpPr>
        <p:sp>
          <p:nvSpPr>
            <p:cNvPr id="11" name="object 11"/>
            <p:cNvSpPr/>
            <p:nvPr/>
          </p:nvSpPr>
          <p:spPr>
            <a:xfrm>
              <a:off x="2072556" y="2809521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>
                  <a:moveTo>
                    <a:pt x="0" y="0"/>
                  </a:moveTo>
                  <a:lnTo>
                    <a:pt x="282473" y="0"/>
                  </a:lnTo>
                </a:path>
              </a:pathLst>
            </a:custGeom>
            <a:ln w="12700">
              <a:solidFill>
                <a:srgbClr val="1C2E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6354" y="2744762"/>
              <a:ext cx="103949" cy="12865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107749" y="2744762"/>
            <a:ext cx="297815" cy="128905"/>
            <a:chOff x="7107749" y="2744762"/>
            <a:chExt cx="297815" cy="128905"/>
          </a:xfrm>
        </p:grpSpPr>
        <p:sp>
          <p:nvSpPr>
            <p:cNvPr id="14" name="object 14"/>
            <p:cNvSpPr/>
            <p:nvPr/>
          </p:nvSpPr>
          <p:spPr>
            <a:xfrm>
              <a:off x="7107749" y="2809521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>
                  <a:moveTo>
                    <a:pt x="0" y="0"/>
                  </a:moveTo>
                  <a:lnTo>
                    <a:pt x="282473" y="0"/>
                  </a:lnTo>
                </a:path>
              </a:pathLst>
            </a:custGeom>
            <a:ln w="12700">
              <a:solidFill>
                <a:srgbClr val="1C2E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1548" y="2744762"/>
              <a:ext cx="103949" cy="12865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059856" y="3499718"/>
            <a:ext cx="4066540" cy="1287780"/>
          </a:xfrm>
          <a:prstGeom prst="rect">
            <a:avLst/>
          </a:prstGeom>
        </p:spPr>
        <p:txBody>
          <a:bodyPr vert="horz" wrap="square" lIns="0" tIns="22860" rIns="0" bIns="0" rtlCol="0">
            <a:noAutofit/>
          </a:bodyPr>
          <a:lstStyle/>
          <a:p>
            <a:pPr marL="12700" marR="47625">
              <a:lnSpc>
                <a:spcPts val="1650"/>
              </a:lnSpc>
              <a:spcBef>
                <a:spcPts val="180"/>
              </a:spcBef>
            </a:pP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designul</a:t>
            </a:r>
            <a:r>
              <a:rPr lang="ro-RO"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și</a:t>
            </a:r>
            <a:r>
              <a:rPr lang="ro-RO"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conceptul</a:t>
            </a:r>
            <a:r>
              <a:rPr lang="ro-RO"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din</a:t>
            </a:r>
            <a:r>
              <a:rPr lang="ro-RO"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spate</a:t>
            </a:r>
            <a:r>
              <a:rPr lang="ro-RO"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stau</a:t>
            </a:r>
            <a:r>
              <a:rPr lang="ro-RO"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la</a:t>
            </a:r>
            <a:r>
              <a:rPr lang="ro-RO"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baza</a:t>
            </a:r>
            <a:r>
              <a:rPr lang="ro-RO"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spc="-20" dirty="0">
                <a:solidFill>
                  <a:srgbClr val="1C2E5C"/>
                </a:solidFill>
                <a:latin typeface="Rodotex"/>
                <a:cs typeface="Rodotex"/>
              </a:rPr>
              <a:t>unui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sistem</a:t>
            </a:r>
            <a:r>
              <a:rPr lang="ro-RO" sz="14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lang="ro-RO"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semnalistică</a:t>
            </a:r>
            <a:r>
              <a:rPr lang="ro-RO"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spc="-10" dirty="0">
                <a:solidFill>
                  <a:srgbClr val="1C2E5C"/>
                </a:solidFill>
                <a:latin typeface="Rodotex"/>
                <a:cs typeface="Rodotex"/>
              </a:rPr>
              <a:t>eficient.</a:t>
            </a:r>
            <a:endParaRPr lang="ro-RO" sz="1400" dirty="0">
              <a:latin typeface="Rodotex"/>
              <a:cs typeface="Rodotex"/>
            </a:endParaRPr>
          </a:p>
          <a:p>
            <a:pPr marL="12700" marR="5080">
              <a:lnSpc>
                <a:spcPts val="1650"/>
              </a:lnSpc>
              <a:spcBef>
                <a:spcPts val="1655"/>
              </a:spcBef>
            </a:pP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în</a:t>
            </a:r>
            <a:r>
              <a:rPr lang="ro-RO"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același</a:t>
            </a:r>
            <a:r>
              <a:rPr lang="ro-RO"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timp</a:t>
            </a:r>
            <a:r>
              <a:rPr lang="ro-RO"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componenta</a:t>
            </a:r>
            <a:r>
              <a:rPr lang="ro-RO"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lang="ro-RO"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design</a:t>
            </a:r>
            <a:r>
              <a:rPr lang="ro-RO"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adaugă</a:t>
            </a:r>
            <a:r>
              <a:rPr lang="ro-RO" sz="14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spc="-25" dirty="0">
                <a:solidFill>
                  <a:srgbClr val="1C2E5C"/>
                </a:solidFill>
                <a:latin typeface="Rodotex"/>
                <a:cs typeface="Rodotex"/>
              </a:rPr>
              <a:t>și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elementul</a:t>
            </a:r>
            <a:r>
              <a:rPr lang="ro-RO" sz="14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lang="ro-RO" sz="14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diferențiere,</a:t>
            </a:r>
            <a:r>
              <a:rPr lang="ro-RO" sz="14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făcând</a:t>
            </a:r>
            <a:r>
              <a:rPr lang="ro-RO" sz="14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din</a:t>
            </a:r>
            <a:r>
              <a:rPr lang="ro-RO" sz="14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sistemul</a:t>
            </a:r>
            <a:r>
              <a:rPr lang="ro-RO" sz="1400" spc="-2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400" spc="-25" dirty="0">
                <a:solidFill>
                  <a:srgbClr val="1C2E5C"/>
                </a:solidFill>
                <a:latin typeface="Rodotex"/>
                <a:cs typeface="Rodotex"/>
              </a:rPr>
              <a:t>de </a:t>
            </a:r>
            <a:r>
              <a:rPr lang="ro-RO" sz="1400" dirty="0">
                <a:solidFill>
                  <a:srgbClr val="1C2E5C"/>
                </a:solidFill>
                <a:latin typeface="Rodotex"/>
                <a:cs typeface="Rodotex"/>
              </a:rPr>
              <a:t>semnalistică o semnătură grafică a </a:t>
            </a:r>
            <a:r>
              <a:rPr lang="ro-RO" sz="1400" spc="-10" dirty="0">
                <a:solidFill>
                  <a:srgbClr val="1C2E5C"/>
                </a:solidFill>
                <a:latin typeface="Rodotex"/>
                <a:cs typeface="Rodotex"/>
              </a:rPr>
              <a:t>aeroportului.</a:t>
            </a:r>
            <a:endParaRPr lang="ro-RO" sz="1400" dirty="0">
              <a:latin typeface="Rodotex"/>
              <a:cs typeface="Rodotex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>
                <a:solidFill>
                  <a:srgbClr val="FFFFFF"/>
                </a:solidFill>
              </a:rPr>
              <a:t>passion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perfection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099241" y="3499540"/>
            <a:ext cx="4159885" cy="1287780"/>
          </a:xfrm>
          <a:prstGeom prst="rect">
            <a:avLst/>
          </a:prstGeom>
        </p:spPr>
        <p:txBody>
          <a:bodyPr vert="horz" wrap="square" lIns="0" tIns="22860" rIns="0" bIns="0" rtlCol="0">
            <a:no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pentru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ca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designul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gândit să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poate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fi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implementat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corect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acesta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este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analizat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şi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transpus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spc="-20" dirty="0">
                <a:solidFill>
                  <a:srgbClr val="1C2E5C"/>
                </a:solidFill>
                <a:latin typeface="Rodotex"/>
                <a:cs typeface="Rodotex"/>
              </a:rPr>
              <a:t>într-</a:t>
            </a:r>
            <a:r>
              <a:rPr sz="1400" spc="-50" dirty="0">
                <a:solidFill>
                  <a:srgbClr val="1C2E5C"/>
                </a:solidFill>
                <a:latin typeface="Rodotex"/>
                <a:cs typeface="Rodotex"/>
              </a:rPr>
              <a:t>o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soluţie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tehnică eficientă</a:t>
            </a:r>
            <a:r>
              <a:rPr sz="1400" spc="-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400" dirty="0">
                <a:solidFill>
                  <a:srgbClr val="1C2E5C"/>
                </a:solidFill>
                <a:latin typeface="Rodotex"/>
                <a:cs typeface="Rodotex"/>
              </a:rPr>
              <a:t>şi </a:t>
            </a:r>
            <a:r>
              <a:rPr sz="1400" spc="-10" dirty="0">
                <a:solidFill>
                  <a:srgbClr val="1C2E5C"/>
                </a:solidFill>
                <a:latin typeface="Rodotex"/>
                <a:cs typeface="Rodotex"/>
              </a:rPr>
              <a:t>durabilă.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A46D39E5-2AC0-3EC2-2295-583DC6D31A59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E5CEE2DD-752F-BDDB-3564-C93BD9350FB0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707" y="2239429"/>
            <a:ext cx="2379980" cy="370417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34713" y="6264405"/>
            <a:ext cx="619760" cy="290830"/>
            <a:chOff x="934713" y="6264405"/>
            <a:chExt cx="619760" cy="290830"/>
          </a:xfrm>
        </p:grpSpPr>
        <p:sp>
          <p:nvSpPr>
            <p:cNvPr id="4" name="object 4"/>
            <p:cNvSpPr/>
            <p:nvPr/>
          </p:nvSpPr>
          <p:spPr>
            <a:xfrm>
              <a:off x="1339752" y="6264405"/>
              <a:ext cx="214629" cy="290830"/>
            </a:xfrm>
            <a:custGeom>
              <a:avLst/>
              <a:gdLst/>
              <a:ahLst/>
              <a:cxnLst/>
              <a:rect l="l" t="t" r="r" b="b"/>
              <a:pathLst>
                <a:path w="214630" h="290829">
                  <a:moveTo>
                    <a:pt x="108229" y="64973"/>
                  </a:moveTo>
                  <a:lnTo>
                    <a:pt x="64009" y="73116"/>
                  </a:lnTo>
                  <a:lnTo>
                    <a:pt x="29840" y="96094"/>
                  </a:lnTo>
                  <a:lnTo>
                    <a:pt x="7807" y="131731"/>
                  </a:lnTo>
                  <a:lnTo>
                    <a:pt x="0" y="177850"/>
                  </a:lnTo>
                  <a:lnTo>
                    <a:pt x="7807" y="223970"/>
                  </a:lnTo>
                  <a:lnTo>
                    <a:pt x="29840" y="259607"/>
                  </a:lnTo>
                  <a:lnTo>
                    <a:pt x="64009" y="282585"/>
                  </a:lnTo>
                  <a:lnTo>
                    <a:pt x="108229" y="290728"/>
                  </a:lnTo>
                  <a:lnTo>
                    <a:pt x="122495" y="289969"/>
                  </a:lnTo>
                  <a:lnTo>
                    <a:pt x="137310" y="287658"/>
                  </a:lnTo>
                  <a:lnTo>
                    <a:pt x="152933" y="283741"/>
                  </a:lnTo>
                  <a:lnTo>
                    <a:pt x="169621" y="278168"/>
                  </a:lnTo>
                  <a:lnTo>
                    <a:pt x="214350" y="278168"/>
                  </a:lnTo>
                  <a:lnTo>
                    <a:pt x="214350" y="251053"/>
                  </a:lnTo>
                  <a:lnTo>
                    <a:pt x="114985" y="251053"/>
                  </a:lnTo>
                  <a:lnTo>
                    <a:pt x="89562" y="246727"/>
                  </a:lnTo>
                  <a:lnTo>
                    <a:pt x="67324" y="233416"/>
                  </a:lnTo>
                  <a:lnTo>
                    <a:pt x="51565" y="210623"/>
                  </a:lnTo>
                  <a:lnTo>
                    <a:pt x="45580" y="177850"/>
                  </a:lnTo>
                  <a:lnTo>
                    <a:pt x="51565" y="145078"/>
                  </a:lnTo>
                  <a:lnTo>
                    <a:pt x="67324" y="122285"/>
                  </a:lnTo>
                  <a:lnTo>
                    <a:pt x="89562" y="108974"/>
                  </a:lnTo>
                  <a:lnTo>
                    <a:pt x="114985" y="104647"/>
                  </a:lnTo>
                  <a:lnTo>
                    <a:pt x="214350" y="104647"/>
                  </a:lnTo>
                  <a:lnTo>
                    <a:pt x="214350" y="77520"/>
                  </a:lnTo>
                  <a:lnTo>
                    <a:pt x="169608" y="77520"/>
                  </a:lnTo>
                  <a:lnTo>
                    <a:pt x="152927" y="71954"/>
                  </a:lnTo>
                  <a:lnTo>
                    <a:pt x="137309" y="68041"/>
                  </a:lnTo>
                  <a:lnTo>
                    <a:pt x="122495" y="65731"/>
                  </a:lnTo>
                  <a:lnTo>
                    <a:pt x="108229" y="64973"/>
                  </a:lnTo>
                  <a:close/>
                </a:path>
                <a:path w="214630" h="290829">
                  <a:moveTo>
                    <a:pt x="214350" y="278168"/>
                  </a:moveTo>
                  <a:lnTo>
                    <a:pt x="169621" y="278168"/>
                  </a:lnTo>
                  <a:lnTo>
                    <a:pt x="169621" y="286499"/>
                  </a:lnTo>
                  <a:lnTo>
                    <a:pt x="214350" y="286499"/>
                  </a:lnTo>
                  <a:lnTo>
                    <a:pt x="214350" y="278168"/>
                  </a:lnTo>
                  <a:close/>
                </a:path>
                <a:path w="214630" h="290829">
                  <a:moveTo>
                    <a:pt x="214350" y="104647"/>
                  </a:moveTo>
                  <a:lnTo>
                    <a:pt x="114985" y="104647"/>
                  </a:lnTo>
                  <a:lnTo>
                    <a:pt x="129073" y="105325"/>
                  </a:lnTo>
                  <a:lnTo>
                    <a:pt x="142901" y="107349"/>
                  </a:lnTo>
                  <a:lnTo>
                    <a:pt x="156428" y="110713"/>
                  </a:lnTo>
                  <a:lnTo>
                    <a:pt x="169608" y="115404"/>
                  </a:lnTo>
                  <a:lnTo>
                    <a:pt x="169608" y="240296"/>
                  </a:lnTo>
                  <a:lnTo>
                    <a:pt x="156428" y="244988"/>
                  </a:lnTo>
                  <a:lnTo>
                    <a:pt x="142901" y="248351"/>
                  </a:lnTo>
                  <a:lnTo>
                    <a:pt x="129073" y="250376"/>
                  </a:lnTo>
                  <a:lnTo>
                    <a:pt x="114985" y="251053"/>
                  </a:lnTo>
                  <a:lnTo>
                    <a:pt x="214350" y="251053"/>
                  </a:lnTo>
                  <a:lnTo>
                    <a:pt x="214350" y="104647"/>
                  </a:lnTo>
                  <a:close/>
                </a:path>
                <a:path w="214630" h="290829">
                  <a:moveTo>
                    <a:pt x="214350" y="0"/>
                  </a:moveTo>
                  <a:lnTo>
                    <a:pt x="169621" y="0"/>
                  </a:lnTo>
                  <a:lnTo>
                    <a:pt x="169608" y="77520"/>
                  </a:lnTo>
                  <a:lnTo>
                    <a:pt x="214350" y="77520"/>
                  </a:lnTo>
                  <a:lnTo>
                    <a:pt x="214350" y="0"/>
                  </a:lnTo>
                  <a:close/>
                </a:path>
              </a:pathLst>
            </a:custGeom>
            <a:solidFill>
              <a:srgbClr val="1C2E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713" y="6331916"/>
              <a:ext cx="373418" cy="22321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594162" y="6264411"/>
            <a:ext cx="864235" cy="290830"/>
            <a:chOff x="1594162" y="6264411"/>
            <a:chExt cx="864235" cy="2908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2777" y="6331924"/>
              <a:ext cx="455448" cy="2232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56371" y="6264411"/>
              <a:ext cx="136525" cy="290830"/>
            </a:xfrm>
            <a:custGeom>
              <a:avLst/>
              <a:gdLst/>
              <a:ahLst/>
              <a:cxnLst/>
              <a:rect l="l" t="t" r="r" b="b"/>
              <a:pathLst>
                <a:path w="136525" h="290829">
                  <a:moveTo>
                    <a:pt x="44323" y="0"/>
                  </a:moveTo>
                  <a:lnTo>
                    <a:pt x="0" y="0"/>
                  </a:lnTo>
                  <a:lnTo>
                    <a:pt x="0" y="212864"/>
                  </a:lnTo>
                  <a:lnTo>
                    <a:pt x="2933" y="245308"/>
                  </a:lnTo>
                  <a:lnTo>
                    <a:pt x="14063" y="269816"/>
                  </a:lnTo>
                  <a:lnTo>
                    <a:pt x="36888" y="285311"/>
                  </a:lnTo>
                  <a:lnTo>
                    <a:pt x="74904" y="290715"/>
                  </a:lnTo>
                  <a:lnTo>
                    <a:pt x="87981" y="290065"/>
                  </a:lnTo>
                  <a:lnTo>
                    <a:pt x="103620" y="288201"/>
                  </a:lnTo>
                  <a:lnTo>
                    <a:pt x="119815" y="285250"/>
                  </a:lnTo>
                  <a:lnTo>
                    <a:pt x="136169" y="280822"/>
                  </a:lnTo>
                  <a:lnTo>
                    <a:pt x="129095" y="245478"/>
                  </a:lnTo>
                  <a:lnTo>
                    <a:pt x="127101" y="246062"/>
                  </a:lnTo>
                  <a:lnTo>
                    <a:pt x="114581" y="249402"/>
                  </a:lnTo>
                  <a:lnTo>
                    <a:pt x="102709" y="251898"/>
                  </a:lnTo>
                  <a:lnTo>
                    <a:pt x="91988" y="253459"/>
                  </a:lnTo>
                  <a:lnTo>
                    <a:pt x="82918" y="254000"/>
                  </a:lnTo>
                  <a:lnTo>
                    <a:pt x="65475" y="251626"/>
                  </a:lnTo>
                  <a:lnTo>
                    <a:pt x="53476" y="244243"/>
                  </a:lnTo>
                  <a:lnTo>
                    <a:pt x="46549" y="231454"/>
                  </a:lnTo>
                  <a:lnTo>
                    <a:pt x="44323" y="212864"/>
                  </a:lnTo>
                  <a:lnTo>
                    <a:pt x="44323" y="105905"/>
                  </a:lnTo>
                  <a:lnTo>
                    <a:pt x="104381" y="105905"/>
                  </a:lnTo>
                  <a:lnTo>
                    <a:pt x="104381" y="71729"/>
                  </a:lnTo>
                  <a:lnTo>
                    <a:pt x="44323" y="71729"/>
                  </a:lnTo>
                  <a:lnTo>
                    <a:pt x="44323" y="0"/>
                  </a:lnTo>
                  <a:close/>
                </a:path>
              </a:pathLst>
            </a:custGeom>
            <a:solidFill>
              <a:srgbClr val="1C2E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4162" y="6331911"/>
              <a:ext cx="229971" cy="22321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479087" y="6089903"/>
            <a:ext cx="1046480" cy="570865"/>
            <a:chOff x="2479087" y="6089903"/>
            <a:chExt cx="1046480" cy="570865"/>
          </a:xfrm>
        </p:grpSpPr>
        <p:sp>
          <p:nvSpPr>
            <p:cNvPr id="11" name="object 11"/>
            <p:cNvSpPr/>
            <p:nvPr/>
          </p:nvSpPr>
          <p:spPr>
            <a:xfrm>
              <a:off x="2775002" y="6274969"/>
              <a:ext cx="750570" cy="386080"/>
            </a:xfrm>
            <a:custGeom>
              <a:avLst/>
              <a:gdLst/>
              <a:ahLst/>
              <a:cxnLst/>
              <a:rect l="l" t="t" r="r" b="b"/>
              <a:pathLst>
                <a:path w="750570" h="386079">
                  <a:moveTo>
                    <a:pt x="2946" y="244335"/>
                  </a:moveTo>
                  <a:lnTo>
                    <a:pt x="39611" y="277615"/>
                  </a:lnTo>
                  <a:lnTo>
                    <a:pt x="77584" y="280034"/>
                  </a:lnTo>
                  <a:lnTo>
                    <a:pt x="119722" y="276387"/>
                  </a:lnTo>
                  <a:lnTo>
                    <a:pt x="149312" y="265279"/>
                  </a:lnTo>
                  <a:lnTo>
                    <a:pt x="159641" y="254139"/>
                  </a:lnTo>
                  <a:lnTo>
                    <a:pt x="73393" y="254139"/>
                  </a:lnTo>
                  <a:lnTo>
                    <a:pt x="56083" y="253465"/>
                  </a:lnTo>
                  <a:lnTo>
                    <a:pt x="37993" y="251523"/>
                  </a:lnTo>
                  <a:lnTo>
                    <a:pt x="19991" y="248438"/>
                  </a:lnTo>
                  <a:lnTo>
                    <a:pt x="2946" y="244335"/>
                  </a:lnTo>
                  <a:close/>
                </a:path>
                <a:path w="750570" h="386079">
                  <a:moveTo>
                    <a:pt x="86334" y="70027"/>
                  </a:moveTo>
                  <a:lnTo>
                    <a:pt x="56571" y="72330"/>
                  </a:lnTo>
                  <a:lnTo>
                    <a:pt x="29046" y="80951"/>
                  </a:lnTo>
                  <a:lnTo>
                    <a:pt x="8819" y="98461"/>
                  </a:lnTo>
                  <a:lnTo>
                    <a:pt x="952" y="127431"/>
                  </a:lnTo>
                  <a:lnTo>
                    <a:pt x="3303" y="142775"/>
                  </a:lnTo>
                  <a:lnTo>
                    <a:pt x="13695" y="159062"/>
                  </a:lnTo>
                  <a:lnTo>
                    <a:pt x="37133" y="174314"/>
                  </a:lnTo>
                  <a:lnTo>
                    <a:pt x="78625" y="186550"/>
                  </a:lnTo>
                  <a:lnTo>
                    <a:pt x="101916" y="192212"/>
                  </a:lnTo>
                  <a:lnTo>
                    <a:pt x="119799" y="199732"/>
                  </a:lnTo>
                  <a:lnTo>
                    <a:pt x="131185" y="210110"/>
                  </a:lnTo>
                  <a:lnTo>
                    <a:pt x="134988" y="224345"/>
                  </a:lnTo>
                  <a:lnTo>
                    <a:pt x="129112" y="240166"/>
                  </a:lnTo>
                  <a:lnTo>
                    <a:pt x="114615" y="249167"/>
                  </a:lnTo>
                  <a:lnTo>
                    <a:pt x="94906" y="253206"/>
                  </a:lnTo>
                  <a:lnTo>
                    <a:pt x="73393" y="254139"/>
                  </a:lnTo>
                  <a:lnTo>
                    <a:pt x="159641" y="254139"/>
                  </a:lnTo>
                  <a:lnTo>
                    <a:pt x="166765" y="246457"/>
                  </a:lnTo>
                  <a:lnTo>
                    <a:pt x="172491" y="219671"/>
                  </a:lnTo>
                  <a:lnTo>
                    <a:pt x="167935" y="198921"/>
                  </a:lnTo>
                  <a:lnTo>
                    <a:pt x="154178" y="182005"/>
                  </a:lnTo>
                  <a:lnTo>
                    <a:pt x="131086" y="168835"/>
                  </a:lnTo>
                  <a:lnTo>
                    <a:pt x="98526" y="159321"/>
                  </a:lnTo>
                  <a:lnTo>
                    <a:pt x="67612" y="151472"/>
                  </a:lnTo>
                  <a:lnTo>
                    <a:pt x="49355" y="143170"/>
                  </a:lnTo>
                  <a:lnTo>
                    <a:pt x="40665" y="133711"/>
                  </a:lnTo>
                  <a:lnTo>
                    <a:pt x="38455" y="122389"/>
                  </a:lnTo>
                  <a:lnTo>
                    <a:pt x="43524" y="108251"/>
                  </a:lnTo>
                  <a:lnTo>
                    <a:pt x="56375" y="100264"/>
                  </a:lnTo>
                  <a:lnTo>
                    <a:pt x="73474" y="96724"/>
                  </a:lnTo>
                  <a:lnTo>
                    <a:pt x="91287" y="95923"/>
                  </a:lnTo>
                  <a:lnTo>
                    <a:pt x="159990" y="95923"/>
                  </a:lnTo>
                  <a:lnTo>
                    <a:pt x="162115" y="79451"/>
                  </a:lnTo>
                  <a:lnTo>
                    <a:pt x="144134" y="75246"/>
                  </a:lnTo>
                  <a:lnTo>
                    <a:pt x="124339" y="72310"/>
                  </a:lnTo>
                  <a:lnTo>
                    <a:pt x="104486" y="70589"/>
                  </a:lnTo>
                  <a:lnTo>
                    <a:pt x="86334" y="70027"/>
                  </a:lnTo>
                  <a:close/>
                </a:path>
                <a:path w="750570" h="386079">
                  <a:moveTo>
                    <a:pt x="159990" y="95923"/>
                  </a:moveTo>
                  <a:lnTo>
                    <a:pt x="91287" y="95923"/>
                  </a:lnTo>
                  <a:lnTo>
                    <a:pt x="107885" y="96577"/>
                  </a:lnTo>
                  <a:lnTo>
                    <a:pt x="125418" y="98461"/>
                  </a:lnTo>
                  <a:lnTo>
                    <a:pt x="142619" y="101382"/>
                  </a:lnTo>
                  <a:lnTo>
                    <a:pt x="158788" y="105244"/>
                  </a:lnTo>
                  <a:lnTo>
                    <a:pt x="159990" y="95923"/>
                  </a:lnTo>
                  <a:close/>
                </a:path>
                <a:path w="750570" h="386079">
                  <a:moveTo>
                    <a:pt x="256552" y="74218"/>
                  </a:moveTo>
                  <a:lnTo>
                    <a:pt x="223139" y="74218"/>
                  </a:lnTo>
                  <a:lnTo>
                    <a:pt x="223139" y="275843"/>
                  </a:lnTo>
                  <a:lnTo>
                    <a:pt x="256552" y="275843"/>
                  </a:lnTo>
                  <a:lnTo>
                    <a:pt x="256552" y="74218"/>
                  </a:lnTo>
                  <a:close/>
                </a:path>
                <a:path w="750570" h="386079">
                  <a:moveTo>
                    <a:pt x="349008" y="348665"/>
                  </a:moveTo>
                  <a:lnTo>
                    <a:pt x="379275" y="382201"/>
                  </a:lnTo>
                  <a:lnTo>
                    <a:pt x="412127" y="385508"/>
                  </a:lnTo>
                  <a:lnTo>
                    <a:pt x="451865" y="378401"/>
                  </a:lnTo>
                  <a:lnTo>
                    <a:pt x="481277" y="357709"/>
                  </a:lnTo>
                  <a:lnTo>
                    <a:pt x="481591" y="357136"/>
                  </a:lnTo>
                  <a:lnTo>
                    <a:pt x="406234" y="357136"/>
                  </a:lnTo>
                  <a:lnTo>
                    <a:pt x="393367" y="356684"/>
                  </a:lnTo>
                  <a:lnTo>
                    <a:pt x="378726" y="355225"/>
                  </a:lnTo>
                  <a:lnTo>
                    <a:pt x="363533" y="352603"/>
                  </a:lnTo>
                  <a:lnTo>
                    <a:pt x="349008" y="348665"/>
                  </a:lnTo>
                  <a:close/>
                </a:path>
                <a:path w="750570" h="386079">
                  <a:moveTo>
                    <a:pt x="505802" y="265175"/>
                  </a:moveTo>
                  <a:lnTo>
                    <a:pt x="472490" y="265175"/>
                  </a:lnTo>
                  <a:lnTo>
                    <a:pt x="472410" y="280123"/>
                  </a:lnTo>
                  <a:lnTo>
                    <a:pt x="467917" y="312157"/>
                  </a:lnTo>
                  <a:lnTo>
                    <a:pt x="454850" y="336551"/>
                  </a:lnTo>
                  <a:lnTo>
                    <a:pt x="434039" y="351841"/>
                  </a:lnTo>
                  <a:lnTo>
                    <a:pt x="406234" y="357136"/>
                  </a:lnTo>
                  <a:lnTo>
                    <a:pt x="481591" y="357136"/>
                  </a:lnTo>
                  <a:lnTo>
                    <a:pt x="499533" y="324381"/>
                  </a:lnTo>
                  <a:lnTo>
                    <a:pt x="505696" y="280123"/>
                  </a:lnTo>
                  <a:lnTo>
                    <a:pt x="505802" y="265175"/>
                  </a:lnTo>
                  <a:close/>
                </a:path>
                <a:path w="750570" h="386079">
                  <a:moveTo>
                    <a:pt x="406323" y="67741"/>
                  </a:moveTo>
                  <a:lnTo>
                    <a:pt x="364371" y="75263"/>
                  </a:lnTo>
                  <a:lnTo>
                    <a:pt x="332316" y="96645"/>
                  </a:lnTo>
                  <a:lnTo>
                    <a:pt x="311845" y="130112"/>
                  </a:lnTo>
                  <a:lnTo>
                    <a:pt x="304647" y="173888"/>
                  </a:lnTo>
                  <a:lnTo>
                    <a:pt x="311845" y="217716"/>
                  </a:lnTo>
                  <a:lnTo>
                    <a:pt x="332316" y="251209"/>
                  </a:lnTo>
                  <a:lnTo>
                    <a:pt x="364371" y="272600"/>
                  </a:lnTo>
                  <a:lnTo>
                    <a:pt x="406323" y="280123"/>
                  </a:lnTo>
                  <a:lnTo>
                    <a:pt x="427399" y="278391"/>
                  </a:lnTo>
                  <a:lnTo>
                    <a:pt x="446474" y="274259"/>
                  </a:lnTo>
                  <a:lnTo>
                    <a:pt x="462016" y="269322"/>
                  </a:lnTo>
                  <a:lnTo>
                    <a:pt x="472490" y="265175"/>
                  </a:lnTo>
                  <a:lnTo>
                    <a:pt x="505802" y="265175"/>
                  </a:lnTo>
                  <a:lnTo>
                    <a:pt x="505802" y="251764"/>
                  </a:lnTo>
                  <a:lnTo>
                    <a:pt x="412991" y="251764"/>
                  </a:lnTo>
                  <a:lnTo>
                    <a:pt x="385816" y="247160"/>
                  </a:lnTo>
                  <a:lnTo>
                    <a:pt x="362053" y="232995"/>
                  </a:lnTo>
                  <a:lnTo>
                    <a:pt x="345216" y="208746"/>
                  </a:lnTo>
                  <a:lnTo>
                    <a:pt x="338823" y="173888"/>
                  </a:lnTo>
                  <a:lnTo>
                    <a:pt x="345216" y="139029"/>
                  </a:lnTo>
                  <a:lnTo>
                    <a:pt x="362053" y="114781"/>
                  </a:lnTo>
                  <a:lnTo>
                    <a:pt x="385816" y="100616"/>
                  </a:lnTo>
                  <a:lnTo>
                    <a:pt x="412991" y="96011"/>
                  </a:lnTo>
                  <a:lnTo>
                    <a:pt x="505802" y="96011"/>
                  </a:lnTo>
                  <a:lnTo>
                    <a:pt x="505802" y="82689"/>
                  </a:lnTo>
                  <a:lnTo>
                    <a:pt x="472490" y="82689"/>
                  </a:lnTo>
                  <a:lnTo>
                    <a:pt x="462016" y="78548"/>
                  </a:lnTo>
                  <a:lnTo>
                    <a:pt x="446474" y="73610"/>
                  </a:lnTo>
                  <a:lnTo>
                    <a:pt x="427399" y="69475"/>
                  </a:lnTo>
                  <a:lnTo>
                    <a:pt x="406323" y="67741"/>
                  </a:lnTo>
                  <a:close/>
                </a:path>
                <a:path w="750570" h="386079">
                  <a:moveTo>
                    <a:pt x="505802" y="96011"/>
                  </a:moveTo>
                  <a:lnTo>
                    <a:pt x="412991" y="96011"/>
                  </a:lnTo>
                  <a:lnTo>
                    <a:pt x="427779" y="96743"/>
                  </a:lnTo>
                  <a:lnTo>
                    <a:pt x="442285" y="98931"/>
                  </a:lnTo>
                  <a:lnTo>
                    <a:pt x="456469" y="102564"/>
                  </a:lnTo>
                  <a:lnTo>
                    <a:pt x="470293" y="107632"/>
                  </a:lnTo>
                  <a:lnTo>
                    <a:pt x="472490" y="108483"/>
                  </a:lnTo>
                  <a:lnTo>
                    <a:pt x="472490" y="239293"/>
                  </a:lnTo>
                  <a:lnTo>
                    <a:pt x="427779" y="251034"/>
                  </a:lnTo>
                  <a:lnTo>
                    <a:pt x="412991" y="251764"/>
                  </a:lnTo>
                  <a:lnTo>
                    <a:pt x="505802" y="251764"/>
                  </a:lnTo>
                  <a:lnTo>
                    <a:pt x="505802" y="96011"/>
                  </a:lnTo>
                  <a:close/>
                </a:path>
                <a:path w="750570" h="386079">
                  <a:moveTo>
                    <a:pt x="505802" y="74409"/>
                  </a:moveTo>
                  <a:lnTo>
                    <a:pt x="472490" y="74409"/>
                  </a:lnTo>
                  <a:lnTo>
                    <a:pt x="472490" y="82689"/>
                  </a:lnTo>
                  <a:lnTo>
                    <a:pt x="505802" y="82689"/>
                  </a:lnTo>
                  <a:lnTo>
                    <a:pt x="505802" y="74409"/>
                  </a:lnTo>
                  <a:close/>
                </a:path>
                <a:path w="750570" h="386079">
                  <a:moveTo>
                    <a:pt x="586511" y="74218"/>
                  </a:moveTo>
                  <a:lnTo>
                    <a:pt x="553097" y="74218"/>
                  </a:lnTo>
                  <a:lnTo>
                    <a:pt x="553097" y="275843"/>
                  </a:lnTo>
                  <a:lnTo>
                    <a:pt x="586511" y="275843"/>
                  </a:lnTo>
                  <a:lnTo>
                    <a:pt x="586511" y="130949"/>
                  </a:lnTo>
                  <a:lnTo>
                    <a:pt x="612821" y="112131"/>
                  </a:lnTo>
                  <a:lnTo>
                    <a:pt x="623478" y="106108"/>
                  </a:lnTo>
                  <a:lnTo>
                    <a:pt x="586511" y="106108"/>
                  </a:lnTo>
                  <a:lnTo>
                    <a:pt x="586511" y="74218"/>
                  </a:lnTo>
                  <a:close/>
                </a:path>
                <a:path w="750570" h="386079">
                  <a:moveTo>
                    <a:pt x="738147" y="98399"/>
                  </a:moveTo>
                  <a:lnTo>
                    <a:pt x="666470" y="98399"/>
                  </a:lnTo>
                  <a:lnTo>
                    <a:pt x="688638" y="101466"/>
                  </a:lnTo>
                  <a:lnTo>
                    <a:pt x="704359" y="110736"/>
                  </a:lnTo>
                  <a:lnTo>
                    <a:pt x="713724" y="126308"/>
                  </a:lnTo>
                  <a:lnTo>
                    <a:pt x="716826" y="148285"/>
                  </a:lnTo>
                  <a:lnTo>
                    <a:pt x="716826" y="275843"/>
                  </a:lnTo>
                  <a:lnTo>
                    <a:pt x="750150" y="275843"/>
                  </a:lnTo>
                  <a:lnTo>
                    <a:pt x="750150" y="144945"/>
                  </a:lnTo>
                  <a:lnTo>
                    <a:pt x="745793" y="111995"/>
                  </a:lnTo>
                  <a:lnTo>
                    <a:pt x="738147" y="98399"/>
                  </a:lnTo>
                  <a:close/>
                </a:path>
                <a:path w="750570" h="386079">
                  <a:moveTo>
                    <a:pt x="679424" y="70027"/>
                  </a:moveTo>
                  <a:lnTo>
                    <a:pt x="651664" y="73295"/>
                  </a:lnTo>
                  <a:lnTo>
                    <a:pt x="627572" y="81748"/>
                  </a:lnTo>
                  <a:lnTo>
                    <a:pt x="606177" y="93361"/>
                  </a:lnTo>
                  <a:lnTo>
                    <a:pt x="586511" y="106108"/>
                  </a:lnTo>
                  <a:lnTo>
                    <a:pt x="623478" y="106108"/>
                  </a:lnTo>
                  <a:lnTo>
                    <a:pt x="629920" y="102468"/>
                  </a:lnTo>
                  <a:lnTo>
                    <a:pt x="645304" y="98908"/>
                  </a:lnTo>
                  <a:lnTo>
                    <a:pt x="666470" y="98399"/>
                  </a:lnTo>
                  <a:lnTo>
                    <a:pt x="738147" y="98399"/>
                  </a:lnTo>
                  <a:lnTo>
                    <a:pt x="732637" y="88603"/>
                  </a:lnTo>
                  <a:lnTo>
                    <a:pt x="710556" y="74652"/>
                  </a:lnTo>
                  <a:lnTo>
                    <a:pt x="679424" y="70027"/>
                  </a:lnTo>
                  <a:close/>
                </a:path>
                <a:path w="750570" h="386079">
                  <a:moveTo>
                    <a:pt x="256514" y="0"/>
                  </a:moveTo>
                  <a:lnTo>
                    <a:pt x="223139" y="0"/>
                  </a:lnTo>
                  <a:lnTo>
                    <a:pt x="223139" y="38773"/>
                  </a:lnTo>
                  <a:lnTo>
                    <a:pt x="256514" y="38773"/>
                  </a:lnTo>
                  <a:lnTo>
                    <a:pt x="256514" y="0"/>
                  </a:lnTo>
                  <a:close/>
                </a:path>
              </a:pathLst>
            </a:custGeom>
            <a:solidFill>
              <a:srgbClr val="1C2E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79087" y="6089903"/>
              <a:ext cx="292735" cy="254635"/>
            </a:xfrm>
            <a:custGeom>
              <a:avLst/>
              <a:gdLst/>
              <a:ahLst/>
              <a:cxnLst/>
              <a:rect l="l" t="t" r="r" b="b"/>
              <a:pathLst>
                <a:path w="292735" h="254635">
                  <a:moveTo>
                    <a:pt x="9271" y="225844"/>
                  </a:moveTo>
                  <a:lnTo>
                    <a:pt x="10515" y="231457"/>
                  </a:lnTo>
                  <a:lnTo>
                    <a:pt x="4800" y="246100"/>
                  </a:lnTo>
                  <a:lnTo>
                    <a:pt x="0" y="248221"/>
                  </a:lnTo>
                  <a:lnTo>
                    <a:pt x="8498" y="250758"/>
                  </a:lnTo>
                  <a:lnTo>
                    <a:pt x="17270" y="252614"/>
                  </a:lnTo>
                  <a:lnTo>
                    <a:pt x="26287" y="253752"/>
                  </a:lnTo>
                  <a:lnTo>
                    <a:pt x="35521" y="254139"/>
                  </a:lnTo>
                  <a:lnTo>
                    <a:pt x="66959" y="250210"/>
                  </a:lnTo>
                  <a:lnTo>
                    <a:pt x="93914" y="239126"/>
                  </a:lnTo>
                  <a:lnTo>
                    <a:pt x="99167" y="235038"/>
                  </a:lnTo>
                  <a:lnTo>
                    <a:pt x="51955" y="235038"/>
                  </a:lnTo>
                  <a:lnTo>
                    <a:pt x="40508" y="234439"/>
                  </a:lnTo>
                  <a:lnTo>
                    <a:pt x="29170" y="232675"/>
                  </a:lnTo>
                  <a:lnTo>
                    <a:pt x="18520" y="229779"/>
                  </a:lnTo>
                  <a:lnTo>
                    <a:pt x="9271" y="225844"/>
                  </a:lnTo>
                  <a:close/>
                </a:path>
                <a:path w="292735" h="254635">
                  <a:moveTo>
                    <a:pt x="230129" y="199720"/>
                  </a:moveTo>
                  <a:lnTo>
                    <a:pt x="132791" y="199720"/>
                  </a:lnTo>
                  <a:lnTo>
                    <a:pt x="133057" y="202895"/>
                  </a:lnTo>
                  <a:lnTo>
                    <a:pt x="167149" y="242570"/>
                  </a:lnTo>
                  <a:lnTo>
                    <a:pt x="188328" y="254139"/>
                  </a:lnTo>
                  <a:lnTo>
                    <a:pt x="192403" y="239049"/>
                  </a:lnTo>
                  <a:lnTo>
                    <a:pt x="194071" y="228760"/>
                  </a:lnTo>
                  <a:lnTo>
                    <a:pt x="193611" y="218540"/>
                  </a:lnTo>
                  <a:lnTo>
                    <a:pt x="191300" y="203657"/>
                  </a:lnTo>
                  <a:lnTo>
                    <a:pt x="203704" y="203657"/>
                  </a:lnTo>
                  <a:lnTo>
                    <a:pt x="230129" y="199720"/>
                  </a:lnTo>
                  <a:close/>
                </a:path>
                <a:path w="292735" h="254635">
                  <a:moveTo>
                    <a:pt x="105924" y="229779"/>
                  </a:moveTo>
                  <a:lnTo>
                    <a:pt x="92578" y="234005"/>
                  </a:lnTo>
                  <a:lnTo>
                    <a:pt x="51955" y="235038"/>
                  </a:lnTo>
                  <a:lnTo>
                    <a:pt x="99167" y="235038"/>
                  </a:lnTo>
                  <a:lnTo>
                    <a:pt x="105924" y="229779"/>
                  </a:lnTo>
                  <a:close/>
                </a:path>
                <a:path w="292735" h="254635">
                  <a:moveTo>
                    <a:pt x="130147" y="203217"/>
                  </a:moveTo>
                  <a:lnTo>
                    <a:pt x="115990" y="221944"/>
                  </a:lnTo>
                  <a:lnTo>
                    <a:pt x="105924" y="229779"/>
                  </a:lnTo>
                  <a:lnTo>
                    <a:pt x="115425" y="226771"/>
                  </a:lnTo>
                  <a:lnTo>
                    <a:pt x="128874" y="207135"/>
                  </a:lnTo>
                  <a:lnTo>
                    <a:pt x="130147" y="203217"/>
                  </a:lnTo>
                  <a:close/>
                </a:path>
                <a:path w="292735" h="254635">
                  <a:moveTo>
                    <a:pt x="203704" y="203657"/>
                  </a:moveTo>
                  <a:lnTo>
                    <a:pt x="191300" y="203657"/>
                  </a:lnTo>
                  <a:lnTo>
                    <a:pt x="193636" y="204063"/>
                  </a:lnTo>
                  <a:lnTo>
                    <a:pt x="196075" y="204330"/>
                  </a:lnTo>
                  <a:lnTo>
                    <a:pt x="198589" y="204419"/>
                  </a:lnTo>
                  <a:lnTo>
                    <a:pt x="203704" y="203657"/>
                  </a:lnTo>
                  <a:close/>
                </a:path>
                <a:path w="292735" h="254635">
                  <a:moveTo>
                    <a:pt x="290089" y="168897"/>
                  </a:moveTo>
                  <a:lnTo>
                    <a:pt x="141300" y="168897"/>
                  </a:lnTo>
                  <a:lnTo>
                    <a:pt x="130147" y="203217"/>
                  </a:lnTo>
                  <a:lnTo>
                    <a:pt x="132791" y="199720"/>
                  </a:lnTo>
                  <a:lnTo>
                    <a:pt x="230129" y="199720"/>
                  </a:lnTo>
                  <a:lnTo>
                    <a:pt x="233122" y="199274"/>
                  </a:lnTo>
                  <a:lnTo>
                    <a:pt x="263204" y="186358"/>
                  </a:lnTo>
                  <a:lnTo>
                    <a:pt x="284461" y="173134"/>
                  </a:lnTo>
                  <a:lnTo>
                    <a:pt x="290089" y="168897"/>
                  </a:lnTo>
                  <a:close/>
                </a:path>
                <a:path w="292735" h="254635">
                  <a:moveTo>
                    <a:pt x="63728" y="34975"/>
                  </a:moveTo>
                  <a:lnTo>
                    <a:pt x="58149" y="70328"/>
                  </a:lnTo>
                  <a:lnTo>
                    <a:pt x="57811" y="92532"/>
                  </a:lnTo>
                  <a:lnTo>
                    <a:pt x="64087" y="110963"/>
                  </a:lnTo>
                  <a:lnTo>
                    <a:pt x="78346" y="135001"/>
                  </a:lnTo>
                  <a:lnTo>
                    <a:pt x="79692" y="137134"/>
                  </a:lnTo>
                  <a:lnTo>
                    <a:pt x="81114" y="139090"/>
                  </a:lnTo>
                  <a:lnTo>
                    <a:pt x="82651" y="140893"/>
                  </a:lnTo>
                  <a:lnTo>
                    <a:pt x="66018" y="149006"/>
                  </a:lnTo>
                  <a:lnTo>
                    <a:pt x="52617" y="158162"/>
                  </a:lnTo>
                  <a:lnTo>
                    <a:pt x="43677" y="165646"/>
                  </a:lnTo>
                  <a:lnTo>
                    <a:pt x="40424" y="168744"/>
                  </a:lnTo>
                  <a:lnTo>
                    <a:pt x="60084" y="183555"/>
                  </a:lnTo>
                  <a:lnTo>
                    <a:pt x="73455" y="190931"/>
                  </a:lnTo>
                  <a:lnTo>
                    <a:pt x="86670" y="193069"/>
                  </a:lnTo>
                  <a:lnTo>
                    <a:pt x="105867" y="192163"/>
                  </a:lnTo>
                  <a:lnTo>
                    <a:pt x="113559" y="190507"/>
                  </a:lnTo>
                  <a:lnTo>
                    <a:pt x="122978" y="186245"/>
                  </a:lnTo>
                  <a:lnTo>
                    <a:pt x="132700" y="179126"/>
                  </a:lnTo>
                  <a:lnTo>
                    <a:pt x="141300" y="168897"/>
                  </a:lnTo>
                  <a:lnTo>
                    <a:pt x="290089" y="168897"/>
                  </a:lnTo>
                  <a:lnTo>
                    <a:pt x="259602" y="138949"/>
                  </a:lnTo>
                  <a:lnTo>
                    <a:pt x="221742" y="126365"/>
                  </a:lnTo>
                  <a:lnTo>
                    <a:pt x="221919" y="126111"/>
                  </a:lnTo>
                  <a:lnTo>
                    <a:pt x="222237" y="125539"/>
                  </a:lnTo>
                  <a:lnTo>
                    <a:pt x="236833" y="84423"/>
                  </a:lnTo>
                  <a:lnTo>
                    <a:pt x="237575" y="75552"/>
                  </a:lnTo>
                  <a:lnTo>
                    <a:pt x="133972" y="75552"/>
                  </a:lnTo>
                  <a:lnTo>
                    <a:pt x="111198" y="57296"/>
                  </a:lnTo>
                  <a:lnTo>
                    <a:pt x="88363" y="44672"/>
                  </a:lnTo>
                  <a:lnTo>
                    <a:pt x="70771" y="37343"/>
                  </a:lnTo>
                  <a:lnTo>
                    <a:pt x="63728" y="34975"/>
                  </a:lnTo>
                  <a:close/>
                </a:path>
                <a:path w="292735" h="254635">
                  <a:moveTo>
                    <a:pt x="236169" y="0"/>
                  </a:moveTo>
                  <a:lnTo>
                    <a:pt x="193873" y="14585"/>
                  </a:lnTo>
                  <a:lnTo>
                    <a:pt x="152515" y="44984"/>
                  </a:lnTo>
                  <a:lnTo>
                    <a:pt x="133972" y="75552"/>
                  </a:lnTo>
                  <a:lnTo>
                    <a:pt x="237575" y="75552"/>
                  </a:lnTo>
                  <a:lnTo>
                    <a:pt x="240242" y="43657"/>
                  </a:lnTo>
                  <a:lnTo>
                    <a:pt x="238132" y="12448"/>
                  </a:lnTo>
                  <a:lnTo>
                    <a:pt x="236169" y="0"/>
                  </a:lnTo>
                  <a:close/>
                </a:path>
              </a:pathLst>
            </a:custGeom>
            <a:solidFill>
              <a:srgbClr val="EA09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34707" y="625208"/>
            <a:ext cx="100552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2365" algn="l"/>
                <a:tab pos="2012950" algn="l"/>
                <a:tab pos="2972435" algn="l"/>
                <a:tab pos="8000365" algn="l"/>
              </a:tabLst>
            </a:pPr>
            <a:r>
              <a:rPr lang="ro-RO" sz="5000" b="1" spc="-25" dirty="0">
                <a:latin typeface="Rodotex"/>
                <a:cs typeface="Rodotex"/>
              </a:rPr>
              <a:t>01.</a:t>
            </a:r>
            <a:r>
              <a:rPr lang="ro-RO" sz="5000" b="1" dirty="0">
                <a:latin typeface="Rodotex"/>
                <a:cs typeface="Rodotex"/>
              </a:rPr>
              <a:t>	</a:t>
            </a:r>
            <a:r>
              <a:rPr lang="ro-RO" sz="5000" b="1" spc="-25" dirty="0">
                <a:latin typeface="Rodotex"/>
                <a:cs typeface="Rodotex"/>
              </a:rPr>
              <a:t>ce</a:t>
            </a:r>
            <a:r>
              <a:rPr lang="ro-RO" sz="5000" b="1" dirty="0">
                <a:latin typeface="Rodotex"/>
                <a:cs typeface="Rodotex"/>
              </a:rPr>
              <a:t>	</a:t>
            </a:r>
            <a:r>
              <a:rPr lang="ro-RO" sz="5000" b="1" spc="-25" dirty="0">
                <a:latin typeface="Rodotex"/>
                <a:cs typeface="Rodotex"/>
              </a:rPr>
              <a:t>ne</a:t>
            </a:r>
            <a:r>
              <a:rPr lang="ro-RO" sz="5000" b="1" dirty="0">
                <a:latin typeface="Rodotex"/>
                <a:cs typeface="Rodotex"/>
              </a:rPr>
              <a:t>	recomandă </a:t>
            </a:r>
            <a:r>
              <a:rPr lang="ro-RO"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lang="ro-RO" sz="5000" b="1" spc="-565" dirty="0">
                <a:latin typeface="Rodotex"/>
                <a:cs typeface="Rodotex"/>
              </a:rPr>
              <a:t> </a:t>
            </a:r>
            <a:r>
              <a:rPr lang="ro-RO" sz="1400" dirty="0"/>
              <a:t>experiență</a:t>
            </a:r>
            <a:r>
              <a:rPr lang="ro-RO" sz="1400" spc="5" dirty="0"/>
              <a:t> </a:t>
            </a:r>
            <a:r>
              <a:rPr lang="ro-RO" sz="1400" dirty="0"/>
              <a:t>și</a:t>
            </a:r>
            <a:r>
              <a:rPr lang="ro-RO" sz="1400" spc="5" dirty="0"/>
              <a:t> </a:t>
            </a:r>
            <a:r>
              <a:rPr lang="ro-RO" sz="1400" spc="-10" dirty="0"/>
              <a:t>know-</a:t>
            </a:r>
            <a:r>
              <a:rPr lang="ro-RO" sz="1400" dirty="0"/>
              <a:t>how</a:t>
            </a:r>
            <a:endParaRPr lang="ro-RO" sz="1400" dirty="0">
              <a:latin typeface="Rodotex"/>
              <a:cs typeface="Rodotex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4228" y="2093342"/>
            <a:ext cx="5076825" cy="100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700"/>
              </a:lnSpc>
              <a:spcBef>
                <a:spcPts val="100"/>
              </a:spcBef>
            </a:pPr>
            <a:r>
              <a:rPr sz="1800" b="1" dirty="0">
                <a:solidFill>
                  <a:srgbClr val="1C2E5C"/>
                </a:solidFill>
                <a:latin typeface="Rodotex"/>
                <a:cs typeface="Rodotex"/>
              </a:rPr>
              <a:t>Suntem</a:t>
            </a:r>
            <a:r>
              <a:rPr sz="1800" b="1" spc="-7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b="1" dirty="0">
                <a:solidFill>
                  <a:srgbClr val="1C2E5C"/>
                </a:solidFill>
                <a:latin typeface="Rodotex"/>
                <a:cs typeface="Rodotex"/>
              </a:rPr>
              <a:t>singurul</a:t>
            </a:r>
            <a:r>
              <a:rPr sz="1800" b="1" spc="-6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b="1" dirty="0">
                <a:solidFill>
                  <a:srgbClr val="1C2E5C"/>
                </a:solidFill>
                <a:latin typeface="Rodotex"/>
                <a:cs typeface="Rodotex"/>
              </a:rPr>
              <a:t>producător</a:t>
            </a:r>
            <a:r>
              <a:rPr sz="1800" b="1" spc="-7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b="1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sz="1800" b="1" spc="-6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en-US" sz="1800" b="1" spc="-10" dirty="0">
                <a:solidFill>
                  <a:srgbClr val="1C2E5C"/>
                </a:solidFill>
                <a:latin typeface="Rodotex"/>
                <a:cs typeface="Rodotex"/>
              </a:rPr>
              <a:t>semnalistică</a:t>
            </a:r>
            <a:r>
              <a:rPr sz="1800" b="1" spc="-1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b="1" dirty="0">
                <a:solidFill>
                  <a:srgbClr val="1C2E5C"/>
                </a:solidFill>
                <a:latin typeface="Rodotex"/>
                <a:cs typeface="Rodotex"/>
              </a:rPr>
              <a:t>certificat</a:t>
            </a:r>
            <a:r>
              <a:rPr sz="1800" b="1" spc="-5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b="1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sz="1800" b="1" spc="-5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b="1" dirty="0">
                <a:solidFill>
                  <a:srgbClr val="1C2E5C"/>
                </a:solidFill>
                <a:latin typeface="Rodotex"/>
                <a:cs typeface="Rodotex"/>
              </a:rPr>
              <a:t>către</a:t>
            </a:r>
            <a:r>
              <a:rPr sz="1800" b="1" spc="-5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b="1" spc="-40" dirty="0">
                <a:solidFill>
                  <a:srgbClr val="1C2E5C"/>
                </a:solidFill>
                <a:latin typeface="Rodotex"/>
                <a:cs typeface="Rodotex"/>
              </a:rPr>
              <a:t>HILTON</a:t>
            </a:r>
            <a:r>
              <a:rPr sz="1800" b="1" spc="-5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br>
              <a:rPr lang="ro-RO" sz="1800" b="1" spc="-50" dirty="0">
                <a:solidFill>
                  <a:srgbClr val="1C2E5C"/>
                </a:solidFill>
                <a:latin typeface="Rodotex"/>
                <a:cs typeface="Rodotex"/>
              </a:rPr>
            </a:br>
            <a:r>
              <a:rPr sz="1800" b="1" dirty="0">
                <a:solidFill>
                  <a:srgbClr val="1C2E5C"/>
                </a:solidFill>
                <a:latin typeface="Rodotex"/>
                <a:cs typeface="Rodotex"/>
              </a:rPr>
              <a:t>din</a:t>
            </a:r>
            <a:r>
              <a:rPr sz="1800" b="1" spc="-5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b="1" dirty="0">
                <a:solidFill>
                  <a:srgbClr val="1C2E5C"/>
                </a:solidFill>
                <a:latin typeface="Rodotex"/>
                <a:cs typeface="Rodotex"/>
              </a:rPr>
              <a:t>estul</a:t>
            </a:r>
            <a:r>
              <a:rPr sz="1800" b="1" spc="-5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b="1" spc="-10" dirty="0">
                <a:solidFill>
                  <a:srgbClr val="1C2E5C"/>
                </a:solidFill>
                <a:latin typeface="Rodotex"/>
                <a:cs typeface="Rodotex"/>
              </a:rPr>
              <a:t>Europei.</a:t>
            </a:r>
            <a:endParaRPr sz="1800" dirty="0">
              <a:latin typeface="Rodotex"/>
              <a:cs typeface="Rodotex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4228" y="3103754"/>
            <a:ext cx="5290185" cy="1036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2800"/>
              </a:lnSpc>
              <a:spcBef>
                <a:spcPts val="95"/>
              </a:spcBef>
            </a:pPr>
            <a:r>
              <a:rPr sz="1800" spc="-10" dirty="0">
                <a:solidFill>
                  <a:srgbClr val="1C2E5C"/>
                </a:solidFill>
                <a:latin typeface="Rodotex"/>
                <a:cs typeface="Rodotex"/>
              </a:rPr>
              <a:t>Avem</a:t>
            </a:r>
            <a:r>
              <a:rPr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astfel</a:t>
            </a:r>
            <a:r>
              <a:rPr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acces</a:t>
            </a:r>
            <a:r>
              <a:rPr sz="1800" spc="-3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la</a:t>
            </a:r>
            <a:r>
              <a:rPr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 err="1">
                <a:solidFill>
                  <a:srgbClr val="1C2E5C"/>
                </a:solidFill>
                <a:latin typeface="Rodotex"/>
                <a:cs typeface="Rodotex"/>
              </a:rPr>
              <a:t>solu</a:t>
            </a:r>
            <a:r>
              <a:rPr lang="ro-RO" sz="1800" dirty="0">
                <a:solidFill>
                  <a:srgbClr val="1C2E5C"/>
                </a:solidFill>
                <a:latin typeface="Rodotex"/>
                <a:cs typeface="Rodotex"/>
              </a:rPr>
              <a:t>ț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ii</a:t>
            </a:r>
            <a:r>
              <a:rPr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şi</a:t>
            </a:r>
            <a:r>
              <a:rPr sz="1800" spc="-3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spc="-20" dirty="0">
                <a:solidFill>
                  <a:srgbClr val="1C2E5C"/>
                </a:solidFill>
                <a:latin typeface="Rodotex"/>
                <a:cs typeface="Rodotex"/>
              </a:rPr>
              <a:t>know-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how</a:t>
            </a:r>
            <a:r>
              <a:rPr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sz="1800" spc="-3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spc="-10" dirty="0">
                <a:solidFill>
                  <a:srgbClr val="1C2E5C"/>
                </a:solidFill>
                <a:latin typeface="Rodotex"/>
                <a:cs typeface="Rodotex"/>
              </a:rPr>
              <a:t>ultimă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generaţie</a:t>
            </a:r>
            <a:r>
              <a:rPr sz="1800" spc="-5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în</a:t>
            </a:r>
            <a:r>
              <a:rPr sz="1800" spc="-5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ce</a:t>
            </a:r>
            <a:r>
              <a:rPr sz="1800" spc="-5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priveşte</a:t>
            </a:r>
            <a:r>
              <a:rPr sz="1800" spc="-5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spc="-10" dirty="0">
                <a:solidFill>
                  <a:srgbClr val="1C2E5C"/>
                </a:solidFill>
                <a:latin typeface="Rodotex"/>
                <a:cs typeface="Rodotex"/>
              </a:rPr>
              <a:t>proiectarea</a:t>
            </a:r>
            <a:r>
              <a:rPr sz="1800" spc="-5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şi</a:t>
            </a:r>
            <a:r>
              <a:rPr sz="1800" spc="-5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execuţia</a:t>
            </a:r>
            <a:r>
              <a:rPr sz="1800" spc="-5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spc="-25" dirty="0">
                <a:solidFill>
                  <a:srgbClr val="1C2E5C"/>
                </a:solidFill>
                <a:latin typeface="Rodotex"/>
                <a:cs typeface="Rodotex"/>
              </a:rPr>
              <a:t>de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sisteme</a:t>
            </a:r>
            <a:r>
              <a:rPr sz="1800" spc="-4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complexe</a:t>
            </a:r>
            <a:r>
              <a:rPr sz="1800" spc="-4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800" dirty="0">
                <a:solidFill>
                  <a:srgbClr val="1C2E5C"/>
                </a:solidFill>
                <a:latin typeface="Rodotex"/>
                <a:cs typeface="Rodotex"/>
              </a:rPr>
              <a:t>de</a:t>
            </a:r>
            <a:r>
              <a:rPr sz="1800" spc="-40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en-US" sz="1800" spc="-10" dirty="0">
                <a:solidFill>
                  <a:srgbClr val="1C2E5C"/>
                </a:solidFill>
                <a:latin typeface="Rodotex"/>
                <a:cs typeface="Rodotex"/>
              </a:rPr>
              <a:t>semnalistică</a:t>
            </a:r>
            <a:r>
              <a:rPr sz="1800" spc="-10" dirty="0">
                <a:solidFill>
                  <a:srgbClr val="1C2E5C"/>
                </a:solidFill>
                <a:latin typeface="Rodotex"/>
                <a:cs typeface="Rodotex"/>
              </a:rPr>
              <a:t>.</a:t>
            </a:r>
            <a:endParaRPr sz="1800" dirty="0">
              <a:latin typeface="Rodotex"/>
              <a:cs typeface="Rodotex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0890" y="2316941"/>
            <a:ext cx="1830909" cy="5687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lang="ro-RO" sz="1800" b="1" spc="-10" dirty="0">
                <a:solidFill>
                  <a:srgbClr val="1C2E5C"/>
                </a:solidFill>
                <a:latin typeface="Rodotex"/>
                <a:cs typeface="Rodotex"/>
              </a:rPr>
              <a:t>&gt;10.000.000</a:t>
            </a:r>
            <a:endParaRPr lang="ro-RO" sz="1800" dirty="0">
              <a:latin typeface="Rodotex"/>
              <a:cs typeface="Rodotex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ro-RO" sz="1100" dirty="0">
                <a:solidFill>
                  <a:srgbClr val="1C2E5C"/>
                </a:solidFill>
                <a:latin typeface="Rodotex"/>
                <a:cs typeface="Rodotex"/>
              </a:rPr>
              <a:t>euro</a:t>
            </a:r>
            <a:r>
              <a:rPr lang="ro-RO" sz="11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lang="ro-RO" sz="1100" dirty="0">
                <a:solidFill>
                  <a:srgbClr val="1C2E5C"/>
                </a:solidFill>
                <a:latin typeface="Rodotex"/>
                <a:cs typeface="Rodotex"/>
              </a:rPr>
              <a:t>investiți</a:t>
            </a:r>
            <a:endParaRPr lang="ro-RO" sz="1100" dirty="0">
              <a:latin typeface="Rodotex"/>
              <a:cs typeface="Rodotex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0891" y="3179394"/>
            <a:ext cx="852005" cy="5687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lang="en-US" sz="1800" b="1" spc="-25" dirty="0">
                <a:solidFill>
                  <a:srgbClr val="1C2E5C"/>
                </a:solidFill>
                <a:latin typeface="Rodotex"/>
                <a:cs typeface="Rodotex"/>
              </a:rPr>
              <a:t>&gt;</a:t>
            </a:r>
            <a:r>
              <a:rPr sz="1800" b="1" spc="-25" dirty="0">
                <a:solidFill>
                  <a:srgbClr val="1C2E5C"/>
                </a:solidFill>
                <a:latin typeface="Rodotex"/>
                <a:cs typeface="Rodotex"/>
              </a:rPr>
              <a:t>500</a:t>
            </a:r>
            <a:endParaRPr sz="1800" dirty="0">
              <a:latin typeface="Rodotex"/>
              <a:cs typeface="Rodotex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100" spc="-10" dirty="0">
                <a:solidFill>
                  <a:srgbClr val="1C2E5C"/>
                </a:solidFill>
                <a:latin typeface="Rodotex"/>
                <a:cs typeface="Rodotex"/>
              </a:rPr>
              <a:t>clienţi</a:t>
            </a:r>
            <a:endParaRPr sz="1100" dirty="0">
              <a:latin typeface="Rodotex"/>
              <a:cs typeface="Rodotex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0891" y="3865194"/>
            <a:ext cx="1595120" cy="126746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lang="en-US" sz="1800" b="1" spc="-25" dirty="0">
                <a:solidFill>
                  <a:srgbClr val="1C2E5C"/>
                </a:solidFill>
                <a:latin typeface="Rodotex"/>
                <a:cs typeface="Rodotex"/>
              </a:rPr>
              <a:t>&gt;</a:t>
            </a:r>
            <a:r>
              <a:rPr sz="1800" b="1" spc="-25" dirty="0">
                <a:solidFill>
                  <a:srgbClr val="1C2E5C"/>
                </a:solidFill>
                <a:latin typeface="Rodotex"/>
                <a:cs typeface="Rodotex"/>
              </a:rPr>
              <a:t>50</a:t>
            </a:r>
            <a:endParaRPr sz="1800" dirty="0">
              <a:latin typeface="Rodotex"/>
              <a:cs typeface="Rodotex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100" spc="-10" dirty="0">
                <a:solidFill>
                  <a:srgbClr val="1C2E5C"/>
                </a:solidFill>
                <a:latin typeface="Rodotex"/>
                <a:cs typeface="Rodotex"/>
              </a:rPr>
              <a:t>angajaţi</a:t>
            </a:r>
            <a:endParaRPr sz="1100" dirty="0">
              <a:latin typeface="Rodotex"/>
              <a:cs typeface="Rodotex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100" dirty="0">
              <a:latin typeface="Rodotex"/>
              <a:cs typeface="Rodotex"/>
            </a:endParaRPr>
          </a:p>
          <a:p>
            <a:pPr marL="12700">
              <a:lnSpc>
                <a:spcPct val="100000"/>
              </a:lnSpc>
            </a:pPr>
            <a:r>
              <a:rPr lang="en-US" sz="1800" b="1" spc="-50" dirty="0">
                <a:solidFill>
                  <a:srgbClr val="1C2E5C"/>
                </a:solidFill>
                <a:latin typeface="Rodotex"/>
                <a:cs typeface="Rodotex"/>
              </a:rPr>
              <a:t>&gt;</a:t>
            </a:r>
            <a:r>
              <a:rPr sz="1800" b="1" spc="-50" dirty="0">
                <a:solidFill>
                  <a:srgbClr val="1C2E5C"/>
                </a:solidFill>
                <a:latin typeface="Rodotex"/>
                <a:cs typeface="Rodotex"/>
              </a:rPr>
              <a:t>5</a:t>
            </a:r>
            <a:endParaRPr sz="1800" dirty="0">
              <a:latin typeface="Rodotex"/>
              <a:cs typeface="Rodotex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100" dirty="0">
                <a:solidFill>
                  <a:srgbClr val="1C2E5C"/>
                </a:solidFill>
                <a:latin typeface="Rodotex"/>
                <a:cs typeface="Rodotex"/>
              </a:rPr>
              <a:t>certificări</a:t>
            </a:r>
            <a:r>
              <a:rPr sz="1100" spc="-15" dirty="0">
                <a:solidFill>
                  <a:srgbClr val="1C2E5C"/>
                </a:solidFill>
                <a:latin typeface="Rodotex"/>
                <a:cs typeface="Rodotex"/>
              </a:rPr>
              <a:t> </a:t>
            </a:r>
            <a:r>
              <a:rPr sz="1100" spc="-10" dirty="0">
                <a:solidFill>
                  <a:srgbClr val="1C2E5C"/>
                </a:solidFill>
                <a:latin typeface="Rodotex"/>
                <a:cs typeface="Rodotex"/>
              </a:rPr>
              <a:t>internaţionale</a:t>
            </a:r>
            <a:endParaRPr sz="1100" dirty="0">
              <a:latin typeface="Rodotex"/>
              <a:cs typeface="Rodotex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456005" y="4726477"/>
            <a:ext cx="1797685" cy="781050"/>
            <a:chOff x="4456005" y="4726477"/>
            <a:chExt cx="1797685" cy="781050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7894" y="5417244"/>
              <a:ext cx="1011999" cy="9001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455998" y="4726482"/>
              <a:ext cx="1797685" cy="651510"/>
            </a:xfrm>
            <a:custGeom>
              <a:avLst/>
              <a:gdLst/>
              <a:ahLst/>
              <a:cxnLst/>
              <a:rect l="l" t="t" r="r" b="b"/>
              <a:pathLst>
                <a:path w="1797685" h="651510">
                  <a:moveTo>
                    <a:pt x="179740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638810"/>
                  </a:lnTo>
                  <a:lnTo>
                    <a:pt x="0" y="651510"/>
                  </a:lnTo>
                  <a:lnTo>
                    <a:pt x="1797405" y="651510"/>
                  </a:lnTo>
                  <a:lnTo>
                    <a:pt x="1797405" y="639051"/>
                  </a:lnTo>
                  <a:lnTo>
                    <a:pt x="1797405" y="638810"/>
                  </a:lnTo>
                  <a:lnTo>
                    <a:pt x="1797405" y="13055"/>
                  </a:lnTo>
                  <a:lnTo>
                    <a:pt x="1784350" y="13055"/>
                  </a:lnTo>
                  <a:lnTo>
                    <a:pt x="1784350" y="638810"/>
                  </a:lnTo>
                  <a:lnTo>
                    <a:pt x="13042" y="638810"/>
                  </a:lnTo>
                  <a:lnTo>
                    <a:pt x="13042" y="12700"/>
                  </a:lnTo>
                  <a:lnTo>
                    <a:pt x="1797405" y="12700"/>
                  </a:lnTo>
                  <a:lnTo>
                    <a:pt x="1797405" y="0"/>
                  </a:lnTo>
                  <a:close/>
                </a:path>
              </a:pathLst>
            </a:custGeom>
            <a:solidFill>
              <a:srgbClr val="172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4594141" y="4832761"/>
            <a:ext cx="1532890" cy="398780"/>
          </a:xfrm>
          <a:custGeom>
            <a:avLst/>
            <a:gdLst/>
            <a:ahLst/>
            <a:cxnLst/>
            <a:rect l="l" t="t" r="r" b="b"/>
            <a:pathLst>
              <a:path w="1532889" h="398779">
                <a:moveTo>
                  <a:pt x="165658" y="374408"/>
                </a:moveTo>
                <a:lnTo>
                  <a:pt x="0" y="374408"/>
                </a:lnTo>
                <a:lnTo>
                  <a:pt x="0" y="392353"/>
                </a:lnTo>
                <a:lnTo>
                  <a:pt x="165658" y="392353"/>
                </a:lnTo>
                <a:lnTo>
                  <a:pt x="165658" y="374408"/>
                </a:lnTo>
                <a:close/>
              </a:path>
              <a:path w="1532889" h="398779">
                <a:moveTo>
                  <a:pt x="358825" y="374408"/>
                </a:moveTo>
                <a:lnTo>
                  <a:pt x="194729" y="374408"/>
                </a:lnTo>
                <a:lnTo>
                  <a:pt x="194729" y="392353"/>
                </a:lnTo>
                <a:lnTo>
                  <a:pt x="358825" y="392353"/>
                </a:lnTo>
                <a:lnTo>
                  <a:pt x="358825" y="374408"/>
                </a:lnTo>
                <a:close/>
              </a:path>
              <a:path w="1532889" h="398779">
                <a:moveTo>
                  <a:pt x="119392" y="63309"/>
                </a:moveTo>
                <a:lnTo>
                  <a:pt x="41986" y="63309"/>
                </a:lnTo>
                <a:lnTo>
                  <a:pt x="41986" y="374408"/>
                </a:lnTo>
                <a:lnTo>
                  <a:pt x="119392" y="374408"/>
                </a:lnTo>
                <a:lnTo>
                  <a:pt x="119392" y="221665"/>
                </a:lnTo>
                <a:lnTo>
                  <a:pt x="317017" y="221665"/>
                </a:lnTo>
                <a:lnTo>
                  <a:pt x="317017" y="201117"/>
                </a:lnTo>
                <a:lnTo>
                  <a:pt x="119392" y="201117"/>
                </a:lnTo>
                <a:lnTo>
                  <a:pt x="119392" y="63309"/>
                </a:lnTo>
                <a:close/>
              </a:path>
              <a:path w="1532889" h="398779">
                <a:moveTo>
                  <a:pt x="317017" y="221665"/>
                </a:moveTo>
                <a:lnTo>
                  <a:pt x="239699" y="221665"/>
                </a:lnTo>
                <a:lnTo>
                  <a:pt x="239699" y="374408"/>
                </a:lnTo>
                <a:lnTo>
                  <a:pt x="317017" y="374408"/>
                </a:lnTo>
                <a:lnTo>
                  <a:pt x="317017" y="221665"/>
                </a:lnTo>
                <a:close/>
              </a:path>
              <a:path w="1532889" h="398779">
                <a:moveTo>
                  <a:pt x="317017" y="63309"/>
                </a:moveTo>
                <a:lnTo>
                  <a:pt x="239699" y="63309"/>
                </a:lnTo>
                <a:lnTo>
                  <a:pt x="239699" y="201117"/>
                </a:lnTo>
                <a:lnTo>
                  <a:pt x="317017" y="201117"/>
                </a:lnTo>
                <a:lnTo>
                  <a:pt x="317017" y="63309"/>
                </a:lnTo>
                <a:close/>
              </a:path>
              <a:path w="1532889" h="398779">
                <a:moveTo>
                  <a:pt x="165658" y="45643"/>
                </a:moveTo>
                <a:lnTo>
                  <a:pt x="0" y="45643"/>
                </a:lnTo>
                <a:lnTo>
                  <a:pt x="0" y="63309"/>
                </a:lnTo>
                <a:lnTo>
                  <a:pt x="165658" y="63309"/>
                </a:lnTo>
                <a:lnTo>
                  <a:pt x="165658" y="45643"/>
                </a:lnTo>
                <a:close/>
              </a:path>
              <a:path w="1532889" h="398779">
                <a:moveTo>
                  <a:pt x="358825" y="45643"/>
                </a:moveTo>
                <a:lnTo>
                  <a:pt x="194729" y="45643"/>
                </a:lnTo>
                <a:lnTo>
                  <a:pt x="194729" y="63309"/>
                </a:lnTo>
                <a:lnTo>
                  <a:pt x="358825" y="63309"/>
                </a:lnTo>
                <a:lnTo>
                  <a:pt x="358825" y="45643"/>
                </a:lnTo>
                <a:close/>
              </a:path>
              <a:path w="1532889" h="398779">
                <a:moveTo>
                  <a:pt x="497725" y="45821"/>
                </a:moveTo>
                <a:lnTo>
                  <a:pt x="422541" y="45821"/>
                </a:lnTo>
                <a:lnTo>
                  <a:pt x="422541" y="86880"/>
                </a:lnTo>
                <a:lnTo>
                  <a:pt x="497725" y="86880"/>
                </a:lnTo>
                <a:lnTo>
                  <a:pt x="497725" y="45821"/>
                </a:lnTo>
                <a:close/>
              </a:path>
              <a:path w="1532889" h="398779">
                <a:moveTo>
                  <a:pt x="538302" y="374586"/>
                </a:moveTo>
                <a:lnTo>
                  <a:pt x="385572" y="374586"/>
                </a:lnTo>
                <a:lnTo>
                  <a:pt x="385572" y="392341"/>
                </a:lnTo>
                <a:lnTo>
                  <a:pt x="538302" y="392341"/>
                </a:lnTo>
                <a:lnTo>
                  <a:pt x="538302" y="374586"/>
                </a:lnTo>
                <a:close/>
              </a:path>
              <a:path w="1532889" h="398779">
                <a:moveTo>
                  <a:pt x="500608" y="143827"/>
                </a:moveTo>
                <a:lnTo>
                  <a:pt x="385572" y="143827"/>
                </a:lnTo>
                <a:lnTo>
                  <a:pt x="385572" y="161493"/>
                </a:lnTo>
                <a:lnTo>
                  <a:pt x="426046" y="161493"/>
                </a:lnTo>
                <a:lnTo>
                  <a:pt x="426046" y="374586"/>
                </a:lnTo>
                <a:lnTo>
                  <a:pt x="500608" y="374586"/>
                </a:lnTo>
                <a:lnTo>
                  <a:pt x="500608" y="143827"/>
                </a:lnTo>
                <a:close/>
              </a:path>
              <a:path w="1532889" h="398779">
                <a:moveTo>
                  <a:pt x="710717" y="374408"/>
                </a:moveTo>
                <a:lnTo>
                  <a:pt x="554558" y="374408"/>
                </a:lnTo>
                <a:lnTo>
                  <a:pt x="554558" y="392353"/>
                </a:lnTo>
                <a:lnTo>
                  <a:pt x="710717" y="392353"/>
                </a:lnTo>
                <a:lnTo>
                  <a:pt x="710717" y="374408"/>
                </a:lnTo>
                <a:close/>
              </a:path>
              <a:path w="1532889" h="398779">
                <a:moveTo>
                  <a:pt x="671893" y="0"/>
                </a:moveTo>
                <a:lnTo>
                  <a:pt x="554558" y="0"/>
                </a:lnTo>
                <a:lnTo>
                  <a:pt x="554558" y="17754"/>
                </a:lnTo>
                <a:lnTo>
                  <a:pt x="596138" y="17754"/>
                </a:lnTo>
                <a:lnTo>
                  <a:pt x="596138" y="374408"/>
                </a:lnTo>
                <a:lnTo>
                  <a:pt x="671893" y="374408"/>
                </a:lnTo>
                <a:lnTo>
                  <a:pt x="671893" y="0"/>
                </a:lnTo>
                <a:close/>
              </a:path>
              <a:path w="1532889" h="398779">
                <a:moveTo>
                  <a:pt x="834555" y="161264"/>
                </a:moveTo>
                <a:lnTo>
                  <a:pt x="764768" y="161264"/>
                </a:lnTo>
                <a:lnTo>
                  <a:pt x="764768" y="338658"/>
                </a:lnTo>
                <a:lnTo>
                  <a:pt x="768858" y="360748"/>
                </a:lnTo>
                <a:lnTo>
                  <a:pt x="780935" y="377683"/>
                </a:lnTo>
                <a:lnTo>
                  <a:pt x="800708" y="388530"/>
                </a:lnTo>
                <a:lnTo>
                  <a:pt x="827887" y="392353"/>
                </a:lnTo>
                <a:lnTo>
                  <a:pt x="894080" y="392353"/>
                </a:lnTo>
                <a:lnTo>
                  <a:pt x="894080" y="374408"/>
                </a:lnTo>
                <a:lnTo>
                  <a:pt x="834555" y="374408"/>
                </a:lnTo>
                <a:lnTo>
                  <a:pt x="834555" y="161264"/>
                </a:lnTo>
                <a:close/>
              </a:path>
              <a:path w="1532889" h="398779">
                <a:moveTo>
                  <a:pt x="892695" y="143637"/>
                </a:moveTo>
                <a:lnTo>
                  <a:pt x="724242" y="143637"/>
                </a:lnTo>
                <a:lnTo>
                  <a:pt x="724242" y="161264"/>
                </a:lnTo>
                <a:lnTo>
                  <a:pt x="892695" y="161264"/>
                </a:lnTo>
                <a:lnTo>
                  <a:pt x="892695" y="143637"/>
                </a:lnTo>
                <a:close/>
              </a:path>
              <a:path w="1532889" h="398779">
                <a:moveTo>
                  <a:pt x="764768" y="44970"/>
                </a:moveTo>
                <a:lnTo>
                  <a:pt x="764768" y="143637"/>
                </a:lnTo>
                <a:lnTo>
                  <a:pt x="834555" y="143637"/>
                </a:lnTo>
                <a:lnTo>
                  <a:pt x="834555" y="45254"/>
                </a:lnTo>
                <a:lnTo>
                  <a:pt x="817107" y="45254"/>
                </a:lnTo>
                <a:lnTo>
                  <a:pt x="764768" y="44970"/>
                </a:lnTo>
                <a:close/>
              </a:path>
              <a:path w="1532889" h="398779">
                <a:moveTo>
                  <a:pt x="834555" y="44970"/>
                </a:moveTo>
                <a:lnTo>
                  <a:pt x="817107" y="45254"/>
                </a:lnTo>
                <a:lnTo>
                  <a:pt x="834555" y="45254"/>
                </a:lnTo>
                <a:lnTo>
                  <a:pt x="834555" y="44970"/>
                </a:lnTo>
                <a:close/>
              </a:path>
              <a:path w="1532889" h="398779">
                <a:moveTo>
                  <a:pt x="1044765" y="135483"/>
                </a:moveTo>
                <a:lnTo>
                  <a:pt x="1006350" y="140187"/>
                </a:lnTo>
                <a:lnTo>
                  <a:pt x="967904" y="154822"/>
                </a:lnTo>
                <a:lnTo>
                  <a:pt x="934348" y="180173"/>
                </a:lnTo>
                <a:lnTo>
                  <a:pt x="910606" y="217022"/>
                </a:lnTo>
                <a:lnTo>
                  <a:pt x="901598" y="266153"/>
                </a:lnTo>
                <a:lnTo>
                  <a:pt x="907435" y="305514"/>
                </a:lnTo>
                <a:lnTo>
                  <a:pt x="924890" y="341533"/>
                </a:lnTo>
                <a:lnTo>
                  <a:pt x="953881" y="371105"/>
                </a:lnTo>
                <a:lnTo>
                  <a:pt x="994324" y="391124"/>
                </a:lnTo>
                <a:lnTo>
                  <a:pt x="1046137" y="398487"/>
                </a:lnTo>
                <a:lnTo>
                  <a:pt x="1101597" y="389138"/>
                </a:lnTo>
                <a:lnTo>
                  <a:pt x="1109654" y="384479"/>
                </a:lnTo>
                <a:lnTo>
                  <a:pt x="1044765" y="384479"/>
                </a:lnTo>
                <a:lnTo>
                  <a:pt x="1026835" y="382173"/>
                </a:lnTo>
                <a:lnTo>
                  <a:pt x="995006" y="357149"/>
                </a:lnTo>
                <a:lnTo>
                  <a:pt x="984946" y="308089"/>
                </a:lnTo>
                <a:lnTo>
                  <a:pt x="983907" y="266153"/>
                </a:lnTo>
                <a:lnTo>
                  <a:pt x="983965" y="262178"/>
                </a:lnTo>
                <a:lnTo>
                  <a:pt x="985012" y="225406"/>
                </a:lnTo>
                <a:lnTo>
                  <a:pt x="991912" y="189107"/>
                </a:lnTo>
                <a:lnTo>
                  <a:pt x="1009840" y="162626"/>
                </a:lnTo>
                <a:lnTo>
                  <a:pt x="1044054" y="152374"/>
                </a:lnTo>
                <a:lnTo>
                  <a:pt x="1113534" y="152374"/>
                </a:lnTo>
                <a:lnTo>
                  <a:pt x="1079361" y="139632"/>
                </a:lnTo>
                <a:lnTo>
                  <a:pt x="1044765" y="135483"/>
                </a:lnTo>
                <a:close/>
              </a:path>
              <a:path w="1532889" h="398779">
                <a:moveTo>
                  <a:pt x="1113534" y="152374"/>
                </a:moveTo>
                <a:lnTo>
                  <a:pt x="1044054" y="152374"/>
                </a:lnTo>
                <a:lnTo>
                  <a:pt x="1060236" y="154217"/>
                </a:lnTo>
                <a:lnTo>
                  <a:pt x="1074240" y="159897"/>
                </a:lnTo>
                <a:lnTo>
                  <a:pt x="1097360" y="190456"/>
                </a:lnTo>
                <a:lnTo>
                  <a:pt x="1102552" y="262178"/>
                </a:lnTo>
                <a:lnTo>
                  <a:pt x="1102224" y="306330"/>
                </a:lnTo>
                <a:lnTo>
                  <a:pt x="1096090" y="345459"/>
                </a:lnTo>
                <a:lnTo>
                  <a:pt x="1078744" y="373652"/>
                </a:lnTo>
                <a:lnTo>
                  <a:pt x="1044765" y="384479"/>
                </a:lnTo>
                <a:lnTo>
                  <a:pt x="1109654" y="384479"/>
                </a:lnTo>
                <a:lnTo>
                  <a:pt x="1164312" y="340039"/>
                </a:lnTo>
                <a:lnTo>
                  <a:pt x="1180296" y="304162"/>
                </a:lnTo>
                <a:lnTo>
                  <a:pt x="1183848" y="276140"/>
                </a:lnTo>
                <a:lnTo>
                  <a:pt x="1183627" y="262178"/>
                </a:lnTo>
                <a:lnTo>
                  <a:pt x="1172006" y="212894"/>
                </a:lnTo>
                <a:lnTo>
                  <a:pt x="1147646" y="176960"/>
                </a:lnTo>
                <a:lnTo>
                  <a:pt x="1115210" y="152999"/>
                </a:lnTo>
                <a:lnTo>
                  <a:pt x="1113534" y="152374"/>
                </a:lnTo>
                <a:close/>
              </a:path>
              <a:path w="1532889" h="398779">
                <a:moveTo>
                  <a:pt x="1354315" y="374408"/>
                </a:moveTo>
                <a:lnTo>
                  <a:pt x="1201432" y="374408"/>
                </a:lnTo>
                <a:lnTo>
                  <a:pt x="1201432" y="392353"/>
                </a:lnTo>
                <a:lnTo>
                  <a:pt x="1354315" y="392353"/>
                </a:lnTo>
                <a:lnTo>
                  <a:pt x="1354315" y="374408"/>
                </a:lnTo>
                <a:close/>
              </a:path>
              <a:path w="1532889" h="398779">
                <a:moveTo>
                  <a:pt x="1532851" y="374408"/>
                </a:moveTo>
                <a:lnTo>
                  <a:pt x="1384414" y="374408"/>
                </a:lnTo>
                <a:lnTo>
                  <a:pt x="1384414" y="392353"/>
                </a:lnTo>
                <a:lnTo>
                  <a:pt x="1532851" y="392353"/>
                </a:lnTo>
                <a:lnTo>
                  <a:pt x="1532851" y="374408"/>
                </a:lnTo>
                <a:close/>
              </a:path>
              <a:path w="1532889" h="398779">
                <a:moveTo>
                  <a:pt x="1316672" y="143637"/>
                </a:moveTo>
                <a:lnTo>
                  <a:pt x="1201432" y="143637"/>
                </a:lnTo>
                <a:lnTo>
                  <a:pt x="1201432" y="161264"/>
                </a:lnTo>
                <a:lnTo>
                  <a:pt x="1242098" y="161264"/>
                </a:lnTo>
                <a:lnTo>
                  <a:pt x="1242098" y="374408"/>
                </a:lnTo>
                <a:lnTo>
                  <a:pt x="1316672" y="374408"/>
                </a:lnTo>
                <a:lnTo>
                  <a:pt x="1316702" y="234394"/>
                </a:lnTo>
                <a:lnTo>
                  <a:pt x="1317331" y="224607"/>
                </a:lnTo>
                <a:lnTo>
                  <a:pt x="1318895" y="216560"/>
                </a:lnTo>
                <a:lnTo>
                  <a:pt x="1329136" y="193966"/>
                </a:lnTo>
                <a:lnTo>
                  <a:pt x="1341036" y="181470"/>
                </a:lnTo>
                <a:lnTo>
                  <a:pt x="1316672" y="181470"/>
                </a:lnTo>
                <a:lnTo>
                  <a:pt x="1316672" y="143637"/>
                </a:lnTo>
                <a:close/>
              </a:path>
              <a:path w="1532889" h="398779">
                <a:moveTo>
                  <a:pt x="1477741" y="162483"/>
                </a:moveTo>
                <a:lnTo>
                  <a:pt x="1381010" y="162483"/>
                </a:lnTo>
                <a:lnTo>
                  <a:pt x="1402170" y="168073"/>
                </a:lnTo>
                <a:lnTo>
                  <a:pt x="1413036" y="182846"/>
                </a:lnTo>
                <a:lnTo>
                  <a:pt x="1417040" y="203808"/>
                </a:lnTo>
                <a:lnTo>
                  <a:pt x="1417532" y="224607"/>
                </a:lnTo>
                <a:lnTo>
                  <a:pt x="1417612" y="374408"/>
                </a:lnTo>
                <a:lnTo>
                  <a:pt x="1493177" y="374408"/>
                </a:lnTo>
                <a:lnTo>
                  <a:pt x="1493177" y="216560"/>
                </a:lnTo>
                <a:lnTo>
                  <a:pt x="1492106" y="195399"/>
                </a:lnTo>
                <a:lnTo>
                  <a:pt x="1486147" y="173499"/>
                </a:lnTo>
                <a:lnTo>
                  <a:pt x="1477741" y="162483"/>
                </a:lnTo>
                <a:close/>
              </a:path>
              <a:path w="1532889" h="398779">
                <a:moveTo>
                  <a:pt x="1409039" y="135115"/>
                </a:moveTo>
                <a:lnTo>
                  <a:pt x="1363865" y="144018"/>
                </a:lnTo>
                <a:lnTo>
                  <a:pt x="1326125" y="170142"/>
                </a:lnTo>
                <a:lnTo>
                  <a:pt x="1316672" y="181470"/>
                </a:lnTo>
                <a:lnTo>
                  <a:pt x="1341036" y="181470"/>
                </a:lnTo>
                <a:lnTo>
                  <a:pt x="1345342" y="176949"/>
                </a:lnTo>
                <a:lnTo>
                  <a:pt x="1363854" y="166218"/>
                </a:lnTo>
                <a:lnTo>
                  <a:pt x="1381010" y="162483"/>
                </a:lnTo>
                <a:lnTo>
                  <a:pt x="1477741" y="162483"/>
                </a:lnTo>
                <a:lnTo>
                  <a:pt x="1471177" y="153882"/>
                </a:lnTo>
                <a:lnTo>
                  <a:pt x="1443075" y="139573"/>
                </a:lnTo>
                <a:lnTo>
                  <a:pt x="1431676" y="136995"/>
                </a:lnTo>
                <a:lnTo>
                  <a:pt x="1421766" y="135672"/>
                </a:lnTo>
                <a:lnTo>
                  <a:pt x="1414002" y="135184"/>
                </a:lnTo>
                <a:lnTo>
                  <a:pt x="1409039" y="135115"/>
                </a:lnTo>
                <a:close/>
              </a:path>
            </a:pathLst>
          </a:custGeom>
          <a:solidFill>
            <a:srgbClr val="172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9697852" y="6262803"/>
            <a:ext cx="1592579" cy="20197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224F2711-07AB-7CB4-CE38-BE459D5A033D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D89DE5B7-F471-4554-1F36-A33AA03762F2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pic>
        <p:nvPicPr>
          <p:cNvPr id="14" name="object 16">
            <a:extLst>
              <a:ext uri="{FF2B5EF4-FFF2-40B4-BE49-F238E27FC236}">
                <a16:creationId xmlns:a16="http://schemas.microsoft.com/office/drawing/2014/main" id="{EA6A173C-A88E-AE77-858E-98998715C4D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94994" y="4715743"/>
            <a:ext cx="1647606" cy="662249"/>
          </a:xfrm>
          <a:prstGeom prst="rect">
            <a:avLst/>
          </a:prstGeom>
        </p:spPr>
      </p:pic>
      <p:pic>
        <p:nvPicPr>
          <p:cNvPr id="15" name="object 17">
            <a:extLst>
              <a:ext uri="{FF2B5EF4-FFF2-40B4-BE49-F238E27FC236}">
                <a16:creationId xmlns:a16="http://schemas.microsoft.com/office/drawing/2014/main" id="{8A1F85E7-1879-A819-F27A-BCACEEFEF56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33696" y="4716198"/>
            <a:ext cx="1145984" cy="512965"/>
          </a:xfrm>
          <a:prstGeom prst="rect">
            <a:avLst/>
          </a:prstGeom>
        </p:spPr>
      </p:pic>
      <p:pic>
        <p:nvPicPr>
          <p:cNvPr id="29" name="object 18">
            <a:extLst>
              <a:ext uri="{FF2B5EF4-FFF2-40B4-BE49-F238E27FC236}">
                <a16:creationId xmlns:a16="http://schemas.microsoft.com/office/drawing/2014/main" id="{C463CF34-23D2-CA14-A569-9B09082C95EB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38515" y="4715666"/>
            <a:ext cx="432409" cy="630629"/>
          </a:xfrm>
          <a:prstGeom prst="rect">
            <a:avLst/>
          </a:prstGeom>
        </p:spPr>
      </p:pic>
      <p:sp>
        <p:nvSpPr>
          <p:cNvPr id="30" name="object 19">
            <a:extLst>
              <a:ext uri="{FF2B5EF4-FFF2-40B4-BE49-F238E27FC236}">
                <a16:creationId xmlns:a16="http://schemas.microsoft.com/office/drawing/2014/main" id="{F076B53F-F100-4932-E5F9-71CCA77B83B3}"/>
              </a:ext>
            </a:extLst>
          </p:cNvPr>
          <p:cNvSpPr/>
          <p:nvPr/>
        </p:nvSpPr>
        <p:spPr>
          <a:xfrm>
            <a:off x="6781684" y="4715666"/>
            <a:ext cx="0" cy="662305"/>
          </a:xfrm>
          <a:custGeom>
            <a:avLst/>
            <a:gdLst/>
            <a:ahLst/>
            <a:cxnLst/>
            <a:rect l="l" t="t" r="r" b="b"/>
            <a:pathLst>
              <a:path h="662304">
                <a:moveTo>
                  <a:pt x="0" y="0"/>
                </a:moveTo>
                <a:lnTo>
                  <a:pt x="0" y="661987"/>
                </a:lnTo>
              </a:path>
            </a:pathLst>
          </a:custGeom>
          <a:ln w="25400">
            <a:solidFill>
              <a:srgbClr val="002B58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>
            <a:extLst>
              <a:ext uri="{FF2B5EF4-FFF2-40B4-BE49-F238E27FC236}">
                <a16:creationId xmlns:a16="http://schemas.microsoft.com/office/drawing/2014/main" id="{B50AE7C6-4893-A7E1-A5FF-E2BB087F8D73}"/>
              </a:ext>
            </a:extLst>
          </p:cNvPr>
          <p:cNvGrpSpPr/>
          <p:nvPr/>
        </p:nvGrpSpPr>
        <p:grpSpPr>
          <a:xfrm>
            <a:off x="912367" y="2056053"/>
            <a:ext cx="10335895" cy="3889375"/>
            <a:chOff x="912367" y="2056053"/>
            <a:chExt cx="10335895" cy="3889375"/>
          </a:xfrm>
        </p:grpSpPr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873B93B5-5181-EF30-2428-76E85551937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367" y="2056053"/>
              <a:ext cx="10335769" cy="3889235"/>
            </a:xfrm>
            <a:prstGeom prst="rect">
              <a:avLst/>
            </a:prstGeom>
          </p:spPr>
        </p:pic>
        <p:pic>
          <p:nvPicPr>
            <p:cNvPr id="6" name="object 7">
              <a:extLst>
                <a:ext uri="{FF2B5EF4-FFF2-40B4-BE49-F238E27FC236}">
                  <a16:creationId xmlns:a16="http://schemas.microsoft.com/office/drawing/2014/main" id="{61050FE3-3823-175D-8D44-BEC7FBC3354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1747" y="5125858"/>
              <a:ext cx="432409" cy="630631"/>
            </a:xfrm>
            <a:prstGeom prst="rect">
              <a:avLst/>
            </a:prstGeom>
          </p:spPr>
        </p:pic>
      </p:grpSp>
      <p:sp>
        <p:nvSpPr>
          <p:cNvPr id="7" name="object 13">
            <a:extLst>
              <a:ext uri="{FF2B5EF4-FFF2-40B4-BE49-F238E27FC236}">
                <a16:creationId xmlns:a16="http://schemas.microsoft.com/office/drawing/2014/main" id="{05BF7547-100F-423F-F728-8763C7DB86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2367" y="625208"/>
            <a:ext cx="100552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2365" algn="l"/>
                <a:tab pos="2012950" algn="l"/>
                <a:tab pos="2972435" algn="l"/>
                <a:tab pos="8000365" algn="l"/>
              </a:tabLst>
            </a:pPr>
            <a:r>
              <a:rPr sz="5000" b="1" spc="-25" dirty="0">
                <a:latin typeface="Rodotex"/>
                <a:cs typeface="Rodotex"/>
              </a:rPr>
              <a:t>01.</a:t>
            </a:r>
            <a:r>
              <a:rPr sz="5000" b="1" dirty="0">
                <a:latin typeface="Rodotex"/>
                <a:cs typeface="Rodotex"/>
              </a:rPr>
              <a:t>	</a:t>
            </a:r>
            <a:r>
              <a:rPr sz="5000" b="1" spc="-25" dirty="0">
                <a:latin typeface="Rodotex"/>
                <a:cs typeface="Rodotex"/>
              </a:rPr>
              <a:t>ce</a:t>
            </a:r>
            <a:r>
              <a:rPr sz="5000" b="1" dirty="0">
                <a:latin typeface="Rodotex"/>
                <a:cs typeface="Rodotex"/>
              </a:rPr>
              <a:t>	</a:t>
            </a:r>
            <a:r>
              <a:rPr sz="5000" b="1" spc="-25" dirty="0">
                <a:latin typeface="Rodotex"/>
                <a:cs typeface="Rodotex"/>
              </a:rPr>
              <a:t>ne</a:t>
            </a:r>
            <a:r>
              <a:rPr sz="5000" b="1" dirty="0">
                <a:latin typeface="Rodotex"/>
                <a:cs typeface="Rodotex"/>
              </a:rPr>
              <a:t>	recomandă </a:t>
            </a:r>
            <a:r>
              <a:rPr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</a:t>
            </a:r>
            <a:r>
              <a:rPr sz="5000" b="1" spc="-565" dirty="0">
                <a:latin typeface="Rodotex"/>
                <a:cs typeface="Rodotex"/>
              </a:rPr>
              <a:t> </a:t>
            </a:r>
            <a:r>
              <a:rPr lang="ro-RO" sz="1400" dirty="0"/>
              <a:t>sustenabilitate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8" name="object 26">
            <a:extLst>
              <a:ext uri="{FF2B5EF4-FFF2-40B4-BE49-F238E27FC236}">
                <a16:creationId xmlns:a16="http://schemas.microsoft.com/office/drawing/2014/main" id="{B6E2D9B4-72DB-4237-A198-AD06AD6897F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697852" y="6262803"/>
            <a:ext cx="1592579" cy="20197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/>
              <a:t>passion</a:t>
            </a:r>
            <a:r>
              <a:rPr spc="-5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spc="-10" dirty="0"/>
              <a:t>perfection</a:t>
            </a:r>
          </a:p>
        </p:txBody>
      </p:sp>
    </p:spTree>
    <p:extLst>
      <p:ext uri="{BB962C8B-B14F-4D97-AF65-F5344CB8AC3E}">
        <p14:creationId xmlns:p14="http://schemas.microsoft.com/office/powerpoint/2010/main" val="20427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840" y="625208"/>
            <a:ext cx="1176536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2365" algn="l"/>
                <a:tab pos="2012950" algn="l"/>
                <a:tab pos="2972435" algn="l"/>
                <a:tab pos="8000365" algn="l"/>
              </a:tabLst>
            </a:pPr>
            <a:r>
              <a:rPr sz="5000" b="1" spc="-25" dirty="0">
                <a:latin typeface="Rodotex"/>
                <a:cs typeface="Rodotex"/>
              </a:rPr>
              <a:t>01.</a:t>
            </a:r>
            <a:r>
              <a:rPr sz="5000" b="1" dirty="0">
                <a:latin typeface="Rodotex"/>
                <a:cs typeface="Rodotex"/>
              </a:rPr>
              <a:t>	</a:t>
            </a:r>
            <a:r>
              <a:rPr lang="en-US" sz="5000" b="1" spc="-25" dirty="0">
                <a:latin typeface="Rodotex"/>
                <a:cs typeface="Rodotex"/>
              </a:rPr>
              <a:t>cine</a:t>
            </a:r>
            <a:r>
              <a:rPr lang="en-US" sz="5000" b="1" spc="-25" dirty="0"/>
              <a:t> </a:t>
            </a:r>
            <a:r>
              <a:rPr sz="5000" b="1" spc="-25" dirty="0">
                <a:latin typeface="Rodotex"/>
                <a:cs typeface="Rodotex"/>
              </a:rPr>
              <a:t>ne</a:t>
            </a:r>
            <a:r>
              <a:rPr lang="en-US" sz="5000" b="1" dirty="0">
                <a:latin typeface="Rodotex"/>
                <a:cs typeface="Rodotex"/>
              </a:rPr>
              <a:t> </a:t>
            </a:r>
            <a:r>
              <a:rPr sz="5000" b="1" dirty="0" err="1">
                <a:latin typeface="Rodotex"/>
                <a:cs typeface="Rodotex"/>
              </a:rPr>
              <a:t>recomandă</a:t>
            </a:r>
            <a:r>
              <a:rPr sz="5000" b="1" dirty="0">
                <a:latin typeface="Rodotex"/>
                <a:cs typeface="Rodotex"/>
              </a:rPr>
              <a:t> </a:t>
            </a:r>
            <a:r>
              <a:rPr lang="en-US" sz="5000" b="1" u="sng" dirty="0">
                <a:uFill>
                  <a:solidFill>
                    <a:srgbClr val="1C2E5C"/>
                  </a:solidFill>
                </a:uFill>
                <a:latin typeface="Rodotex"/>
                <a:cs typeface="Rodotex"/>
              </a:rPr>
              <a:t>		</a:t>
            </a:r>
            <a:r>
              <a:rPr sz="5000" b="1" spc="-580" dirty="0">
                <a:latin typeface="Rodotex"/>
                <a:cs typeface="Rodotex"/>
              </a:rPr>
              <a:t> </a:t>
            </a:r>
            <a:r>
              <a:rPr sz="1400" spc="-10" dirty="0"/>
              <a:t>portofoliu</a:t>
            </a:r>
            <a:r>
              <a:rPr sz="1400" dirty="0"/>
              <a:t> general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>
                <a:solidFill>
                  <a:srgbClr val="FFFFFF"/>
                </a:solidFill>
              </a:rPr>
              <a:t>passion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perfection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36FF3DA-13CA-2044-887A-7C2F91192C8B}"/>
              </a:ext>
            </a:extLst>
          </p:cNvPr>
          <p:cNvSpPr txBox="1"/>
          <p:nvPr/>
        </p:nvSpPr>
        <p:spPr>
          <a:xfrm>
            <a:off x="330531" y="4951798"/>
            <a:ext cx="215444" cy="1259882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EA098C"/>
                </a:solidFill>
                <a:latin typeface="Rodotex"/>
                <a:cs typeface="Rodotex"/>
              </a:rPr>
              <a:t>rodotex.com</a:t>
            </a:r>
            <a:endParaRPr sz="1400" dirty="0">
              <a:latin typeface="Rodotex"/>
              <a:cs typeface="Rodotex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52EBB2E-5DB3-57C8-797D-85A53128B989}"/>
              </a:ext>
            </a:extLst>
          </p:cNvPr>
          <p:cNvSpPr txBox="1"/>
          <p:nvPr/>
        </p:nvSpPr>
        <p:spPr>
          <a:xfrm>
            <a:off x="330531" y="3200401"/>
            <a:ext cx="215444" cy="1751396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en-US" sz="1400" dirty="0" err="1">
                <a:solidFill>
                  <a:srgbClr val="1C2E5C"/>
                </a:solidFill>
                <a:latin typeface="Rodotex"/>
                <a:cs typeface="Rodotex"/>
              </a:rPr>
              <a:t>februarie</a:t>
            </a:r>
            <a:r>
              <a:rPr lang="en-US" sz="1400" dirty="0">
                <a:solidFill>
                  <a:srgbClr val="1C2E5C"/>
                </a:solidFill>
                <a:latin typeface="Rodotex"/>
                <a:cs typeface="Rodotex"/>
              </a:rPr>
              <a:t> 2025</a:t>
            </a:r>
            <a:endParaRPr sz="1400" dirty="0">
              <a:solidFill>
                <a:srgbClr val="1C2E5C"/>
              </a:solidFill>
              <a:latin typeface="Rodotex"/>
              <a:cs typeface="Rodotex"/>
            </a:endParaRPr>
          </a:p>
        </p:txBody>
      </p:sp>
      <p:sp>
        <p:nvSpPr>
          <p:cNvPr id="3" name="object 26">
            <a:extLst>
              <a:ext uri="{FF2B5EF4-FFF2-40B4-BE49-F238E27FC236}">
                <a16:creationId xmlns:a16="http://schemas.microsoft.com/office/drawing/2014/main" id="{BC896896-C342-F392-ED19-EDA456EAC85E}"/>
              </a:ext>
            </a:extLst>
          </p:cNvPr>
          <p:cNvSpPr txBox="1">
            <a:spLocks/>
          </p:cNvSpPr>
          <p:nvPr/>
        </p:nvSpPr>
        <p:spPr>
          <a:xfrm>
            <a:off x="9697852" y="6262803"/>
            <a:ext cx="1592579" cy="20197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>
            <a:defPPr>
              <a:defRPr kern="0"/>
            </a:defPPr>
            <a:lvl1pPr>
              <a:defRPr sz="1100" b="1" i="0">
                <a:solidFill>
                  <a:srgbClr val="1C2E5C"/>
                </a:solidFill>
                <a:latin typeface="Rodotex"/>
                <a:cs typeface="Rodotex"/>
              </a:defRPr>
            </a:lvl1pPr>
          </a:lstStyle>
          <a:p>
            <a:pPr marL="12700">
              <a:spcBef>
                <a:spcPts val="254"/>
              </a:spcBef>
            </a:pPr>
            <a:r>
              <a:rPr lang="en-US"/>
              <a:t>passion</a:t>
            </a:r>
            <a:r>
              <a:rPr lang="en-US" spc="-50"/>
              <a:t> </a:t>
            </a:r>
            <a:r>
              <a:rPr lang="en-US"/>
              <a:t>for</a:t>
            </a:r>
            <a:r>
              <a:rPr lang="en-US" spc="-50"/>
              <a:t> </a:t>
            </a:r>
            <a:r>
              <a:rPr lang="en-US" spc="-10"/>
              <a:t>perfection</a:t>
            </a:r>
            <a:endParaRPr lang="en-US" spc="-10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FB971D8F-8E0A-F9CA-9A3B-BA8A0E7811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3841" y="1848867"/>
            <a:ext cx="10327005" cy="4005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dirty="0">
                <a:solidFill>
                  <a:srgbClr val="1C2E5C"/>
                </a:solidFill>
                <a:latin typeface="Rodotex" pitchFamily="50" charset="0"/>
              </a:rPr>
              <a:t>u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n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portofoliu</a:t>
            </a:r>
            <a:r>
              <a:rPr spc="-3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de</a:t>
            </a:r>
            <a:r>
              <a:rPr spc="-3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peste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500</a:t>
            </a:r>
            <a:r>
              <a:rPr spc="-3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de</a:t>
            </a:r>
            <a:r>
              <a:rPr spc="-3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clienţi,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dintre</a:t>
            </a:r>
            <a:r>
              <a:rPr spc="-3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care</a:t>
            </a:r>
            <a:r>
              <a:rPr spc="-3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lang="en-US" dirty="0" err="1">
                <a:solidFill>
                  <a:srgbClr val="1C2E5C"/>
                </a:solidFill>
                <a:latin typeface="Rodotex" pitchFamily="50" charset="0"/>
              </a:rPr>
              <a:t>pu</a:t>
            </a:r>
            <a:r>
              <a:rPr dirty="0" err="1">
                <a:solidFill>
                  <a:srgbClr val="1C2E5C"/>
                </a:solidFill>
                <a:latin typeface="Rodotex" pitchFamily="50" charset="0"/>
              </a:rPr>
              <a:t>tem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aminti</a:t>
            </a:r>
            <a:r>
              <a:rPr spc="-3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nume</a:t>
            </a:r>
            <a:r>
              <a:rPr spc="-3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sonore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10" dirty="0">
                <a:solidFill>
                  <a:srgbClr val="1C2E5C"/>
                </a:solidFill>
                <a:latin typeface="Rodotex" pitchFamily="50" charset="0"/>
              </a:rPr>
              <a:t>precum:</a:t>
            </a: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pc="-10" dirty="0">
              <a:solidFill>
                <a:srgbClr val="1C2E5C"/>
              </a:solidFill>
              <a:latin typeface="Rodotex" pitchFamily="50" charset="0"/>
            </a:endParaRPr>
          </a:p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STRABAG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5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20" dirty="0">
                <a:solidFill>
                  <a:srgbClr val="1C2E5C"/>
                </a:solidFill>
                <a:latin typeface="Rodotex" pitchFamily="50" charset="0"/>
              </a:rPr>
              <a:t>MOBEXPERT,</a:t>
            </a:r>
            <a:r>
              <a:rPr spc="-5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spc="-10" dirty="0">
                <a:solidFill>
                  <a:srgbClr val="1C2E5C"/>
                </a:solidFill>
                <a:latin typeface="Rodotex" pitchFamily="50" charset="0"/>
                <a:cs typeface="Rodotex"/>
              </a:rPr>
              <a:t>KAUFLAND</a:t>
            </a:r>
            <a:r>
              <a:rPr b="1" spc="-55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ROMANIA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5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10" dirty="0">
                <a:solidFill>
                  <a:srgbClr val="1C2E5C"/>
                </a:solidFill>
                <a:latin typeface="Rodotex" pitchFamily="50" charset="0"/>
              </a:rPr>
              <a:t>CARREFOUR</a:t>
            </a:r>
            <a:r>
              <a:rPr spc="-5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ROMANIA,</a:t>
            </a:r>
            <a:r>
              <a:rPr spc="-5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DEDEMAN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3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10" dirty="0">
                <a:solidFill>
                  <a:srgbClr val="1C2E5C"/>
                </a:solidFill>
                <a:latin typeface="Rodotex" pitchFamily="50" charset="0"/>
              </a:rPr>
              <a:t>PepsiCo,</a:t>
            </a:r>
          </a:p>
          <a:p>
            <a:pPr marL="12700" marR="158115">
              <a:lnSpc>
                <a:spcPct val="122800"/>
              </a:lnSpc>
            </a:pP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BRIKSTON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4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25" dirty="0">
                <a:solidFill>
                  <a:srgbClr val="1C2E5C"/>
                </a:solidFill>
                <a:latin typeface="Rodotex" pitchFamily="50" charset="0"/>
              </a:rPr>
              <a:t>CONEST,</a:t>
            </a:r>
            <a:r>
              <a:rPr spc="-4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CARGUS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Acibadem,</a:t>
            </a:r>
            <a:r>
              <a:rPr spc="-4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VEOLIA</a:t>
            </a:r>
            <a:r>
              <a:rPr b="1" spc="-40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Romania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4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IULIUS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MALL</a:t>
            </a:r>
            <a:r>
              <a:rPr spc="-4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(Iaşi,</a:t>
            </a:r>
            <a:r>
              <a:rPr spc="-4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10" dirty="0">
                <a:solidFill>
                  <a:srgbClr val="1C2E5C"/>
                </a:solidFill>
                <a:latin typeface="Rodotex" pitchFamily="50" charset="0"/>
              </a:rPr>
              <a:t>Cluj-Napoca, Suceava),</a:t>
            </a:r>
            <a:r>
              <a:rPr spc="-6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spc="-20" dirty="0">
                <a:solidFill>
                  <a:srgbClr val="1C2E5C"/>
                </a:solidFill>
                <a:latin typeface="Rodotex" pitchFamily="50" charset="0"/>
                <a:cs typeface="Rodotex"/>
              </a:rPr>
              <a:t>PALAS</a:t>
            </a:r>
            <a:r>
              <a:rPr b="1" spc="-60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MALL</a:t>
            </a:r>
            <a:r>
              <a:rPr b="1" spc="-65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Iasi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6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LEAR</a:t>
            </a:r>
            <a:r>
              <a:rPr spc="-6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Corporation</a:t>
            </a:r>
            <a:r>
              <a:rPr spc="-6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Iasi,</a:t>
            </a:r>
            <a:r>
              <a:rPr spc="-6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spc="-25" dirty="0">
                <a:solidFill>
                  <a:srgbClr val="1C2E5C"/>
                </a:solidFill>
                <a:latin typeface="Rodotex" pitchFamily="50" charset="0"/>
                <a:cs typeface="Rodotex"/>
              </a:rPr>
              <a:t>CONTINENTAL</a:t>
            </a:r>
            <a:r>
              <a:rPr b="1" spc="-60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spc="-10" dirty="0">
                <a:solidFill>
                  <a:srgbClr val="1C2E5C"/>
                </a:solidFill>
                <a:latin typeface="Rodotex" pitchFamily="50" charset="0"/>
                <a:cs typeface="Rodotex"/>
              </a:rPr>
              <a:t>AUTOMOTIVE</a:t>
            </a:r>
            <a:r>
              <a:rPr b="1" spc="-65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ROMANIA</a:t>
            </a:r>
            <a:r>
              <a:rPr b="1" spc="-60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spc="-50" dirty="0">
                <a:solidFill>
                  <a:srgbClr val="1C2E5C"/>
                </a:solidFill>
                <a:latin typeface="Rodotex" pitchFamily="50" charset="0"/>
                <a:cs typeface="Rodotex"/>
              </a:rPr>
              <a:t>–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Iasi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5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CROCO,</a:t>
            </a:r>
            <a:r>
              <a:rPr spc="35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Alka</a:t>
            </a:r>
            <a:r>
              <a:rPr b="1" spc="-50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GROUP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5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20" dirty="0">
                <a:solidFill>
                  <a:srgbClr val="1C2E5C"/>
                </a:solidFill>
                <a:latin typeface="Rodotex" pitchFamily="50" charset="0"/>
              </a:rPr>
              <a:t>INOVALABEL,</a:t>
            </a:r>
            <a:r>
              <a:rPr spc="-4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BMT</a:t>
            </a:r>
            <a:r>
              <a:rPr b="1" spc="-50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spc="-20" dirty="0">
                <a:solidFill>
                  <a:srgbClr val="1C2E5C"/>
                </a:solidFill>
                <a:latin typeface="Rodotex" pitchFamily="50" charset="0"/>
                <a:cs typeface="Rodotex"/>
              </a:rPr>
              <a:t>AEROSPACE</a:t>
            </a:r>
            <a:r>
              <a:rPr b="1" spc="-45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ROMANIA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5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10" dirty="0">
                <a:solidFill>
                  <a:srgbClr val="1C2E5C"/>
                </a:solidFill>
                <a:latin typeface="Rodotex" pitchFamily="50" charset="0"/>
              </a:rPr>
              <a:t>AEROPORTUL </a:t>
            </a:r>
            <a:r>
              <a:rPr spc="-20" dirty="0">
                <a:solidFill>
                  <a:srgbClr val="1C2E5C"/>
                </a:solidFill>
                <a:latin typeface="Rodotex" pitchFamily="50" charset="0"/>
              </a:rPr>
              <a:t>INTERNATIONAL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Iasi,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DM</a:t>
            </a:r>
            <a:r>
              <a:rPr b="1" spc="-35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Drogerie</a:t>
            </a:r>
            <a:r>
              <a:rPr b="1" spc="-40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Markt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3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VELUX,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20" dirty="0">
                <a:solidFill>
                  <a:srgbClr val="1C2E5C"/>
                </a:solidFill>
                <a:latin typeface="Rodotex" pitchFamily="50" charset="0"/>
              </a:rPr>
              <a:t>KOBER,</a:t>
            </a:r>
            <a:r>
              <a:rPr spc="-3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GROHE</a:t>
            </a:r>
            <a:r>
              <a:rPr b="1" spc="-40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AG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3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10" dirty="0">
                <a:solidFill>
                  <a:srgbClr val="1C2E5C"/>
                </a:solidFill>
                <a:latin typeface="Rodotex" pitchFamily="50" charset="0"/>
              </a:rPr>
              <a:t>COTNARI,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spc="-10" dirty="0">
                <a:solidFill>
                  <a:srgbClr val="1C2E5C"/>
                </a:solidFill>
                <a:latin typeface="Rodotex" pitchFamily="50" charset="0"/>
                <a:cs typeface="Rodotex"/>
              </a:rPr>
              <a:t>ARCADIA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b="1" spc="-10" dirty="0">
                <a:solidFill>
                  <a:srgbClr val="1C2E5C"/>
                </a:solidFill>
                <a:latin typeface="Rodotex" pitchFamily="50" charset="0"/>
                <a:cs typeface="Rodotex"/>
              </a:rPr>
              <a:t>HOSPITAL</a:t>
            </a:r>
            <a:r>
              <a:rPr spc="-10"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5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CYBERNET</a:t>
            </a:r>
            <a:r>
              <a:rPr spc="-5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30" dirty="0">
                <a:solidFill>
                  <a:srgbClr val="1C2E5C"/>
                </a:solidFill>
                <a:latin typeface="Rodotex" pitchFamily="50" charset="0"/>
              </a:rPr>
              <a:t>AUTO,</a:t>
            </a:r>
            <a:r>
              <a:rPr spc="-5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RIFIL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5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Primaria</a:t>
            </a:r>
            <a:r>
              <a:rPr spc="-5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Iasi,</a:t>
            </a:r>
            <a:r>
              <a:rPr spc="-5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spc="-10" dirty="0">
                <a:solidFill>
                  <a:srgbClr val="1C2E5C"/>
                </a:solidFill>
                <a:latin typeface="Rodotex" pitchFamily="50" charset="0"/>
                <a:cs typeface="Rodotex"/>
              </a:rPr>
              <a:t>Universitatea</a:t>
            </a:r>
            <a:r>
              <a:rPr b="1" spc="-55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de</a:t>
            </a:r>
            <a:r>
              <a:rPr b="1" spc="-55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Medicina</a:t>
            </a:r>
            <a:r>
              <a:rPr b="1" spc="-55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si</a:t>
            </a:r>
            <a:r>
              <a:rPr b="1" spc="-50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Farmacie</a:t>
            </a:r>
            <a:r>
              <a:rPr b="1" spc="-55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spc="-20" dirty="0">
                <a:solidFill>
                  <a:srgbClr val="1C2E5C"/>
                </a:solidFill>
                <a:latin typeface="Rodotex" pitchFamily="50" charset="0"/>
                <a:cs typeface="Rodotex"/>
              </a:rPr>
              <a:t>"Gr.</a:t>
            </a:r>
          </a:p>
          <a:p>
            <a:pPr marL="12700" marR="5080">
              <a:lnSpc>
                <a:spcPts val="2650"/>
              </a:lnSpc>
              <a:spcBef>
                <a:spcPts val="110"/>
              </a:spcBef>
            </a:pPr>
            <a:r>
              <a:rPr b="1" spc="-50" dirty="0">
                <a:solidFill>
                  <a:srgbClr val="1C2E5C"/>
                </a:solidFill>
                <a:latin typeface="Rodotex" pitchFamily="50" charset="0"/>
                <a:cs typeface="Rodotex"/>
              </a:rPr>
              <a:t>T.</a:t>
            </a:r>
            <a:r>
              <a:rPr b="1" spc="-45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spc="-10" dirty="0">
                <a:solidFill>
                  <a:srgbClr val="1C2E5C"/>
                </a:solidFill>
                <a:latin typeface="Rodotex" pitchFamily="50" charset="0"/>
                <a:cs typeface="Rodotex"/>
              </a:rPr>
              <a:t>Popa"</a:t>
            </a:r>
            <a:r>
              <a:rPr b="1" spc="-40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–</a:t>
            </a:r>
            <a:r>
              <a:rPr b="1" spc="-45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Iasi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10" dirty="0">
                <a:solidFill>
                  <a:srgbClr val="1C2E5C"/>
                </a:solidFill>
                <a:latin typeface="Rodotex" pitchFamily="50" charset="0"/>
              </a:rPr>
              <a:t>Universitatea</a:t>
            </a:r>
            <a:r>
              <a:rPr spc="-4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de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Ştiinţe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Agricole</a:t>
            </a:r>
            <a:r>
              <a:rPr spc="-4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şi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Medicină</a:t>
            </a:r>
            <a:r>
              <a:rPr spc="-4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10" dirty="0">
                <a:solidFill>
                  <a:srgbClr val="1C2E5C"/>
                </a:solidFill>
                <a:latin typeface="Rodotex" pitchFamily="50" charset="0"/>
              </a:rPr>
              <a:t>Veterinară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"Ion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Ionescu</a:t>
            </a:r>
            <a:r>
              <a:rPr spc="-4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de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la</a:t>
            </a:r>
            <a:r>
              <a:rPr spc="-4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Brad"</a:t>
            </a:r>
            <a:r>
              <a:rPr spc="-4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50" dirty="0">
                <a:solidFill>
                  <a:srgbClr val="1C2E5C"/>
                </a:solidFill>
                <a:latin typeface="Rodotex" pitchFamily="50" charset="0"/>
              </a:rPr>
              <a:t>–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Iasi,</a:t>
            </a:r>
            <a:r>
              <a:rPr spc="-2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FITERMAN</a:t>
            </a:r>
            <a:r>
              <a:rPr b="1" spc="-20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PHARMA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2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10" dirty="0">
                <a:solidFill>
                  <a:srgbClr val="1C2E5C"/>
                </a:solidFill>
                <a:latin typeface="Rodotex" pitchFamily="50" charset="0"/>
              </a:rPr>
              <a:t>ANTIBIOTICE,</a:t>
            </a:r>
            <a:r>
              <a:rPr spc="-2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ROPHARMA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2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Balkan</a:t>
            </a:r>
            <a:r>
              <a:rPr spc="-2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10" dirty="0">
                <a:solidFill>
                  <a:srgbClr val="1C2E5C"/>
                </a:solidFill>
                <a:latin typeface="Rodotex" pitchFamily="50" charset="0"/>
              </a:rPr>
              <a:t>Pharmaceuticals,</a:t>
            </a:r>
            <a:r>
              <a:rPr spc="-2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spc="-10" dirty="0">
                <a:solidFill>
                  <a:srgbClr val="1C2E5C"/>
                </a:solidFill>
                <a:latin typeface="Rodotex" pitchFamily="50" charset="0"/>
                <a:cs typeface="Rodotex"/>
              </a:rPr>
              <a:t>Bionovativ</a:t>
            </a:r>
            <a:r>
              <a:rPr spc="-10"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2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25" dirty="0">
                <a:solidFill>
                  <a:srgbClr val="1C2E5C"/>
                </a:solidFill>
                <a:latin typeface="Rodotex" pitchFamily="50" charset="0"/>
              </a:rPr>
              <a:t>DVR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Pharm,</a:t>
            </a:r>
            <a:r>
              <a:rPr spc="-6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Sinergyplant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6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Sanolabel,</a:t>
            </a:r>
            <a:r>
              <a:rPr spc="-6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S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ubstitute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6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25" dirty="0">
                <a:solidFill>
                  <a:srgbClr val="1C2E5C"/>
                </a:solidFill>
                <a:latin typeface="Rodotex" pitchFamily="50" charset="0"/>
              </a:rPr>
              <a:t>Terapia,</a:t>
            </a:r>
            <a:r>
              <a:rPr spc="-60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Esculap</a:t>
            </a:r>
            <a:r>
              <a:rPr dirty="0">
                <a:solidFill>
                  <a:srgbClr val="1C2E5C"/>
                </a:solidFill>
                <a:latin typeface="Rodotex" pitchFamily="50" charset="0"/>
              </a:rPr>
              <a:t>,</a:t>
            </a:r>
            <a:r>
              <a:rPr spc="-6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spc="-10" dirty="0">
                <a:solidFill>
                  <a:srgbClr val="1C2E5C"/>
                </a:solidFill>
                <a:latin typeface="Rodotex" pitchFamily="50" charset="0"/>
              </a:rPr>
              <a:t>Europharmaco,</a:t>
            </a:r>
            <a:r>
              <a:rPr spc="-6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spc="-10" dirty="0">
                <a:solidFill>
                  <a:srgbClr val="1C2E5C"/>
                </a:solidFill>
                <a:latin typeface="Rodotex" pitchFamily="50" charset="0"/>
                <a:cs typeface="Rodotex"/>
              </a:rPr>
              <a:t>PFIZER</a:t>
            </a:r>
            <a:r>
              <a:rPr spc="-10" dirty="0">
                <a:solidFill>
                  <a:srgbClr val="1C2E5C"/>
                </a:solidFill>
                <a:latin typeface="Rodotex" pitchFamily="50" charset="0"/>
              </a:rPr>
              <a:t>, LAROPHARM,</a:t>
            </a:r>
            <a:r>
              <a:rPr spc="-65" dirty="0">
                <a:solidFill>
                  <a:srgbClr val="1C2E5C"/>
                </a:solidFill>
                <a:latin typeface="Rodotex" pitchFamily="50" charset="0"/>
              </a:rPr>
              <a:t> </a:t>
            </a:r>
            <a:r>
              <a:rPr b="1" dirty="0">
                <a:solidFill>
                  <a:srgbClr val="1C2E5C"/>
                </a:solidFill>
                <a:latin typeface="Rodotex" pitchFamily="50" charset="0"/>
                <a:cs typeface="Rodotex"/>
              </a:rPr>
              <a:t>FARMA</a:t>
            </a:r>
            <a:r>
              <a:rPr b="1" spc="-60" dirty="0">
                <a:solidFill>
                  <a:srgbClr val="1C2E5C"/>
                </a:solidFill>
                <a:latin typeface="Rodotex" pitchFamily="50" charset="0"/>
                <a:cs typeface="Rodotex"/>
              </a:rPr>
              <a:t> </a:t>
            </a:r>
            <a:r>
              <a:rPr b="1" spc="-10" dirty="0">
                <a:solidFill>
                  <a:srgbClr val="1C2E5C"/>
                </a:solidFill>
                <a:latin typeface="Rodotex" pitchFamily="50" charset="0"/>
                <a:cs typeface="Rodotex"/>
              </a:rPr>
              <a:t>CLASS</a:t>
            </a:r>
            <a:r>
              <a:rPr spc="-10" dirty="0">
                <a:solidFill>
                  <a:srgbClr val="1C2E5C"/>
                </a:solidFill>
                <a:latin typeface="Rodotex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176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</TotalTime>
  <Words>1886</Words>
  <Application>Microsoft Office PowerPoint</Application>
  <PresentationFormat>Widescreen</PresentationFormat>
  <Paragraphs>284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Trebuchet MS</vt:lpstr>
      <vt:lpstr>Rodotex</vt:lpstr>
      <vt:lpstr>Times New Roman</vt:lpstr>
      <vt:lpstr>Office Theme</vt:lpstr>
      <vt:lpstr>PowerPoint Presentation</vt:lpstr>
      <vt:lpstr>PowerPoint Presentation</vt:lpstr>
      <vt:lpstr>01. istoric   cum a început totul</vt:lpstr>
      <vt:lpstr>01. exemple   ne raportăm la cei mai buni, cunoaștem domeniul</vt:lpstr>
      <vt:lpstr>01. provocări   ce înseamnă astăzi un aeroport modern</vt:lpstr>
      <vt:lpstr>01. componente   din ce este compus un sistem de semnalistică</vt:lpstr>
      <vt:lpstr>01. ce ne recomandă   experiență și know-how</vt:lpstr>
      <vt:lpstr>01. ce ne recomandă   sustenabilitate</vt:lpstr>
      <vt:lpstr>01. cine ne recomandă    portofoliu general</vt:lpstr>
      <vt:lpstr>PowerPoint Presentation</vt:lpstr>
      <vt:lpstr>02. proiect 2025  inovare și cercetare în semnalistică</vt:lpstr>
      <vt:lpstr>02. proiect 2025  inovare și cercetare în semnalistică</vt:lpstr>
      <vt:lpstr>02. proiect 2025  inovare și cercetare în semnalistică</vt:lpstr>
      <vt:lpstr>02. proiect 2025  inovare și cercetare în semnalistică</vt:lpstr>
      <vt:lpstr>02. proiect 2025  inovare și cercetare în semnalistică</vt:lpstr>
      <vt:lpstr>02. proiect 2025  inovare și cercetare în semnalistică</vt:lpstr>
      <vt:lpstr>02. proiect 2025  inovare și cercetare în semnalistică</vt:lpstr>
      <vt:lpstr>02. proiect 2025  inovare și cercetare în semnalistică</vt:lpstr>
      <vt:lpstr>02. proiect 2025  inovare și cercetare în semnalistică</vt:lpstr>
      <vt:lpstr>02. proiect 2025  inovare și cercetare în semnalistică</vt:lpstr>
      <vt:lpstr>02. proiect 2025  inovare și cercetare în semnalistică</vt:lpstr>
      <vt:lpstr>02. proiect 2025  inovare și cercetare în semnalistică</vt:lpstr>
      <vt:lpstr>PowerPoint Presentation</vt:lpstr>
      <vt:lpstr>03. implementare  semnalistică Aeroportul Iași</vt:lpstr>
      <vt:lpstr>PowerPoint Presentation</vt:lpstr>
      <vt:lpstr>PowerPoint Presentation</vt:lpstr>
      <vt:lpstr>PowerPoint Presentation</vt:lpstr>
      <vt:lpstr>PowerPoint Presentation</vt:lpstr>
      <vt:lpstr>concluzie _______ inovare și cercetare în semnalistică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Signalistica de aeroport la standarde internationale</dc:title>
  <dc:creator>rodotex sign</dc:creator>
  <cp:lastModifiedBy>Ioana Stoleru</cp:lastModifiedBy>
  <cp:revision>49</cp:revision>
  <dcterms:created xsi:type="dcterms:W3CDTF">2024-01-26T11:53:27Z</dcterms:created>
  <dcterms:modified xsi:type="dcterms:W3CDTF">2025-02-04T12:48:45Z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2024-01-26T00:00:00Z</vt:filetime>
  </property>
  <property fmtid="{D5CDD505-2E9C-101B-9397-08002B2CF9AE}" pid="3" name="Creator">
    <vt:lpwstr>Adobe Illustrator 28.1 (Windows)</vt:lpwstr>
  </property>
  <property fmtid="{D5CDD505-2E9C-101B-9397-08002B2CF9AE}" pid="4" name="LastSaved">
    <vt:filetime>2024-01-26T00:00:00Z</vt:filetime>
  </property>
  <property fmtid="{D5CDD505-2E9C-101B-9397-08002B2CF9AE}" pid="5" name="Producer">
    <vt:lpwstr>Adobe PDF library 17.00</vt:lpwstr>
  </property>
</Properties>
</file>