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5165" r:id="rId2"/>
  </p:sldMasterIdLst>
  <p:notesMasterIdLst>
    <p:notesMasterId r:id="rId19"/>
  </p:notesMasterIdLst>
  <p:handoutMasterIdLst>
    <p:handoutMasterId r:id="rId20"/>
  </p:handoutMasterIdLst>
  <p:sldIdLst>
    <p:sldId id="552" r:id="rId3"/>
    <p:sldId id="651" r:id="rId4"/>
    <p:sldId id="653" r:id="rId5"/>
    <p:sldId id="656" r:id="rId6"/>
    <p:sldId id="659" r:id="rId7"/>
    <p:sldId id="664" r:id="rId8"/>
    <p:sldId id="665" r:id="rId9"/>
    <p:sldId id="666" r:id="rId10"/>
    <p:sldId id="667" r:id="rId11"/>
    <p:sldId id="668" r:id="rId12"/>
    <p:sldId id="669" r:id="rId13"/>
    <p:sldId id="670" r:id="rId14"/>
    <p:sldId id="671" r:id="rId15"/>
    <p:sldId id="257" r:id="rId16"/>
    <p:sldId id="258" r:id="rId17"/>
    <p:sldId id="381" r:id="rId18"/>
  </p:sldIdLst>
  <p:sldSz cx="9144000" cy="6858000" type="screen4x3"/>
  <p:notesSz cx="6805613" cy="9944100"/>
  <p:defaultTextStyle>
    <a:defPPr>
      <a:defRPr lang="ro-RO"/>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66"/>
    <a:srgbClr val="2DF3DB"/>
    <a:srgbClr val="FFFF99"/>
    <a:srgbClr val="CCFFCC"/>
    <a:srgbClr val="9FE6FF"/>
    <a:srgbClr val="5D5DFF"/>
    <a:srgbClr val="65D7FF"/>
    <a:srgbClr val="339933"/>
    <a:srgbClr val="0066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25" autoAdjust="0"/>
    <p:restoredTop sz="96323" autoAdjust="0"/>
  </p:normalViewPr>
  <p:slideViewPr>
    <p:cSldViewPr>
      <p:cViewPr varScale="1">
        <p:scale>
          <a:sx n="111" d="100"/>
          <a:sy n="111" d="100"/>
        </p:scale>
        <p:origin x="16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2298" y="-102"/>
      </p:cViewPr>
      <p:guideLst>
        <p:guide orient="horz" pos="3132"/>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2949575" cy="498475"/>
          </a:xfrm>
          <a:prstGeom prst="rect">
            <a:avLst/>
          </a:prstGeom>
          <a:noFill/>
          <a:ln>
            <a:noFill/>
          </a:ln>
          <a:effectLst/>
        </p:spPr>
        <p:txBody>
          <a:bodyPr vert="horz" wrap="square" lIns="93317" tIns="46659" rIns="93317" bIns="46659" numCol="1" anchor="t" anchorCtr="0" compatLnSpc="1">
            <a:prstTxWarp prst="textNoShape">
              <a:avLst/>
            </a:prstTxWarp>
          </a:bodyPr>
          <a:lstStyle>
            <a:lvl1pPr defTabSz="931863">
              <a:defRPr sz="1200">
                <a:latin typeface="Arial" charset="0"/>
                <a:cs typeface="Arial" charset="0"/>
              </a:defRPr>
            </a:lvl1pPr>
          </a:lstStyle>
          <a:p>
            <a:pPr>
              <a:defRPr/>
            </a:pPr>
            <a:endParaRPr lang="en-US" dirty="0"/>
          </a:p>
        </p:txBody>
      </p:sp>
      <p:sp>
        <p:nvSpPr>
          <p:cNvPr id="109571" name="Rectangle 3"/>
          <p:cNvSpPr>
            <a:spLocks noGrp="1" noChangeArrowheads="1"/>
          </p:cNvSpPr>
          <p:nvPr>
            <p:ph type="dt" sz="quarter" idx="1"/>
          </p:nvPr>
        </p:nvSpPr>
        <p:spPr bwMode="auto">
          <a:xfrm>
            <a:off x="3854450" y="0"/>
            <a:ext cx="2949575" cy="498475"/>
          </a:xfrm>
          <a:prstGeom prst="rect">
            <a:avLst/>
          </a:prstGeom>
          <a:noFill/>
          <a:ln>
            <a:noFill/>
          </a:ln>
          <a:effectLst/>
        </p:spPr>
        <p:txBody>
          <a:bodyPr vert="horz" wrap="square" lIns="93317" tIns="46659" rIns="93317" bIns="46659" numCol="1" anchor="t" anchorCtr="0" compatLnSpc="1">
            <a:prstTxWarp prst="textNoShape">
              <a:avLst/>
            </a:prstTxWarp>
          </a:bodyPr>
          <a:lstStyle>
            <a:lvl1pPr algn="r" defTabSz="931863">
              <a:defRPr sz="1200">
                <a:latin typeface="Arial" charset="0"/>
                <a:cs typeface="Arial" charset="0"/>
              </a:defRPr>
            </a:lvl1pPr>
          </a:lstStyle>
          <a:p>
            <a:pPr>
              <a:defRPr/>
            </a:pPr>
            <a:endParaRPr lang="en-US" dirty="0"/>
          </a:p>
        </p:txBody>
      </p:sp>
      <p:sp>
        <p:nvSpPr>
          <p:cNvPr id="109572" name="Rectangle 4"/>
          <p:cNvSpPr>
            <a:spLocks noGrp="1" noChangeArrowheads="1"/>
          </p:cNvSpPr>
          <p:nvPr>
            <p:ph type="ftr" sz="quarter" idx="2"/>
          </p:nvPr>
        </p:nvSpPr>
        <p:spPr bwMode="auto">
          <a:xfrm>
            <a:off x="0" y="9444038"/>
            <a:ext cx="3762375" cy="498475"/>
          </a:xfrm>
          <a:prstGeom prst="rect">
            <a:avLst/>
          </a:prstGeom>
          <a:noFill/>
          <a:ln>
            <a:noFill/>
          </a:ln>
          <a:effectLst/>
        </p:spPr>
        <p:txBody>
          <a:bodyPr vert="horz" wrap="square" lIns="93317" tIns="46659" rIns="93317" bIns="46659" numCol="1" anchor="b" anchorCtr="0" compatLnSpc="1">
            <a:prstTxWarp prst="textNoShape">
              <a:avLst/>
            </a:prstTxWarp>
          </a:bodyPr>
          <a:lstStyle>
            <a:lvl1pPr defTabSz="931863">
              <a:defRPr sz="1200">
                <a:latin typeface="Arial" charset="0"/>
                <a:cs typeface="Arial" charset="0"/>
              </a:defRPr>
            </a:lvl1pPr>
          </a:lstStyle>
          <a:p>
            <a:pPr>
              <a:defRPr/>
            </a:pPr>
            <a:endParaRPr lang="en-US" dirty="0"/>
          </a:p>
        </p:txBody>
      </p:sp>
      <p:sp>
        <p:nvSpPr>
          <p:cNvPr id="109573" name="Rectangle 5"/>
          <p:cNvSpPr>
            <a:spLocks noGrp="1" noChangeArrowheads="1"/>
          </p:cNvSpPr>
          <p:nvPr>
            <p:ph type="sldNum" sz="quarter" idx="3"/>
          </p:nvPr>
        </p:nvSpPr>
        <p:spPr bwMode="auto">
          <a:xfrm>
            <a:off x="3854450" y="9444038"/>
            <a:ext cx="2949575" cy="498475"/>
          </a:xfrm>
          <a:prstGeom prst="rect">
            <a:avLst/>
          </a:prstGeom>
          <a:noFill/>
          <a:ln>
            <a:noFill/>
          </a:ln>
          <a:effectLst/>
        </p:spPr>
        <p:txBody>
          <a:bodyPr vert="horz" wrap="square" lIns="93317" tIns="46659" rIns="93317" bIns="46659" numCol="1" anchor="b" anchorCtr="0" compatLnSpc="1">
            <a:prstTxWarp prst="textNoShape">
              <a:avLst/>
            </a:prstTxWarp>
          </a:bodyPr>
          <a:lstStyle>
            <a:lvl1pPr algn="r" defTabSz="931863">
              <a:defRPr sz="1200">
                <a:latin typeface="Arial" charset="0"/>
                <a:cs typeface="Arial" charset="0"/>
              </a:defRPr>
            </a:lvl1pPr>
          </a:lstStyle>
          <a:p>
            <a:pPr>
              <a:defRPr/>
            </a:pPr>
            <a:fld id="{65990D5F-358F-446B-9291-435CFBF1BF47}" type="slidenum">
              <a:rPr lang="ro-RO"/>
              <a:pPr>
                <a:defRPr/>
              </a:pPr>
              <a:t>‹#›</a:t>
            </a:fld>
            <a:endParaRPr lang="ro-RO" dirty="0"/>
          </a:p>
        </p:txBody>
      </p:sp>
    </p:spTree>
    <p:extLst>
      <p:ext uri="{BB962C8B-B14F-4D97-AF65-F5344CB8AC3E}">
        <p14:creationId xmlns:p14="http://schemas.microsoft.com/office/powerpoint/2010/main" val="2186409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9575" cy="498475"/>
          </a:xfrm>
          <a:prstGeom prst="rect">
            <a:avLst/>
          </a:prstGeom>
          <a:noFill/>
          <a:ln>
            <a:noFill/>
          </a:ln>
          <a:effectLst/>
        </p:spPr>
        <p:txBody>
          <a:bodyPr vert="horz" wrap="square" lIns="93317" tIns="46659" rIns="93317" bIns="46659" numCol="1" anchor="t" anchorCtr="0" compatLnSpc="1">
            <a:prstTxWarp prst="textNoShape">
              <a:avLst/>
            </a:prstTxWarp>
          </a:bodyPr>
          <a:lstStyle>
            <a:lvl1pPr defTabSz="931863">
              <a:defRPr sz="1200">
                <a:latin typeface="Arial" charset="0"/>
                <a:cs typeface="Arial" charset="0"/>
              </a:defRPr>
            </a:lvl1pPr>
          </a:lstStyle>
          <a:p>
            <a:pPr>
              <a:defRPr/>
            </a:pPr>
            <a:endParaRPr lang="en-US" dirty="0"/>
          </a:p>
        </p:txBody>
      </p:sp>
      <p:sp>
        <p:nvSpPr>
          <p:cNvPr id="27651" name="Rectangle 3"/>
          <p:cNvSpPr>
            <a:spLocks noGrp="1" noChangeArrowheads="1"/>
          </p:cNvSpPr>
          <p:nvPr>
            <p:ph type="dt" idx="1"/>
          </p:nvPr>
        </p:nvSpPr>
        <p:spPr bwMode="auto">
          <a:xfrm>
            <a:off x="3854450" y="0"/>
            <a:ext cx="2949575" cy="498475"/>
          </a:xfrm>
          <a:prstGeom prst="rect">
            <a:avLst/>
          </a:prstGeom>
          <a:noFill/>
          <a:ln>
            <a:noFill/>
          </a:ln>
          <a:effectLst/>
        </p:spPr>
        <p:txBody>
          <a:bodyPr vert="horz" wrap="square" lIns="93317" tIns="46659" rIns="93317" bIns="46659" numCol="1" anchor="t" anchorCtr="0" compatLnSpc="1">
            <a:prstTxWarp prst="textNoShape">
              <a:avLst/>
            </a:prstTxWarp>
          </a:bodyPr>
          <a:lstStyle>
            <a:lvl1pPr algn="r" defTabSz="931863">
              <a:defRPr sz="1200">
                <a:latin typeface="Arial" charset="0"/>
                <a:cs typeface="Arial"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82625" y="4724400"/>
            <a:ext cx="5440363" cy="4473575"/>
          </a:xfrm>
          <a:prstGeom prst="rect">
            <a:avLst/>
          </a:prstGeom>
          <a:noFill/>
          <a:ln>
            <a:noFill/>
          </a:ln>
          <a:effectLst/>
        </p:spPr>
        <p:txBody>
          <a:bodyPr vert="horz" wrap="square" lIns="93317" tIns="46659" rIns="93317" bIns="46659" numCol="1" anchor="t" anchorCtr="0" compatLnSpc="1">
            <a:prstTxWarp prst="textNoShape">
              <a:avLst/>
            </a:prstTxWarp>
          </a:bodyPr>
          <a:lstStyle/>
          <a:p>
            <a:pPr lvl="0"/>
            <a:r>
              <a:rPr lang="ro-RO" noProof="0"/>
              <a:t>Click to edit Master text styles</a:t>
            </a:r>
          </a:p>
          <a:p>
            <a:pPr lvl="1"/>
            <a:r>
              <a:rPr lang="ro-RO" noProof="0"/>
              <a:t>Second level</a:t>
            </a:r>
          </a:p>
          <a:p>
            <a:pPr lvl="2"/>
            <a:r>
              <a:rPr lang="ro-RO" noProof="0"/>
              <a:t>Third level</a:t>
            </a:r>
          </a:p>
          <a:p>
            <a:pPr lvl="3"/>
            <a:r>
              <a:rPr lang="ro-RO" noProof="0"/>
              <a:t>Fourth level</a:t>
            </a:r>
          </a:p>
          <a:p>
            <a:pPr lvl="4"/>
            <a:r>
              <a:rPr lang="ro-RO" noProof="0"/>
              <a:t>Fifth level</a:t>
            </a:r>
          </a:p>
        </p:txBody>
      </p:sp>
      <p:sp>
        <p:nvSpPr>
          <p:cNvPr id="27654" name="Rectangle 6"/>
          <p:cNvSpPr>
            <a:spLocks noGrp="1" noChangeArrowheads="1"/>
          </p:cNvSpPr>
          <p:nvPr>
            <p:ph type="ftr" sz="quarter" idx="4"/>
          </p:nvPr>
        </p:nvSpPr>
        <p:spPr bwMode="auto">
          <a:xfrm>
            <a:off x="0" y="9444038"/>
            <a:ext cx="2949575" cy="498475"/>
          </a:xfrm>
          <a:prstGeom prst="rect">
            <a:avLst/>
          </a:prstGeom>
          <a:noFill/>
          <a:ln>
            <a:noFill/>
          </a:ln>
          <a:effectLst/>
        </p:spPr>
        <p:txBody>
          <a:bodyPr vert="horz" wrap="square" lIns="93317" tIns="46659" rIns="93317" bIns="46659" numCol="1" anchor="b" anchorCtr="0" compatLnSpc="1">
            <a:prstTxWarp prst="textNoShape">
              <a:avLst/>
            </a:prstTxWarp>
          </a:bodyPr>
          <a:lstStyle>
            <a:lvl1pPr defTabSz="931863">
              <a:defRPr sz="1200">
                <a:latin typeface="Arial" charset="0"/>
                <a:cs typeface="Arial" charset="0"/>
              </a:defRPr>
            </a:lvl1pPr>
          </a:lstStyle>
          <a:p>
            <a:pPr>
              <a:defRPr/>
            </a:pPr>
            <a:endParaRPr lang="en-US" dirty="0"/>
          </a:p>
        </p:txBody>
      </p:sp>
      <p:sp>
        <p:nvSpPr>
          <p:cNvPr id="27655" name="Rectangle 7"/>
          <p:cNvSpPr>
            <a:spLocks noGrp="1" noChangeArrowheads="1"/>
          </p:cNvSpPr>
          <p:nvPr>
            <p:ph type="sldNum" sz="quarter" idx="5"/>
          </p:nvPr>
        </p:nvSpPr>
        <p:spPr bwMode="auto">
          <a:xfrm>
            <a:off x="3854450" y="9444038"/>
            <a:ext cx="2949575" cy="498475"/>
          </a:xfrm>
          <a:prstGeom prst="rect">
            <a:avLst/>
          </a:prstGeom>
          <a:noFill/>
          <a:ln>
            <a:noFill/>
          </a:ln>
          <a:effectLst/>
        </p:spPr>
        <p:txBody>
          <a:bodyPr vert="horz" wrap="square" lIns="93317" tIns="46659" rIns="93317" bIns="46659" numCol="1" anchor="b" anchorCtr="0" compatLnSpc="1">
            <a:prstTxWarp prst="textNoShape">
              <a:avLst/>
            </a:prstTxWarp>
          </a:bodyPr>
          <a:lstStyle>
            <a:lvl1pPr algn="r" defTabSz="931863">
              <a:defRPr sz="1200">
                <a:latin typeface="Arial" charset="0"/>
                <a:cs typeface="Arial" charset="0"/>
              </a:defRPr>
            </a:lvl1pPr>
          </a:lstStyle>
          <a:p>
            <a:pPr>
              <a:defRPr/>
            </a:pPr>
            <a:fld id="{72A18715-617B-42C1-A8F7-ADF55F20B4D4}" type="slidenum">
              <a:rPr lang="ro-RO"/>
              <a:pPr>
                <a:defRPr/>
              </a:pPr>
              <a:t>‹#›</a:t>
            </a:fld>
            <a:endParaRPr lang="ro-RO" dirty="0"/>
          </a:p>
        </p:txBody>
      </p:sp>
    </p:spTree>
    <p:extLst>
      <p:ext uri="{BB962C8B-B14F-4D97-AF65-F5344CB8AC3E}">
        <p14:creationId xmlns:p14="http://schemas.microsoft.com/office/powerpoint/2010/main" val="361532929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F3DFBFA9-1F3C-4955-B5D3-368EA99EDC54}" type="slidenum">
              <a:rPr lang="ro-RO" altLang="ro-RO" smtClean="0"/>
              <a:pPr eaLnBrk="1" hangingPunct="1">
                <a:spcBef>
                  <a:spcPct val="0"/>
                </a:spcBef>
              </a:pPr>
              <a:t>1</a:t>
            </a:fld>
            <a:endParaRPr lang="ro-RO" altLang="ro-RO"/>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ro-RO"/>
              <a:t>In case of emergency, please use the door you came in because, even that we are at the ground floor, outside the windows is a quite deep ditch.</a:t>
            </a:r>
          </a:p>
          <a:p>
            <a:pPr eaLnBrk="1" hangingPunct="1"/>
            <a:r>
              <a:rPr lang="en-US" altLang="ro-RO"/>
              <a:t>The emergency phone is of course, 112.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72A18715-617B-42C1-A8F7-ADF55F20B4D4}" type="slidenum">
              <a:rPr lang="ro-RO" smtClean="0"/>
              <a:pPr>
                <a:defRPr/>
              </a:pPr>
              <a:t>13</a:t>
            </a:fld>
            <a:endParaRPr lang="ro-RO" dirty="0"/>
          </a:p>
        </p:txBody>
      </p:sp>
    </p:spTree>
    <p:extLst>
      <p:ext uri="{BB962C8B-B14F-4D97-AF65-F5344CB8AC3E}">
        <p14:creationId xmlns:p14="http://schemas.microsoft.com/office/powerpoint/2010/main" val="3268249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o-RO" dirty="0"/>
              <a:t>Urmare a necesitatii digitalizarii procesului de colectare a datelor statistice AACR a demarat la sfarsitul anului 2023 si in cursul anului 2024 dezvoltarea platformei informatice AACR de colectare a datelor statistice.</a:t>
            </a:r>
          </a:p>
          <a:p>
            <a:r>
              <a:rPr lang="ro-RO" dirty="0"/>
              <a:t>Datele de contact de la furnizori de date statistice de la aeroporturile autohtone au fost colectate la finalul anului 2024. Acestia au fost invitati sa participe la o prezentare a platformei in date de 28.01.2025.</a:t>
            </a:r>
          </a:p>
          <a:p>
            <a:r>
              <a:rPr lang="ro-RO" dirty="0"/>
              <a:t>Datele de contact de la furnizori de date statistice de la restul aerodromurilor autohtone vor fi colectate in urmatoarele luni si vor fi invitati sa participe la o prezentare dupa colectarea tuturor datelor de contact.</a:t>
            </a:r>
          </a:p>
          <a:p>
            <a:r>
              <a:rPr lang="ro-RO" dirty="0"/>
              <a:t>Primul modul de colectare a datelor a fost pus in functiune de la inceputul anului 2025. Prima luna de colectare a datelor statistice aferente traficului aeroportuar de la aeroporturi, prin platforma informatica AACR, fiind luna februarie pentru datele aferente lunii ianuarie 2025. </a:t>
            </a:r>
          </a:p>
          <a:p>
            <a:r>
              <a:rPr lang="en-US" dirty="0"/>
              <a:t>!!! </a:t>
            </a:r>
            <a:r>
              <a:rPr lang="ro-RO" dirty="0"/>
              <a:t>Datele statistice vor fi transmise doar prin platforma informatica AACR. Doar in cazul in care aceasta nu se poate accesa in mai mult de 72h, furnizorii de date statistice vor transmite datele prin e-mail in formatul prezentat in PAC-TA-STA</a:t>
            </a:r>
          </a:p>
          <a:p>
            <a:r>
              <a:rPr lang="ro-RO" dirty="0"/>
              <a:t>Urmatoarele module de colectare a celorlalte date statistice sunt in dezvoltare.</a:t>
            </a: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EEE68D1-C3CE-4F7B-89A6-F2206570A2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8634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1 </a:t>
            </a:r>
            <a:r>
              <a:rPr lang="ro-RO" dirty="0"/>
              <a:t>Furnizorul de date acceseaza platforma prin linkul prezent pe siteul AACR rubrica statistica</a:t>
            </a:r>
            <a:r>
              <a:rPr lang="en-US" dirty="0"/>
              <a:t>-p</a:t>
            </a:r>
            <a:r>
              <a:rPr lang="ro-RO" dirty="0"/>
              <a:t>ortal raportare statistica </a:t>
            </a:r>
            <a:r>
              <a:rPr lang="en-US" dirty="0"/>
              <a:t>(https://www.caa.ro/ro/pages/statistica) </a:t>
            </a:r>
          </a:p>
          <a:p>
            <a:pPr marL="171450" indent="-171450">
              <a:buFontTx/>
              <a:buChar char="-"/>
            </a:pPr>
            <a:r>
              <a:rPr lang="en-US" dirty="0"/>
              <a:t>2 O data </a:t>
            </a:r>
            <a:r>
              <a:rPr lang="en-US" dirty="0" err="1"/>
              <a:t>acesata</a:t>
            </a:r>
            <a:r>
              <a:rPr lang="en-US" dirty="0"/>
              <a:t> </a:t>
            </a:r>
            <a:r>
              <a:rPr lang="en-US" dirty="0" err="1"/>
              <a:t>platforma</a:t>
            </a:r>
            <a:r>
              <a:rPr lang="en-US" dirty="0"/>
              <a:t> cu </a:t>
            </a:r>
            <a:r>
              <a:rPr lang="en-US" dirty="0" err="1"/>
              <a:t>numele</a:t>
            </a:r>
            <a:r>
              <a:rPr lang="en-US" dirty="0"/>
              <a:t> de </a:t>
            </a:r>
            <a:r>
              <a:rPr lang="en-US" dirty="0" err="1"/>
              <a:t>utilizator</a:t>
            </a:r>
            <a:r>
              <a:rPr lang="en-US" dirty="0"/>
              <a:t> </a:t>
            </a:r>
            <a:r>
              <a:rPr lang="en-US" dirty="0" err="1"/>
              <a:t>si</a:t>
            </a:r>
            <a:r>
              <a:rPr lang="en-US" dirty="0"/>
              <a:t> </a:t>
            </a:r>
            <a:r>
              <a:rPr lang="en-US" dirty="0" err="1"/>
              <a:t>parola</a:t>
            </a:r>
            <a:r>
              <a:rPr lang="en-US" dirty="0"/>
              <a:t>, </a:t>
            </a:r>
            <a:r>
              <a:rPr lang="en-US" dirty="0" err="1"/>
              <a:t>furnizorul</a:t>
            </a:r>
            <a:r>
              <a:rPr lang="en-US" dirty="0"/>
              <a:t> </a:t>
            </a:r>
            <a:r>
              <a:rPr lang="en-US" dirty="0" err="1"/>
              <a:t>poate</a:t>
            </a:r>
            <a:r>
              <a:rPr lang="en-US" dirty="0"/>
              <a:t> </a:t>
            </a:r>
            <a:r>
              <a:rPr lang="en-US" dirty="0" err="1"/>
              <a:t>alege</a:t>
            </a:r>
            <a:r>
              <a:rPr lang="en-US" dirty="0"/>
              <a:t> </a:t>
            </a:r>
            <a:r>
              <a:rPr lang="en-US" dirty="0" err="1"/>
              <a:t>tipul</a:t>
            </a:r>
            <a:r>
              <a:rPr lang="en-US" dirty="0"/>
              <a:t> de </a:t>
            </a:r>
            <a:r>
              <a:rPr lang="en-US" dirty="0" err="1"/>
              <a:t>raport</a:t>
            </a:r>
            <a:r>
              <a:rPr lang="en-US" dirty="0"/>
              <a:t> statistic (</a:t>
            </a:r>
            <a:r>
              <a:rPr lang="en-US" dirty="0" err="1"/>
              <a:t>momentan</a:t>
            </a:r>
            <a:r>
              <a:rPr lang="en-US" dirty="0"/>
              <a:t> </a:t>
            </a:r>
            <a:r>
              <a:rPr lang="en-US" dirty="0" err="1"/>
              <a:t>doar</a:t>
            </a:r>
            <a:r>
              <a:rPr lang="en-US" dirty="0"/>
              <a:t> </a:t>
            </a:r>
            <a:r>
              <a:rPr lang="en-US" dirty="0" err="1"/>
              <a:t>trafic</a:t>
            </a:r>
            <a:r>
              <a:rPr lang="en-US" dirty="0"/>
              <a:t> de </a:t>
            </a:r>
            <a:r>
              <a:rPr lang="en-US" dirty="0" err="1"/>
              <a:t>aeroport</a:t>
            </a:r>
            <a:r>
              <a:rPr lang="en-US" dirty="0"/>
              <a:t>)</a:t>
            </a:r>
          </a:p>
          <a:p>
            <a:pPr marL="171450" indent="-171450">
              <a:buFontTx/>
              <a:buChar char="-"/>
            </a:pPr>
            <a:r>
              <a:rPr lang="en-US" dirty="0"/>
              <a:t>3 </a:t>
            </a:r>
            <a:r>
              <a:rPr lang="en-US" dirty="0" err="1"/>
              <a:t>Dupa</a:t>
            </a:r>
            <a:r>
              <a:rPr lang="en-US" dirty="0"/>
              <a:t> </a:t>
            </a:r>
            <a:r>
              <a:rPr lang="en-US" dirty="0" err="1"/>
              <a:t>selectare</a:t>
            </a:r>
            <a:r>
              <a:rPr lang="en-US" dirty="0"/>
              <a:t> </a:t>
            </a:r>
            <a:r>
              <a:rPr lang="en-US" dirty="0" err="1"/>
              <a:t>furnizorul</a:t>
            </a:r>
            <a:r>
              <a:rPr lang="en-US" dirty="0"/>
              <a:t> </a:t>
            </a:r>
            <a:r>
              <a:rPr lang="en-US" dirty="0" err="1"/>
              <a:t>descarca</a:t>
            </a:r>
            <a:r>
              <a:rPr lang="en-US" dirty="0"/>
              <a:t> </a:t>
            </a:r>
            <a:r>
              <a:rPr lang="en-US" dirty="0" err="1"/>
              <a:t>modelul</a:t>
            </a:r>
            <a:r>
              <a:rPr lang="en-US" dirty="0"/>
              <a:t> excel (care are </a:t>
            </a:r>
            <a:r>
              <a:rPr lang="en-US" dirty="0" err="1"/>
              <a:t>si</a:t>
            </a:r>
            <a:r>
              <a:rPr lang="en-US" dirty="0"/>
              <a:t> </a:t>
            </a:r>
            <a:r>
              <a:rPr lang="en-US" dirty="0" err="1"/>
              <a:t>toate</a:t>
            </a:r>
            <a:r>
              <a:rPr lang="en-US" dirty="0"/>
              <a:t> </a:t>
            </a:r>
            <a:r>
              <a:rPr lang="en-US" dirty="0" err="1"/>
              <a:t>nomenclatoarele</a:t>
            </a:r>
            <a:r>
              <a:rPr lang="en-US" dirty="0"/>
              <a:t> </a:t>
            </a:r>
            <a:r>
              <a:rPr lang="en-US" dirty="0" err="1"/>
              <a:t>utilizate</a:t>
            </a:r>
            <a:r>
              <a:rPr lang="en-US" dirty="0"/>
              <a:t> de </a:t>
            </a:r>
            <a:r>
              <a:rPr lang="en-US" dirty="0" err="1"/>
              <a:t>sistem</a:t>
            </a:r>
            <a:r>
              <a:rPr lang="en-US" dirty="0"/>
              <a:t>)</a:t>
            </a:r>
          </a:p>
          <a:p>
            <a:pPr marL="171450" indent="-171450">
              <a:buFontTx/>
              <a:buChar char="-"/>
            </a:pPr>
            <a:r>
              <a:rPr lang="en-US" dirty="0"/>
              <a:t>4 </a:t>
            </a:r>
            <a:r>
              <a:rPr lang="en-US" dirty="0" err="1"/>
              <a:t>Completeaza</a:t>
            </a:r>
            <a:r>
              <a:rPr lang="en-US" dirty="0"/>
              <a:t> </a:t>
            </a:r>
            <a:r>
              <a:rPr lang="en-US" dirty="0" err="1"/>
              <a:t>datele</a:t>
            </a:r>
            <a:r>
              <a:rPr lang="en-US" dirty="0"/>
              <a:t> </a:t>
            </a:r>
            <a:r>
              <a:rPr lang="en-US" dirty="0" err="1"/>
              <a:t>statistice</a:t>
            </a:r>
            <a:r>
              <a:rPr lang="en-US" dirty="0"/>
              <a:t> (similar ca </a:t>
            </a:r>
            <a:r>
              <a:rPr lang="en-US" dirty="0" err="1"/>
              <a:t>si</a:t>
            </a:r>
            <a:r>
              <a:rPr lang="en-US" dirty="0"/>
              <a:t> </a:t>
            </a:r>
            <a:r>
              <a:rPr lang="en-US" dirty="0" err="1"/>
              <a:t>pana</a:t>
            </a:r>
            <a:r>
              <a:rPr lang="en-US" dirty="0"/>
              <a:t> </a:t>
            </a:r>
            <a:r>
              <a:rPr lang="en-US" dirty="0" err="1"/>
              <a:t>acum</a:t>
            </a:r>
            <a:r>
              <a:rPr lang="en-US" dirty="0"/>
              <a:t> </a:t>
            </a:r>
            <a:r>
              <a:rPr lang="en-US" dirty="0" err="1"/>
              <a:t>pt</a:t>
            </a:r>
            <a:r>
              <a:rPr lang="en-US" dirty="0"/>
              <a:t> </a:t>
            </a:r>
            <a:r>
              <a:rPr lang="en-US" dirty="0" err="1"/>
              <a:t>partea</a:t>
            </a:r>
            <a:r>
              <a:rPr lang="en-US" dirty="0"/>
              <a:t> a </a:t>
            </a:r>
            <a:r>
              <a:rPr lang="en-US" dirty="0" err="1"/>
              <a:t>doua</a:t>
            </a:r>
            <a:r>
              <a:rPr lang="en-US" dirty="0"/>
              <a:t> a </a:t>
            </a:r>
            <a:r>
              <a:rPr lang="en-US" dirty="0" err="1"/>
              <a:t>raportului</a:t>
            </a:r>
            <a:r>
              <a:rPr lang="en-US" dirty="0"/>
              <a:t> statistic I; </a:t>
            </a:r>
            <a:r>
              <a:rPr lang="en-US" dirty="0" err="1"/>
              <a:t>trafic</a:t>
            </a:r>
            <a:r>
              <a:rPr lang="en-US" dirty="0"/>
              <a:t> de </a:t>
            </a:r>
            <a:r>
              <a:rPr lang="en-US" dirty="0" err="1"/>
              <a:t>aeroport</a:t>
            </a:r>
            <a:r>
              <a:rPr lang="en-US" dirty="0"/>
              <a:t>) </a:t>
            </a:r>
          </a:p>
          <a:p>
            <a:pPr marL="171450" indent="-171450">
              <a:buFontTx/>
              <a:buChar char="-"/>
            </a:pPr>
            <a:r>
              <a:rPr lang="en-US" dirty="0"/>
              <a:t>!!!! </a:t>
            </a:r>
            <a:r>
              <a:rPr lang="en-US" dirty="0" err="1"/>
              <a:t>Operatorii</a:t>
            </a:r>
            <a:r>
              <a:rPr lang="en-US" dirty="0"/>
              <a:t> cat </a:t>
            </a:r>
            <a:r>
              <a:rPr lang="en-US" dirty="0" err="1"/>
              <a:t>si</a:t>
            </a:r>
            <a:r>
              <a:rPr lang="en-US" dirty="0"/>
              <a:t> </a:t>
            </a:r>
            <a:r>
              <a:rPr lang="en-US" dirty="0" err="1"/>
              <a:t>aeroporturile</a:t>
            </a:r>
            <a:r>
              <a:rPr lang="en-US" dirty="0"/>
              <a:t> </a:t>
            </a:r>
            <a:r>
              <a:rPr lang="en-US" dirty="0" err="1"/>
              <a:t>vor</a:t>
            </a:r>
            <a:r>
              <a:rPr lang="en-US" dirty="0"/>
              <a:t> fi </a:t>
            </a:r>
            <a:r>
              <a:rPr lang="en-US" dirty="0" err="1"/>
              <a:t>completate</a:t>
            </a:r>
            <a:r>
              <a:rPr lang="en-US" dirty="0"/>
              <a:t> cu </a:t>
            </a:r>
            <a:r>
              <a:rPr lang="en-US" dirty="0" err="1"/>
              <a:t>ajutorul</a:t>
            </a:r>
            <a:r>
              <a:rPr lang="en-US" dirty="0"/>
              <a:t> </a:t>
            </a:r>
            <a:r>
              <a:rPr lang="en-US" dirty="0" err="1"/>
              <a:t>acronimelor</a:t>
            </a:r>
            <a:r>
              <a:rPr lang="en-US" dirty="0"/>
              <a:t> </a:t>
            </a:r>
            <a:r>
              <a:rPr lang="en-US" dirty="0" err="1"/>
              <a:t>icao</a:t>
            </a:r>
            <a:r>
              <a:rPr lang="en-US" dirty="0"/>
              <a:t> </a:t>
            </a:r>
            <a:r>
              <a:rPr lang="en-US" dirty="0" err="1"/>
              <a:t>aferente</a:t>
            </a:r>
            <a:endParaRPr lang="en-US" dirty="0"/>
          </a:p>
          <a:p>
            <a:pPr marL="171450" indent="-171450">
              <a:buFontTx/>
              <a:buChar char="-"/>
            </a:pPr>
            <a:r>
              <a:rPr lang="en-US" dirty="0"/>
              <a:t>5 </a:t>
            </a:r>
            <a:r>
              <a:rPr lang="en-US" dirty="0" err="1"/>
              <a:t>Dupa</a:t>
            </a:r>
            <a:r>
              <a:rPr lang="en-US" dirty="0"/>
              <a:t> </a:t>
            </a:r>
            <a:r>
              <a:rPr lang="en-US" dirty="0" err="1"/>
              <a:t>completare</a:t>
            </a:r>
            <a:r>
              <a:rPr lang="en-US" dirty="0"/>
              <a:t>, </a:t>
            </a:r>
            <a:r>
              <a:rPr lang="en-US" dirty="0" err="1"/>
              <a:t>fisierul</a:t>
            </a:r>
            <a:r>
              <a:rPr lang="en-US" dirty="0"/>
              <a:t> excel </a:t>
            </a:r>
            <a:r>
              <a:rPr lang="en-US" dirty="0" err="1"/>
              <a:t>va</a:t>
            </a:r>
            <a:r>
              <a:rPr lang="en-US" dirty="0"/>
              <a:t> fi </a:t>
            </a:r>
            <a:r>
              <a:rPr lang="en-US" dirty="0" err="1"/>
              <a:t>incarcat</a:t>
            </a:r>
            <a:r>
              <a:rPr lang="en-US" dirty="0"/>
              <a:t> (</a:t>
            </a:r>
            <a:r>
              <a:rPr lang="en-US" dirty="0" err="1"/>
              <a:t>butonul</a:t>
            </a:r>
            <a:r>
              <a:rPr lang="en-US" dirty="0"/>
              <a:t> import Ancheta Rap I1), </a:t>
            </a:r>
            <a:r>
              <a:rPr lang="en-US" dirty="0" err="1"/>
              <a:t>platforma</a:t>
            </a:r>
            <a:r>
              <a:rPr lang="en-US" dirty="0"/>
              <a:t> </a:t>
            </a:r>
            <a:r>
              <a:rPr lang="en-US" dirty="0" err="1"/>
              <a:t>va</a:t>
            </a:r>
            <a:r>
              <a:rPr lang="en-US" dirty="0"/>
              <a:t> </a:t>
            </a:r>
            <a:r>
              <a:rPr lang="en-US" dirty="0" err="1"/>
              <a:t>attentiona</a:t>
            </a:r>
            <a:r>
              <a:rPr lang="en-US" dirty="0"/>
              <a:t> </a:t>
            </a:r>
            <a:r>
              <a:rPr lang="en-US" dirty="0" err="1"/>
              <a:t>furnizorul</a:t>
            </a:r>
            <a:r>
              <a:rPr lang="en-US" dirty="0"/>
              <a:t> de </a:t>
            </a:r>
            <a:r>
              <a:rPr lang="en-US" dirty="0" err="1"/>
              <a:t>datele</a:t>
            </a:r>
            <a:r>
              <a:rPr lang="en-US" dirty="0"/>
              <a:t> </a:t>
            </a:r>
            <a:r>
              <a:rPr lang="en-US" dirty="0" err="1"/>
              <a:t>completate</a:t>
            </a:r>
            <a:r>
              <a:rPr lang="en-US" dirty="0"/>
              <a:t> </a:t>
            </a:r>
            <a:r>
              <a:rPr lang="en-US" dirty="0" err="1"/>
              <a:t>eronat</a:t>
            </a:r>
            <a:r>
              <a:rPr lang="en-US" dirty="0"/>
              <a:t> (</a:t>
            </a:r>
            <a:r>
              <a:rPr lang="en-US" dirty="0" err="1"/>
              <a:t>acronimele</a:t>
            </a:r>
            <a:r>
              <a:rPr lang="en-US" dirty="0"/>
              <a:t> care nu pot fi </a:t>
            </a:r>
            <a:r>
              <a:rPr lang="en-US" dirty="0" err="1"/>
              <a:t>gasite</a:t>
            </a:r>
            <a:r>
              <a:rPr lang="en-US" dirty="0"/>
              <a:t> in </a:t>
            </a:r>
            <a:r>
              <a:rPr lang="en-US" dirty="0" err="1"/>
              <a:t>platforma</a:t>
            </a:r>
            <a:r>
              <a:rPr lang="en-US" dirty="0"/>
              <a:t>)</a:t>
            </a:r>
          </a:p>
          <a:p>
            <a:pPr marL="171450" indent="-171450">
              <a:buFontTx/>
              <a:buChar char="-"/>
            </a:pPr>
            <a:r>
              <a:rPr lang="en-US" dirty="0"/>
              <a:t>6 </a:t>
            </a:r>
            <a:r>
              <a:rPr lang="en-US" dirty="0" err="1"/>
              <a:t>Datele</a:t>
            </a:r>
            <a:r>
              <a:rPr lang="en-US" dirty="0"/>
              <a:t> </a:t>
            </a:r>
            <a:r>
              <a:rPr lang="en-US" dirty="0" err="1"/>
              <a:t>statistice</a:t>
            </a:r>
            <a:r>
              <a:rPr lang="en-US" dirty="0"/>
              <a:t> pot fi </a:t>
            </a:r>
            <a:r>
              <a:rPr lang="en-US" dirty="0" err="1"/>
              <a:t>verificate</a:t>
            </a:r>
            <a:r>
              <a:rPr lang="en-US" dirty="0"/>
              <a:t> direct in </a:t>
            </a:r>
            <a:r>
              <a:rPr lang="en-US" dirty="0" err="1"/>
              <a:t>platforma</a:t>
            </a:r>
            <a:r>
              <a:rPr lang="en-US" dirty="0"/>
              <a:t> informatica (</a:t>
            </a:r>
            <a:r>
              <a:rPr lang="en-US" dirty="0" err="1"/>
              <a:t>platforma</a:t>
            </a:r>
            <a:r>
              <a:rPr lang="en-US" dirty="0"/>
              <a:t> </a:t>
            </a:r>
            <a:r>
              <a:rPr lang="en-US" dirty="0" err="1"/>
              <a:t>va</a:t>
            </a:r>
            <a:r>
              <a:rPr lang="en-US" dirty="0"/>
              <a:t> </a:t>
            </a:r>
            <a:r>
              <a:rPr lang="en-US" dirty="0" err="1"/>
              <a:t>inlocui</a:t>
            </a:r>
            <a:r>
              <a:rPr lang="en-US" dirty="0"/>
              <a:t> </a:t>
            </a:r>
            <a:r>
              <a:rPr lang="en-US" dirty="0" err="1"/>
              <a:t>orice</a:t>
            </a:r>
            <a:r>
              <a:rPr lang="en-US" dirty="0"/>
              <a:t> </a:t>
            </a:r>
            <a:r>
              <a:rPr lang="en-US" dirty="0" err="1"/>
              <a:t>acronim</a:t>
            </a:r>
            <a:r>
              <a:rPr lang="ro-RO" dirty="0"/>
              <a:t> ICAO cu numele operatorului sau aeroportului)</a:t>
            </a:r>
            <a:endParaRPr lang="en-US" dirty="0"/>
          </a:p>
          <a:p>
            <a:pPr marL="171450" indent="-171450">
              <a:buFontTx/>
              <a:buChar char="-"/>
            </a:pPr>
            <a:r>
              <a:rPr lang="en-US" dirty="0"/>
              <a:t>7 O data </a:t>
            </a:r>
            <a:r>
              <a:rPr lang="en-US" dirty="0" err="1"/>
              <a:t>verificat</a:t>
            </a:r>
            <a:r>
              <a:rPr lang="en-US" dirty="0"/>
              <a:t> </a:t>
            </a:r>
            <a:r>
              <a:rPr lang="en-US" dirty="0" err="1"/>
              <a:t>acesta</a:t>
            </a:r>
            <a:r>
              <a:rPr lang="en-US" dirty="0"/>
              <a:t> </a:t>
            </a:r>
            <a:r>
              <a:rPr lang="en-US" dirty="0" err="1"/>
              <a:t>poate</a:t>
            </a:r>
            <a:r>
              <a:rPr lang="en-US" dirty="0"/>
              <a:t> fi </a:t>
            </a:r>
            <a:r>
              <a:rPr lang="en-US" b="1" dirty="0" err="1"/>
              <a:t>descarcat</a:t>
            </a:r>
            <a:r>
              <a:rPr lang="en-US" b="1" dirty="0"/>
              <a:t> </a:t>
            </a:r>
            <a:r>
              <a:rPr lang="en-US" dirty="0"/>
              <a:t>in </a:t>
            </a:r>
            <a:r>
              <a:rPr lang="en-US" dirty="0" err="1"/>
              <a:t>varianta</a:t>
            </a:r>
            <a:r>
              <a:rPr lang="en-US" dirty="0"/>
              <a:t> </a:t>
            </a:r>
            <a:r>
              <a:rPr lang="en-US" dirty="0" err="1"/>
              <a:t>agregata</a:t>
            </a:r>
            <a:r>
              <a:rPr lang="en-US" dirty="0"/>
              <a:t>, (8 tip </a:t>
            </a:r>
            <a:r>
              <a:rPr lang="en-US" dirty="0" err="1"/>
              <a:t>partea</a:t>
            </a:r>
            <a:r>
              <a:rPr lang="en-US" dirty="0"/>
              <a:t> I a </a:t>
            </a:r>
            <a:r>
              <a:rPr lang="en-US" dirty="0" err="1"/>
              <a:t>raportului</a:t>
            </a:r>
            <a:r>
              <a:rPr lang="en-US" dirty="0"/>
              <a:t> statistic I; </a:t>
            </a:r>
            <a:r>
              <a:rPr lang="en-US" dirty="0" err="1"/>
              <a:t>trafic</a:t>
            </a:r>
            <a:r>
              <a:rPr lang="en-US" dirty="0"/>
              <a:t> de </a:t>
            </a:r>
            <a:r>
              <a:rPr lang="en-US" dirty="0" err="1"/>
              <a:t>aeroport</a:t>
            </a:r>
            <a:r>
              <a:rPr lang="en-US" dirty="0"/>
              <a:t>); 7 </a:t>
            </a:r>
            <a:r>
              <a:rPr lang="en-US" b="1" dirty="0" err="1"/>
              <a:t>validat</a:t>
            </a:r>
            <a:r>
              <a:rPr lang="en-US" dirty="0"/>
              <a:t> (</a:t>
            </a:r>
            <a:r>
              <a:rPr lang="en-US" dirty="0" err="1"/>
              <a:t>transmis</a:t>
            </a:r>
            <a:r>
              <a:rPr lang="en-US" dirty="0"/>
              <a:t> </a:t>
            </a:r>
            <a:r>
              <a:rPr lang="en-US" dirty="0" err="1"/>
              <a:t>catre</a:t>
            </a:r>
            <a:r>
              <a:rPr lang="en-US" dirty="0"/>
              <a:t> AACR); </a:t>
            </a:r>
            <a:r>
              <a:rPr lang="en-US" dirty="0" err="1"/>
              <a:t>sau</a:t>
            </a:r>
            <a:r>
              <a:rPr lang="en-US" dirty="0"/>
              <a:t> 7</a:t>
            </a:r>
            <a:r>
              <a:rPr lang="en-US" b="1" dirty="0"/>
              <a:t>sters</a:t>
            </a:r>
            <a:endParaRPr lang="ro-RO" b="1" dirty="0"/>
          </a:p>
          <a:p>
            <a:pPr marL="171450" indent="-171450">
              <a:buFontTx/>
              <a:buChar char="-"/>
            </a:pPr>
            <a:endParaRPr lang="en-US" b="1"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EEE68D1-C3CE-4F7B-89A6-F2206570A2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5924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spcBef>
                <a:spcPct val="30000"/>
              </a:spcBef>
              <a:defRPr sz="1200">
                <a:solidFill>
                  <a:schemeClr val="tx1"/>
                </a:solidFill>
                <a:latin typeface="Arial" charset="0"/>
                <a:cs typeface="Arial" charset="0"/>
              </a:defRPr>
            </a:lvl1pPr>
            <a:lvl2pPr marL="742950" indent="-285750" defTabSz="931863" eaLnBrk="0" hangingPunct="0">
              <a:spcBef>
                <a:spcPct val="30000"/>
              </a:spcBef>
              <a:defRPr sz="1200">
                <a:solidFill>
                  <a:schemeClr val="tx1"/>
                </a:solidFill>
                <a:latin typeface="Arial" charset="0"/>
                <a:cs typeface="Arial" charset="0"/>
              </a:defRPr>
            </a:lvl2pPr>
            <a:lvl3pPr marL="1143000" indent="-228600" defTabSz="931863" eaLnBrk="0" hangingPunct="0">
              <a:spcBef>
                <a:spcPct val="30000"/>
              </a:spcBef>
              <a:defRPr sz="1200">
                <a:solidFill>
                  <a:schemeClr val="tx1"/>
                </a:solidFill>
                <a:latin typeface="Arial" charset="0"/>
                <a:cs typeface="Arial" charset="0"/>
              </a:defRPr>
            </a:lvl3pPr>
            <a:lvl4pPr marL="1600200" indent="-228600" defTabSz="931863" eaLnBrk="0" hangingPunct="0">
              <a:spcBef>
                <a:spcPct val="30000"/>
              </a:spcBef>
              <a:defRPr sz="1200">
                <a:solidFill>
                  <a:schemeClr val="tx1"/>
                </a:solidFill>
                <a:latin typeface="Arial" charset="0"/>
                <a:cs typeface="Arial" charset="0"/>
              </a:defRPr>
            </a:lvl4pPr>
            <a:lvl5pPr marL="2057400" indent="-228600" defTabSz="931863" eaLnBrk="0" hangingPunct="0">
              <a:spcBef>
                <a:spcPct val="30000"/>
              </a:spcBef>
              <a:defRPr sz="1200">
                <a:solidFill>
                  <a:schemeClr val="tx1"/>
                </a:solidFill>
                <a:latin typeface="Arial" charset="0"/>
                <a:cs typeface="Arial" charset="0"/>
              </a:defRPr>
            </a:lvl5pPr>
            <a:lvl6pPr marL="2514600" indent="-228600" defTabSz="931863" eaLnBrk="0" fontAlgn="base" hangingPunct="0">
              <a:spcBef>
                <a:spcPct val="30000"/>
              </a:spcBef>
              <a:spcAft>
                <a:spcPct val="0"/>
              </a:spcAft>
              <a:defRPr sz="1200">
                <a:solidFill>
                  <a:schemeClr val="tx1"/>
                </a:solidFill>
                <a:latin typeface="Arial" charset="0"/>
                <a:cs typeface="Arial" charset="0"/>
              </a:defRPr>
            </a:lvl6pPr>
            <a:lvl7pPr marL="2971800" indent="-228600" defTabSz="931863" eaLnBrk="0" fontAlgn="base" hangingPunct="0">
              <a:spcBef>
                <a:spcPct val="30000"/>
              </a:spcBef>
              <a:spcAft>
                <a:spcPct val="0"/>
              </a:spcAft>
              <a:defRPr sz="1200">
                <a:solidFill>
                  <a:schemeClr val="tx1"/>
                </a:solidFill>
                <a:latin typeface="Arial" charset="0"/>
                <a:cs typeface="Arial" charset="0"/>
              </a:defRPr>
            </a:lvl7pPr>
            <a:lvl8pPr marL="3429000" indent="-228600" defTabSz="931863" eaLnBrk="0" fontAlgn="base" hangingPunct="0">
              <a:spcBef>
                <a:spcPct val="30000"/>
              </a:spcBef>
              <a:spcAft>
                <a:spcPct val="0"/>
              </a:spcAft>
              <a:defRPr sz="1200">
                <a:solidFill>
                  <a:schemeClr val="tx1"/>
                </a:solidFill>
                <a:latin typeface="Arial" charset="0"/>
                <a:cs typeface="Arial" charset="0"/>
              </a:defRPr>
            </a:lvl8pPr>
            <a:lvl9pPr marL="3886200" indent="-228600" defTabSz="931863"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429CB793-8990-4CC8-AC37-3B4233D12C34}" type="slidenum">
              <a:rPr lang="ro-RO" altLang="en-US" smtClean="0"/>
              <a:pPr eaLnBrk="1" hangingPunct="1">
                <a:spcBef>
                  <a:spcPct val="0"/>
                </a:spcBef>
              </a:pPr>
              <a:t>16</a:t>
            </a:fld>
            <a:endParaRPr lang="ro-RO" altLang="en-US"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grpSp>
      </p:grpSp>
      <p:sp>
        <p:nvSpPr>
          <p:cNvPr id="2664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o-RO" noProof="0"/>
              <a:t>Click to edit Master title style</a:t>
            </a:r>
          </a:p>
        </p:txBody>
      </p:sp>
      <p:sp>
        <p:nvSpPr>
          <p:cNvPr id="2664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ro-RO" noProof="0"/>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r>
              <a:rPr lang="en-US" dirty="0"/>
              <a:t>05.11.2013</a:t>
            </a:r>
          </a:p>
        </p:txBody>
      </p:sp>
      <p:sp>
        <p:nvSpPr>
          <p:cNvPr id="19" name="Rectangle 17"/>
          <p:cNvSpPr>
            <a:spLocks noGrp="1" noChangeArrowheads="1"/>
          </p:cNvSpPr>
          <p:nvPr>
            <p:ph type="ftr" sz="quarter" idx="11"/>
          </p:nvPr>
        </p:nvSpPr>
        <p:spPr/>
        <p:txBody>
          <a:bodyPr/>
          <a:lstStyle>
            <a:lvl1pPr>
              <a:defRPr/>
            </a:lvl1pPr>
          </a:lstStyle>
          <a:p>
            <a:pPr>
              <a:defRPr/>
            </a:pPr>
            <a:r>
              <a:rPr lang="en-US" dirty="0"/>
              <a:t>November 2013</a:t>
            </a:r>
          </a:p>
        </p:txBody>
      </p:sp>
      <p:sp>
        <p:nvSpPr>
          <p:cNvPr id="20" name="Rectangle 18"/>
          <p:cNvSpPr>
            <a:spLocks noGrp="1" noChangeArrowheads="1"/>
          </p:cNvSpPr>
          <p:nvPr>
            <p:ph type="sldNum" sz="quarter" idx="12"/>
          </p:nvPr>
        </p:nvSpPr>
        <p:spPr/>
        <p:txBody>
          <a:bodyPr/>
          <a:lstStyle>
            <a:lvl1pPr>
              <a:defRPr/>
            </a:lvl1pPr>
          </a:lstStyle>
          <a:p>
            <a:pPr>
              <a:defRPr/>
            </a:pPr>
            <a:fld id="{96E46CD3-3C0A-4F0D-B925-D2B49D929F45}" type="slidenum">
              <a:rPr lang="ro-RO"/>
              <a:pPr>
                <a:defRPr/>
              </a:pPr>
              <a:t>‹#›</a:t>
            </a:fld>
            <a:endParaRPr lang="ro-RO" dirty="0"/>
          </a:p>
        </p:txBody>
      </p:sp>
    </p:spTree>
    <p:extLst>
      <p:ext uri="{BB962C8B-B14F-4D97-AF65-F5344CB8AC3E}">
        <p14:creationId xmlns:p14="http://schemas.microsoft.com/office/powerpoint/2010/main" val="196165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5" name="Rectangle 3"/>
          <p:cNvSpPr>
            <a:spLocks noGrp="1" noChangeArrowheads="1"/>
          </p:cNvSpPr>
          <p:nvPr>
            <p:ph type="sldNum" sz="quarter" idx="11"/>
          </p:nvPr>
        </p:nvSpPr>
        <p:spPr>
          <a:ln/>
        </p:spPr>
        <p:txBody>
          <a:bodyPr/>
          <a:lstStyle>
            <a:lvl1pPr>
              <a:defRPr/>
            </a:lvl1pPr>
          </a:lstStyle>
          <a:p>
            <a:pPr>
              <a:defRPr/>
            </a:pPr>
            <a:fld id="{F6AEB70C-E58B-4D2A-8D77-A46866255F90}" type="slidenum">
              <a:rPr lang="ro-RO"/>
              <a:pPr>
                <a:defRPr/>
              </a:pPr>
              <a:t>‹#›</a:t>
            </a:fld>
            <a:endParaRPr lang="ro-RO" dirty="0"/>
          </a:p>
        </p:txBody>
      </p:sp>
      <p:sp>
        <p:nvSpPr>
          <p:cNvPr id="6"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3941488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5" name="Rectangle 3"/>
          <p:cNvSpPr>
            <a:spLocks noGrp="1" noChangeArrowheads="1"/>
          </p:cNvSpPr>
          <p:nvPr>
            <p:ph type="sldNum" sz="quarter" idx="11"/>
          </p:nvPr>
        </p:nvSpPr>
        <p:spPr>
          <a:ln/>
        </p:spPr>
        <p:txBody>
          <a:bodyPr/>
          <a:lstStyle>
            <a:lvl1pPr>
              <a:defRPr/>
            </a:lvl1pPr>
          </a:lstStyle>
          <a:p>
            <a:pPr>
              <a:defRPr/>
            </a:pPr>
            <a:fld id="{C4C1B458-7E23-4644-B02C-2BFBAB0E0FC4}" type="slidenum">
              <a:rPr lang="ro-RO"/>
              <a:pPr>
                <a:defRPr/>
              </a:pPr>
              <a:t>‹#›</a:t>
            </a:fld>
            <a:endParaRPr lang="ro-RO" dirty="0"/>
          </a:p>
        </p:txBody>
      </p:sp>
      <p:sp>
        <p:nvSpPr>
          <p:cNvPr id="6"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3063166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409575" y="-4763"/>
            <a:ext cx="3761184"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1" y="1380069"/>
            <a:ext cx="6430967" cy="2616199"/>
          </a:xfrm>
        </p:spPr>
        <p:txBody>
          <a:bodyPr anchor="b">
            <a:normAutofit/>
          </a:bodyPr>
          <a:lstStyle>
            <a:lvl1pPr algn="r">
              <a:defRPr sz="4500">
                <a:effectLst/>
              </a:defRPr>
            </a:lvl1pPr>
          </a:lstStyle>
          <a:p>
            <a:r>
              <a:rPr lang="en-US"/>
              <a:t>Click to edit Master title style</a:t>
            </a:r>
            <a:endParaRPr lang="en-US" dirty="0"/>
          </a:p>
        </p:txBody>
      </p:sp>
      <p:sp>
        <p:nvSpPr>
          <p:cNvPr id="3" name="Subtitle 2"/>
          <p:cNvSpPr>
            <a:spLocks noGrp="1"/>
          </p:cNvSpPr>
          <p:nvPr>
            <p:ph type="subTitle" idx="1"/>
          </p:nvPr>
        </p:nvSpPr>
        <p:spPr>
          <a:xfrm>
            <a:off x="3386533" y="3996267"/>
            <a:ext cx="5240734" cy="1388534"/>
          </a:xfrm>
        </p:spPr>
        <p:txBody>
          <a:bodyPr anchor="t">
            <a:normAutofit/>
          </a:bodyPr>
          <a:lstStyle>
            <a:lvl1pPr marL="0" indent="0" algn="r">
              <a:buNone/>
              <a:defRPr sz="1575">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a:xfrm>
            <a:off x="3999309" y="5883276"/>
            <a:ext cx="3243033" cy="365125"/>
          </a:xfrm>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3233824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13893" y="5867132"/>
            <a:ext cx="413375" cy="365125"/>
          </a:xfrm>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3756712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9210" y="2666999"/>
            <a:ext cx="6698060" cy="2110382"/>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29209" y="4777381"/>
            <a:ext cx="6698061"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1363545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4" y="685801"/>
            <a:ext cx="7514035"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13235" y="2667000"/>
            <a:ext cx="3671291" cy="312420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55975" y="2667000"/>
            <a:ext cx="3671292" cy="312420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BD1E96-1689-4621-8614-2214C0200627}" type="datetimeFigureOut">
              <a:rPr lang="en-US" smtClean="0"/>
              <a:t>03-Feb-25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3173424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134" y="2658533"/>
            <a:ext cx="3455391"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13233" y="3335337"/>
            <a:ext cx="3671292" cy="2455862"/>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0366" y="2667000"/>
            <a:ext cx="3466903"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55975" y="3335337"/>
            <a:ext cx="3671292" cy="2455862"/>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BD1E96-1689-4621-8614-2214C0200627}" type="datetimeFigureOut">
              <a:rPr lang="en-US" smtClean="0"/>
              <a:t>03-Feb-25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2543661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BD1E96-1689-4621-8614-2214C0200627}" type="datetimeFigureOut">
              <a:rPr lang="en-US" smtClean="0"/>
              <a:t>03-Feb-25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1168909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D1E96-1689-4621-8614-2214C0200627}" type="datetimeFigureOut">
              <a:rPr lang="en-US" smtClean="0"/>
              <a:t>03-Feb-25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4241623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1600200"/>
            <a:ext cx="2661841" cy="13716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946525" y="685800"/>
            <a:ext cx="4680743" cy="510540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234" y="2971800"/>
            <a:ext cx="2661841" cy="18288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4BD1E96-1689-4621-8614-2214C0200627}" type="datetimeFigureOut">
              <a:rPr lang="en-US" smtClean="0"/>
              <a:t>03-Feb-25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1521250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5" name="Rectangle 3"/>
          <p:cNvSpPr>
            <a:spLocks noGrp="1" noChangeArrowheads="1"/>
          </p:cNvSpPr>
          <p:nvPr>
            <p:ph type="sldNum" sz="quarter" idx="11"/>
          </p:nvPr>
        </p:nvSpPr>
        <p:spPr>
          <a:ln/>
        </p:spPr>
        <p:txBody>
          <a:bodyPr/>
          <a:lstStyle>
            <a:lvl1pPr>
              <a:defRPr/>
            </a:lvl1pPr>
          </a:lstStyle>
          <a:p>
            <a:pPr>
              <a:defRPr/>
            </a:pPr>
            <a:fld id="{835399A0-52B1-4778-A9E4-8DFCD5551C93}" type="slidenum">
              <a:rPr lang="ro-RO"/>
              <a:pPr>
                <a:defRPr/>
              </a:pPr>
              <a:t>‹#›</a:t>
            </a:fld>
            <a:endParaRPr lang="ro-RO" dirty="0"/>
          </a:p>
        </p:txBody>
      </p:sp>
      <p:sp>
        <p:nvSpPr>
          <p:cNvPr id="6"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14904992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043" y="1752599"/>
            <a:ext cx="4069619" cy="13716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6011" y="914400"/>
            <a:ext cx="246073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2043" y="3124199"/>
            <a:ext cx="4069619" cy="18288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4BD1E96-1689-4621-8614-2214C0200627}" type="datetimeFigureOut">
              <a:rPr lang="en-US" smtClean="0"/>
              <a:t>03-Feb-25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28604567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4732865"/>
            <a:ext cx="7514033" cy="566738"/>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509" y="932112"/>
            <a:ext cx="6169458"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3234" y="5299603"/>
            <a:ext cx="7514033" cy="493712"/>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E4BD1E96-1689-4621-8614-2214C0200627}" type="datetimeFigureOut">
              <a:rPr lang="en-US" smtClean="0"/>
              <a:t>03-Feb-25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663240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0"/>
            <a:ext cx="7514033" cy="3048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234" y="4343400"/>
            <a:ext cx="7514035"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15675823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198959" y="86302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819399"/>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685801"/>
            <a:ext cx="6742509"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827609" y="3428999"/>
            <a:ext cx="6399611" cy="38100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234" y="4343400"/>
            <a:ext cx="7514033"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2804588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235" y="3308581"/>
            <a:ext cx="7514032" cy="14688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234" y="4777381"/>
            <a:ext cx="7514033"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3341591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198959" y="86302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819399"/>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685801"/>
            <a:ext cx="6742509"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235" y="3886200"/>
            <a:ext cx="7514033" cy="889000"/>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234" y="4775200"/>
            <a:ext cx="7514033" cy="1016000"/>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9824075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235" y="685801"/>
            <a:ext cx="7514034"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234" y="3505200"/>
            <a:ext cx="7514035"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234" y="4343400"/>
            <a:ext cx="7514035"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5028636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7311370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2" y="685800"/>
            <a:ext cx="1327777"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234" y="685800"/>
            <a:ext cx="6014807"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BD1E96-1689-4621-8614-2214C0200627}" type="datetimeFigureOut">
              <a:rPr lang="en-US" smtClean="0"/>
              <a:t>03-Feb-25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851602-E65A-4235-A9E8-452F4BE9493E}" type="slidenum">
              <a:rPr lang="en-US" smtClean="0"/>
              <a:t>‹#›</a:t>
            </a:fld>
            <a:endParaRPr lang="en-US"/>
          </a:p>
        </p:txBody>
      </p:sp>
    </p:spTree>
    <p:extLst>
      <p:ext uri="{BB962C8B-B14F-4D97-AF65-F5344CB8AC3E}">
        <p14:creationId xmlns:p14="http://schemas.microsoft.com/office/powerpoint/2010/main" val="225940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5" name="Rectangle 3"/>
          <p:cNvSpPr>
            <a:spLocks noGrp="1" noChangeArrowheads="1"/>
          </p:cNvSpPr>
          <p:nvPr>
            <p:ph type="sldNum" sz="quarter" idx="11"/>
          </p:nvPr>
        </p:nvSpPr>
        <p:spPr>
          <a:ln/>
        </p:spPr>
        <p:txBody>
          <a:bodyPr/>
          <a:lstStyle>
            <a:lvl1pPr>
              <a:defRPr/>
            </a:lvl1pPr>
          </a:lstStyle>
          <a:p>
            <a:pPr>
              <a:defRPr/>
            </a:pPr>
            <a:fld id="{A26FE8DC-00FC-4832-99AF-9D3BDB0A855C}" type="slidenum">
              <a:rPr lang="ro-RO"/>
              <a:pPr>
                <a:defRPr/>
              </a:pPr>
              <a:t>‹#›</a:t>
            </a:fld>
            <a:endParaRPr lang="ro-RO" dirty="0"/>
          </a:p>
        </p:txBody>
      </p:sp>
      <p:sp>
        <p:nvSpPr>
          <p:cNvPr id="6"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336500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6" name="Rectangle 3"/>
          <p:cNvSpPr>
            <a:spLocks noGrp="1" noChangeArrowheads="1"/>
          </p:cNvSpPr>
          <p:nvPr>
            <p:ph type="sldNum" sz="quarter" idx="11"/>
          </p:nvPr>
        </p:nvSpPr>
        <p:spPr>
          <a:ln/>
        </p:spPr>
        <p:txBody>
          <a:bodyPr/>
          <a:lstStyle>
            <a:lvl1pPr>
              <a:defRPr/>
            </a:lvl1pPr>
          </a:lstStyle>
          <a:p>
            <a:pPr>
              <a:defRPr/>
            </a:pPr>
            <a:fld id="{EF2A6E85-9210-446E-B0EF-D50785238B7B}" type="slidenum">
              <a:rPr lang="ro-RO"/>
              <a:pPr>
                <a:defRPr/>
              </a:pPr>
              <a:t>‹#›</a:t>
            </a:fld>
            <a:endParaRPr lang="ro-RO" dirty="0"/>
          </a:p>
        </p:txBody>
      </p:sp>
      <p:sp>
        <p:nvSpPr>
          <p:cNvPr id="7"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327698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8" name="Rectangle 3"/>
          <p:cNvSpPr>
            <a:spLocks noGrp="1" noChangeArrowheads="1"/>
          </p:cNvSpPr>
          <p:nvPr>
            <p:ph type="sldNum" sz="quarter" idx="11"/>
          </p:nvPr>
        </p:nvSpPr>
        <p:spPr>
          <a:ln/>
        </p:spPr>
        <p:txBody>
          <a:bodyPr/>
          <a:lstStyle>
            <a:lvl1pPr>
              <a:defRPr/>
            </a:lvl1pPr>
          </a:lstStyle>
          <a:p>
            <a:pPr>
              <a:defRPr/>
            </a:pPr>
            <a:fld id="{94AB1281-2384-4B0D-B118-B4BE76B48E43}" type="slidenum">
              <a:rPr lang="ro-RO"/>
              <a:pPr>
                <a:defRPr/>
              </a:pPr>
              <a:t>‹#›</a:t>
            </a:fld>
            <a:endParaRPr lang="ro-RO" dirty="0"/>
          </a:p>
        </p:txBody>
      </p:sp>
      <p:sp>
        <p:nvSpPr>
          <p:cNvPr id="9"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396151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4" name="Rectangle 3"/>
          <p:cNvSpPr>
            <a:spLocks noGrp="1" noChangeArrowheads="1"/>
          </p:cNvSpPr>
          <p:nvPr>
            <p:ph type="sldNum" sz="quarter" idx="11"/>
          </p:nvPr>
        </p:nvSpPr>
        <p:spPr>
          <a:ln/>
        </p:spPr>
        <p:txBody>
          <a:bodyPr/>
          <a:lstStyle>
            <a:lvl1pPr>
              <a:defRPr/>
            </a:lvl1pPr>
          </a:lstStyle>
          <a:p>
            <a:pPr>
              <a:defRPr/>
            </a:pPr>
            <a:fld id="{6C90EAE0-AF49-47C8-AE72-2BC389328FE9}" type="slidenum">
              <a:rPr lang="ro-RO"/>
              <a:pPr>
                <a:defRPr/>
              </a:pPr>
              <a:t>‹#›</a:t>
            </a:fld>
            <a:endParaRPr lang="ro-RO" dirty="0"/>
          </a:p>
        </p:txBody>
      </p:sp>
      <p:sp>
        <p:nvSpPr>
          <p:cNvPr id="5"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56783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3" name="Rectangle 3"/>
          <p:cNvSpPr>
            <a:spLocks noGrp="1" noChangeArrowheads="1"/>
          </p:cNvSpPr>
          <p:nvPr>
            <p:ph type="sldNum" sz="quarter" idx="11"/>
          </p:nvPr>
        </p:nvSpPr>
        <p:spPr>
          <a:ln/>
        </p:spPr>
        <p:txBody>
          <a:bodyPr/>
          <a:lstStyle>
            <a:lvl1pPr>
              <a:defRPr/>
            </a:lvl1pPr>
          </a:lstStyle>
          <a:p>
            <a:pPr>
              <a:defRPr/>
            </a:pPr>
            <a:fld id="{83242D35-9E02-46E2-B6FD-43B6716E5092}" type="slidenum">
              <a:rPr lang="ro-RO"/>
              <a:pPr>
                <a:defRPr/>
              </a:pPr>
              <a:t>‹#›</a:t>
            </a:fld>
            <a:endParaRPr lang="ro-RO" dirty="0"/>
          </a:p>
        </p:txBody>
      </p:sp>
      <p:sp>
        <p:nvSpPr>
          <p:cNvPr id="4"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242279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6" name="Rectangle 3"/>
          <p:cNvSpPr>
            <a:spLocks noGrp="1" noChangeArrowheads="1"/>
          </p:cNvSpPr>
          <p:nvPr>
            <p:ph type="sldNum" sz="quarter" idx="11"/>
          </p:nvPr>
        </p:nvSpPr>
        <p:spPr>
          <a:ln/>
        </p:spPr>
        <p:txBody>
          <a:bodyPr/>
          <a:lstStyle>
            <a:lvl1pPr>
              <a:defRPr/>
            </a:lvl1pPr>
          </a:lstStyle>
          <a:p>
            <a:pPr>
              <a:defRPr/>
            </a:pPr>
            <a:fld id="{DF59376A-A67A-41D9-AA4A-D82025383417}" type="slidenum">
              <a:rPr lang="ro-RO"/>
              <a:pPr>
                <a:defRPr/>
              </a:pPr>
              <a:t>‹#›</a:t>
            </a:fld>
            <a:endParaRPr lang="ro-RO" dirty="0"/>
          </a:p>
        </p:txBody>
      </p:sp>
      <p:sp>
        <p:nvSpPr>
          <p:cNvPr id="7"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18756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r>
              <a:rPr lang="en-US" dirty="0"/>
              <a:t>November 2013</a:t>
            </a:r>
          </a:p>
        </p:txBody>
      </p:sp>
      <p:sp>
        <p:nvSpPr>
          <p:cNvPr id="6" name="Rectangle 3"/>
          <p:cNvSpPr>
            <a:spLocks noGrp="1" noChangeArrowheads="1"/>
          </p:cNvSpPr>
          <p:nvPr>
            <p:ph type="sldNum" sz="quarter" idx="11"/>
          </p:nvPr>
        </p:nvSpPr>
        <p:spPr>
          <a:ln/>
        </p:spPr>
        <p:txBody>
          <a:bodyPr/>
          <a:lstStyle>
            <a:lvl1pPr>
              <a:defRPr/>
            </a:lvl1pPr>
          </a:lstStyle>
          <a:p>
            <a:pPr>
              <a:defRPr/>
            </a:pPr>
            <a:fld id="{0357CAC2-5DFB-4473-9103-177DFF5596DA}" type="slidenum">
              <a:rPr lang="ro-RO"/>
              <a:pPr>
                <a:defRPr/>
              </a:pPr>
              <a:t>‹#›</a:t>
            </a:fld>
            <a:endParaRPr lang="ro-RO" dirty="0"/>
          </a:p>
        </p:txBody>
      </p:sp>
      <p:sp>
        <p:nvSpPr>
          <p:cNvPr id="7" name="Rectangle 16"/>
          <p:cNvSpPr>
            <a:spLocks noGrp="1" noChangeArrowheads="1"/>
          </p:cNvSpPr>
          <p:nvPr>
            <p:ph type="dt" sz="half" idx="12"/>
          </p:nvPr>
        </p:nvSpPr>
        <p:spPr>
          <a:ln/>
        </p:spPr>
        <p:txBody>
          <a:bodyPr/>
          <a:lstStyle>
            <a:lvl1pPr>
              <a:defRPr/>
            </a:lvl1pPr>
          </a:lstStyle>
          <a:p>
            <a:pPr>
              <a:defRPr/>
            </a:pPr>
            <a:r>
              <a:rPr lang="en-US" dirty="0"/>
              <a:t>05.11.2013</a:t>
            </a:r>
          </a:p>
        </p:txBody>
      </p:sp>
    </p:spTree>
    <p:extLst>
      <p:ext uri="{BB962C8B-B14F-4D97-AF65-F5344CB8AC3E}">
        <p14:creationId xmlns:p14="http://schemas.microsoft.com/office/powerpoint/2010/main" val="311454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ftr" sz="quarter" idx="3"/>
          </p:nvPr>
        </p:nvSpPr>
        <p:spPr bwMode="auto">
          <a:xfrm>
            <a:off x="3059113" y="6237288"/>
            <a:ext cx="3313112"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r>
              <a:rPr lang="en-US" dirty="0"/>
              <a:t>November 2013</a:t>
            </a:r>
          </a:p>
        </p:txBody>
      </p:sp>
      <p:sp>
        <p:nvSpPr>
          <p:cNvPr id="25603"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cs typeface="Arial" charset="0"/>
              </a:defRPr>
            </a:lvl1pPr>
          </a:lstStyle>
          <a:p>
            <a:pPr>
              <a:defRPr/>
            </a:pPr>
            <a:fld id="{1ACF62BC-A6E8-4F01-AE73-1BDDC83CCE9A}" type="slidenum">
              <a:rPr lang="ro-RO"/>
              <a:pPr>
                <a:defRPr/>
              </a:pPr>
              <a:t>‹#›</a:t>
            </a:fld>
            <a:endParaRPr lang="ro-RO" dirty="0"/>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US" altLang="en-US" sz="2400" dirty="0">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z="2400" dirty="0">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o-RO" alt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o-RO" altLang="en-US"/>
              <a:t>Click to edit Master text styles</a:t>
            </a:r>
          </a:p>
          <a:p>
            <a:pPr lvl="1"/>
            <a:r>
              <a:rPr lang="ro-RO" altLang="en-US"/>
              <a:t>Second level</a:t>
            </a:r>
          </a:p>
          <a:p>
            <a:pPr lvl="2"/>
            <a:r>
              <a:rPr lang="ro-RO" altLang="en-US"/>
              <a:t>Third level</a:t>
            </a:r>
          </a:p>
          <a:p>
            <a:pPr lvl="3"/>
            <a:r>
              <a:rPr lang="ro-RO" altLang="en-US"/>
              <a:t>Fourth level</a:t>
            </a:r>
          </a:p>
          <a:p>
            <a:pPr lvl="4"/>
            <a:r>
              <a:rPr lang="ro-RO" altLang="en-US"/>
              <a:t>Fifth level</a:t>
            </a:r>
          </a:p>
        </p:txBody>
      </p:sp>
      <p:sp>
        <p:nvSpPr>
          <p:cNvPr id="25616"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r>
              <a:rPr lang="en-US" dirty="0"/>
              <a:t>05.11.2013</a:t>
            </a:r>
          </a:p>
        </p:txBody>
      </p:sp>
    </p:spTree>
  </p:cSld>
  <p:clrMap bg1="lt1" tx1="dk1" bg2="lt2" tx2="dk2" accent1="accent1" accent2="accent2" accent3="accent3" accent4="accent4" accent5="accent5" accent6="accent6" hlink="hlink" folHlink="folHlink"/>
  <p:sldLayoutIdLst>
    <p:sldLayoutId id="2147485164" r:id="rId1"/>
    <p:sldLayoutId id="2147485124" r:id="rId2"/>
    <p:sldLayoutId id="2147485125" r:id="rId3"/>
    <p:sldLayoutId id="2147485126" r:id="rId4"/>
    <p:sldLayoutId id="2147485127" r:id="rId5"/>
    <p:sldLayoutId id="2147485128" r:id="rId6"/>
    <p:sldLayoutId id="2147485129" r:id="rId7"/>
    <p:sldLayoutId id="2147485130" r:id="rId8"/>
    <p:sldLayoutId id="2147485131" r:id="rId9"/>
    <p:sldLayoutId id="2147485132" r:id="rId10"/>
    <p:sldLayoutId id="2147485133" r:id="rId11"/>
  </p:sldLayoutIdLst>
  <p:hf hd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13109" y="1"/>
            <a:ext cx="1827610"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113234" y="685801"/>
            <a:ext cx="7514035"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13233" y="2667000"/>
            <a:ext cx="7514035"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99492" y="5883276"/>
            <a:ext cx="857250"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E4BD1E96-1689-4621-8614-2214C0200627}" type="datetimeFigureOut">
              <a:rPr lang="en-US" smtClean="0"/>
              <a:t>03-Feb-25</a:t>
            </a:fld>
            <a:endParaRPr lang="en-US"/>
          </a:p>
        </p:txBody>
      </p:sp>
      <p:sp>
        <p:nvSpPr>
          <p:cNvPr id="5" name="Footer Placeholder 4"/>
          <p:cNvSpPr>
            <a:spLocks noGrp="1"/>
          </p:cNvSpPr>
          <p:nvPr>
            <p:ph type="ftr" sz="quarter" idx="3"/>
          </p:nvPr>
        </p:nvSpPr>
        <p:spPr>
          <a:xfrm>
            <a:off x="1929210" y="5883276"/>
            <a:ext cx="5313133" cy="3651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13893" y="5883276"/>
            <a:ext cx="413375"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11851602-E65A-4235-A9E8-452F4BE9493E}" type="slidenum">
              <a:rPr lang="en-US" smtClean="0"/>
              <a:t>‹#›</a:t>
            </a:fld>
            <a:endParaRPr lang="en-US"/>
          </a:p>
        </p:txBody>
      </p:sp>
    </p:spTree>
    <p:extLst>
      <p:ext uri="{BB962C8B-B14F-4D97-AF65-F5344CB8AC3E}">
        <p14:creationId xmlns:p14="http://schemas.microsoft.com/office/powerpoint/2010/main" val="2798886378"/>
      </p:ext>
    </p:extLst>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 id="2147485181" r:id="rId16"/>
    <p:sldLayoutId id="2147485182"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legislatie.just.ro/Public/DetaliiDocumentAfis/28362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legislatie.just.ro/Public/DetaliiDocumentAfis/157617"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2.png"/><Relationship Id="rId4" Type="http://schemas.openxmlformats.org/officeDocument/2006/relationships/image" Target="../media/image5.jpeg"/><Relationship Id="rId9"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pic>
        <p:nvPicPr>
          <p:cNvPr id="3077"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96188" y="260350"/>
            <a:ext cx="1228725"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2"/>
          <p:cNvSpPr>
            <a:spLocks noGrp="1" noChangeArrowheads="1"/>
          </p:cNvSpPr>
          <p:nvPr>
            <p:ph type="ctrTitle"/>
          </p:nvPr>
        </p:nvSpPr>
        <p:spPr>
          <a:xfrm>
            <a:off x="2843213" y="1964204"/>
            <a:ext cx="6265862" cy="1938992"/>
          </a:xfrm>
        </p:spPr>
        <p:txBody>
          <a:bodyPr wrap="square">
            <a:spAutoFit/>
          </a:bodyPr>
          <a:lstStyle/>
          <a:p>
            <a:pPr algn="ctr" eaLnBrk="1" hangingPunct="1"/>
            <a:r>
              <a:rPr lang="en-US" altLang="ro-RO" sz="4000" b="1" dirty="0" err="1">
                <a:solidFill>
                  <a:schemeClr val="accent3"/>
                </a:solidFill>
                <a:latin typeface="Arial" panose="020B0604020202020204" pitchFamily="34" charset="0"/>
                <a:cs typeface="Arial" panose="020B0604020202020204" pitchFamily="34" charset="0"/>
              </a:rPr>
              <a:t>Noutati</a:t>
            </a:r>
            <a:r>
              <a:rPr lang="en-US" altLang="ro-RO" sz="4000" b="1" dirty="0">
                <a:solidFill>
                  <a:schemeClr val="accent3"/>
                </a:solidFill>
                <a:latin typeface="Arial" panose="020B0604020202020204" pitchFamily="34" charset="0"/>
                <a:cs typeface="Arial" panose="020B0604020202020204" pitchFamily="34" charset="0"/>
              </a:rPr>
              <a:t> in </a:t>
            </a:r>
            <a:r>
              <a:rPr lang="en-US" altLang="ro-RO" sz="4000" b="1" dirty="0" err="1">
                <a:solidFill>
                  <a:schemeClr val="accent3"/>
                </a:solidFill>
                <a:latin typeface="Arial" panose="020B0604020202020204" pitchFamily="34" charset="0"/>
                <a:cs typeface="Arial" panose="020B0604020202020204" pitchFamily="34" charset="0"/>
              </a:rPr>
              <a:t>domeniul</a:t>
            </a:r>
            <a:r>
              <a:rPr lang="en-US" altLang="ro-RO" sz="4000" b="1" dirty="0">
                <a:solidFill>
                  <a:schemeClr val="accent3"/>
                </a:solidFill>
                <a:latin typeface="Arial" panose="020B0604020202020204" pitchFamily="34" charset="0"/>
                <a:cs typeface="Arial" panose="020B0604020202020204" pitchFamily="34" charset="0"/>
              </a:rPr>
              <a:t> </a:t>
            </a:r>
            <a:r>
              <a:rPr lang="en-US" altLang="ro-RO" sz="4000" b="1" dirty="0" err="1">
                <a:solidFill>
                  <a:schemeClr val="accent3"/>
                </a:solidFill>
                <a:latin typeface="Arial" panose="020B0604020202020204" pitchFamily="34" charset="0"/>
                <a:cs typeface="Arial" panose="020B0604020202020204" pitchFamily="34" charset="0"/>
              </a:rPr>
              <a:t>reglementarilor</a:t>
            </a:r>
            <a:r>
              <a:rPr lang="en-US" altLang="ro-RO" sz="4000" b="1" dirty="0">
                <a:solidFill>
                  <a:schemeClr val="accent3"/>
                </a:solidFill>
                <a:latin typeface="Arial" panose="020B0604020202020204" pitchFamily="34" charset="0"/>
                <a:cs typeface="Arial" panose="020B0604020202020204" pitchFamily="34" charset="0"/>
              </a:rPr>
              <a:t> </a:t>
            </a:r>
            <a:r>
              <a:rPr lang="en-US" altLang="ro-RO" sz="4000" b="1" dirty="0" err="1">
                <a:solidFill>
                  <a:schemeClr val="accent3"/>
                </a:solidFill>
                <a:latin typeface="Arial" panose="020B0604020202020204" pitchFamily="34" charset="0"/>
                <a:cs typeface="Arial" panose="020B0604020202020204" pitchFamily="34" charset="0"/>
              </a:rPr>
              <a:t>aeronautice</a:t>
            </a:r>
            <a:endParaRPr lang="ro-RO" altLang="ro-RO" sz="4000" b="1" dirty="0">
              <a:solidFill>
                <a:schemeClr val="accent3"/>
              </a:solidFill>
              <a:latin typeface="Arial" panose="020B0604020202020204" pitchFamily="34" charset="0"/>
              <a:cs typeface="Arial" panose="020B0604020202020204" pitchFamily="34" charset="0"/>
            </a:endParaRPr>
          </a:p>
        </p:txBody>
      </p:sp>
      <p:sp>
        <p:nvSpPr>
          <p:cNvPr id="3079" name="Rectangle 3"/>
          <p:cNvSpPr>
            <a:spLocks noGrp="1" noChangeArrowheads="1"/>
          </p:cNvSpPr>
          <p:nvPr>
            <p:ph type="subTitle" idx="1"/>
          </p:nvPr>
        </p:nvSpPr>
        <p:spPr>
          <a:xfrm>
            <a:off x="3095108" y="4691136"/>
            <a:ext cx="5984032" cy="1552114"/>
          </a:xfrm>
        </p:spPr>
        <p:txBody>
          <a:bodyPr wrap="square">
            <a:spAutoFit/>
          </a:bodyPr>
          <a:lstStyle/>
          <a:p>
            <a:pPr algn="ctr" eaLnBrk="1" hangingPunct="1">
              <a:lnSpc>
                <a:spcPct val="80000"/>
              </a:lnSpc>
            </a:pPr>
            <a:r>
              <a:rPr lang="ro-RO" altLang="ro-RO" sz="2400" b="1" dirty="0">
                <a:solidFill>
                  <a:srgbClr val="003366"/>
                </a:solidFill>
                <a:latin typeface="Calibri"/>
              </a:rPr>
              <a:t>                           </a:t>
            </a:r>
            <a:endParaRPr lang="en-US" altLang="ro-RO" sz="2400" dirty="0"/>
          </a:p>
          <a:p>
            <a:pPr algn="ctr" eaLnBrk="1" hangingPunct="1">
              <a:lnSpc>
                <a:spcPct val="80000"/>
              </a:lnSpc>
            </a:pPr>
            <a:r>
              <a:rPr lang="en-US" altLang="ro-RO" sz="2400" b="1" dirty="0">
                <a:solidFill>
                  <a:srgbClr val="003366"/>
                </a:solidFill>
                <a:latin typeface="Calibri"/>
              </a:rPr>
              <a:t>  </a:t>
            </a:r>
            <a:r>
              <a:rPr lang="ro-RO" altLang="ro-RO" sz="2400" b="1" dirty="0">
                <a:solidFill>
                  <a:srgbClr val="003366"/>
                </a:solidFill>
                <a:latin typeface="Calibri"/>
              </a:rPr>
              <a:t>Daniel IVAN</a:t>
            </a:r>
            <a:endParaRPr lang="en-US" altLang="ro-RO" sz="2400" b="1" dirty="0"/>
          </a:p>
          <a:p>
            <a:pPr algn="ctr" eaLnBrk="1" hangingPunct="1">
              <a:lnSpc>
                <a:spcPct val="80000"/>
              </a:lnSpc>
            </a:pPr>
            <a:r>
              <a:rPr lang="ro-RO" altLang="ro-RO" sz="2400" b="1" dirty="0">
                <a:solidFill>
                  <a:srgbClr val="003366"/>
                </a:solidFill>
                <a:latin typeface="Calibri"/>
              </a:rPr>
              <a:t>Director</a:t>
            </a:r>
            <a:endParaRPr lang="en-US" altLang="ro-RO" sz="2400" b="1" dirty="0">
              <a:solidFill>
                <a:schemeClr val="bg2"/>
              </a:solidFill>
            </a:endParaRPr>
          </a:p>
          <a:p>
            <a:pPr algn="ctr" eaLnBrk="1" hangingPunct="1">
              <a:lnSpc>
                <a:spcPct val="80000"/>
              </a:lnSpc>
            </a:pPr>
            <a:r>
              <a:rPr lang="ro-RO" altLang="ro-RO" sz="2400" b="1" dirty="0">
                <a:solidFill>
                  <a:srgbClr val="003366"/>
                </a:solidFill>
                <a:latin typeface="Calibri"/>
              </a:rPr>
              <a:t>Direcția Aerodromuri</a:t>
            </a:r>
            <a:endParaRPr lang="en-US" altLang="ro-RO" sz="2400" dirty="0">
              <a:solidFill>
                <a:schemeClr val="bg2"/>
              </a:solidFill>
            </a:endParaRPr>
          </a:p>
        </p:txBody>
      </p:sp>
      <p:sp>
        <p:nvSpPr>
          <p:cNvPr id="3080" name="Rectangle 5"/>
          <p:cNvSpPr>
            <a:spLocks noChangeArrowheads="1"/>
          </p:cNvSpPr>
          <p:nvPr/>
        </p:nvSpPr>
        <p:spPr bwMode="auto">
          <a:xfrm>
            <a:off x="1187450" y="316676"/>
            <a:ext cx="6121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ro-RO" altLang="ro-RO" sz="2000" dirty="0">
                <a:solidFill>
                  <a:srgbClr val="003366"/>
                </a:solidFill>
                <a:latin typeface="Arial" panose="020B0604020202020204" pitchFamily="34" charset="0"/>
                <a:cs typeface="Arial" panose="020B0604020202020204" pitchFamily="34" charset="0"/>
              </a:rPr>
              <a:t>ROMANIAN </a:t>
            </a:r>
            <a:r>
              <a:rPr lang="en-US" altLang="ro-RO" sz="2000" dirty="0">
                <a:solidFill>
                  <a:srgbClr val="003366"/>
                </a:solidFill>
                <a:latin typeface="Arial" panose="020B0604020202020204" pitchFamily="34" charset="0"/>
                <a:cs typeface="Arial" panose="020B0604020202020204" pitchFamily="34" charset="0"/>
              </a:rPr>
              <a:t> </a:t>
            </a:r>
            <a:r>
              <a:rPr lang="ro-RO" altLang="ro-RO" sz="2000" dirty="0">
                <a:solidFill>
                  <a:srgbClr val="003366"/>
                </a:solidFill>
                <a:latin typeface="Arial" panose="020B0604020202020204" pitchFamily="34" charset="0"/>
                <a:cs typeface="Arial" panose="020B0604020202020204" pitchFamily="34" charset="0"/>
              </a:rPr>
              <a:t>CIVIL </a:t>
            </a:r>
            <a:r>
              <a:rPr lang="en-US" altLang="ro-RO" sz="2000" dirty="0">
                <a:solidFill>
                  <a:srgbClr val="003366"/>
                </a:solidFill>
                <a:latin typeface="Arial" panose="020B0604020202020204" pitchFamily="34" charset="0"/>
                <a:cs typeface="Arial" panose="020B0604020202020204" pitchFamily="34" charset="0"/>
              </a:rPr>
              <a:t> </a:t>
            </a:r>
            <a:r>
              <a:rPr lang="ro-RO" altLang="ro-RO" sz="2000" dirty="0">
                <a:solidFill>
                  <a:srgbClr val="003366"/>
                </a:solidFill>
                <a:latin typeface="Arial" panose="020B0604020202020204" pitchFamily="34" charset="0"/>
                <a:cs typeface="Arial" panose="020B0604020202020204" pitchFamily="34" charset="0"/>
              </a:rPr>
              <a:t>AERONAUTICAL </a:t>
            </a:r>
            <a:r>
              <a:rPr lang="en-US" altLang="ro-RO" sz="2000" dirty="0">
                <a:solidFill>
                  <a:srgbClr val="003366"/>
                </a:solidFill>
                <a:latin typeface="Arial" panose="020B0604020202020204" pitchFamily="34" charset="0"/>
                <a:cs typeface="Arial" panose="020B0604020202020204" pitchFamily="34" charset="0"/>
              </a:rPr>
              <a:t> </a:t>
            </a:r>
            <a:r>
              <a:rPr lang="ro-RO" altLang="ro-RO" sz="2000" dirty="0">
                <a:solidFill>
                  <a:srgbClr val="003366"/>
                </a:solidFill>
                <a:latin typeface="Arial" panose="020B0604020202020204" pitchFamily="34" charset="0"/>
                <a:cs typeface="Arial" panose="020B0604020202020204" pitchFamily="34" charset="0"/>
              </a:rPr>
              <a:t>AUTHORITY</a:t>
            </a:r>
          </a:p>
        </p:txBody>
      </p:sp>
      <p:pic>
        <p:nvPicPr>
          <p:cNvPr id="2050" name="Picture 2" descr="Imagini pentru autoritatea aeronautica civila romana"/>
          <p:cNvPicPr>
            <a:picLocks noChangeAspect="1" noChangeArrowheads="1"/>
          </p:cNvPicPr>
          <p:nvPr/>
        </p:nvPicPr>
        <p:blipFill rotWithShape="1">
          <a:blip r:embed="rId4">
            <a:extLst>
              <a:ext uri="{28A0092B-C50C-407E-A947-70E740481C1C}">
                <a14:useLocalDpi xmlns:a14="http://schemas.microsoft.com/office/drawing/2010/main" val="0"/>
              </a:ext>
            </a:extLst>
          </a:blip>
          <a:srcRect r="13333"/>
          <a:stretch/>
        </p:blipFill>
        <p:spPr bwMode="auto">
          <a:xfrm>
            <a:off x="611560" y="4430587"/>
            <a:ext cx="2716560" cy="208966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Text Box 9">
            <a:extLst>
              <a:ext uri="{FF2B5EF4-FFF2-40B4-BE49-F238E27FC236}">
                <a16:creationId xmlns:a16="http://schemas.microsoft.com/office/drawing/2014/main" id="{E5DF5871-7310-49AF-924B-D6EC5E919DFC}"/>
              </a:ext>
            </a:extLst>
          </p:cNvPr>
          <p:cNvSpPr txBox="1">
            <a:spLocks noChangeArrowheads="1"/>
          </p:cNvSpPr>
          <p:nvPr/>
        </p:nvSpPr>
        <p:spPr bwMode="auto">
          <a:xfrm>
            <a:off x="0" y="6459150"/>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p:txBody>
      </p:sp>
    </p:spTree>
    <p:extLst>
      <p:ext uri="{BB962C8B-B14F-4D97-AF65-F5344CB8AC3E}">
        <p14:creationId xmlns:p14="http://schemas.microsoft.com/office/powerpoint/2010/main" val="1489369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3D894-8B66-4EAD-B021-F66370179C9F}"/>
              </a:ext>
            </a:extLst>
          </p:cNvPr>
          <p:cNvSpPr>
            <a:spLocks noGrp="1"/>
          </p:cNvSpPr>
          <p:nvPr>
            <p:ph type="title"/>
          </p:nvPr>
        </p:nvSpPr>
        <p:spPr/>
        <p:txBody>
          <a:bodyPr wrap="square">
            <a:spAutoFit/>
          </a:bodyPr>
          <a:lstStyle/>
          <a:p>
            <a:r>
              <a:rPr lang="en-US" sz="2400" b="1" dirty="0">
                <a:solidFill>
                  <a:srgbClr val="003366"/>
                </a:solidFill>
                <a:latin typeface="Calibri" panose="020B0604020202020204" pitchFamily="34" charset="0"/>
                <a:cs typeface="Arial" panose="020B0604020202020204" pitchFamily="34" charset="0"/>
              </a:rPr>
              <a:t>EASA Guidance for the implementation of the new Aircraft Classification Rating (ACR) - Pavement Classification Rating (PCR) method in the EASA Member States</a:t>
            </a:r>
          </a:p>
        </p:txBody>
      </p:sp>
      <p:sp>
        <p:nvSpPr>
          <p:cNvPr id="3" name="Content Placeholder 2">
            <a:extLst>
              <a:ext uri="{FF2B5EF4-FFF2-40B4-BE49-F238E27FC236}">
                <a16:creationId xmlns:a16="http://schemas.microsoft.com/office/drawing/2014/main" id="{566EFA5C-1D7F-4F03-8497-901072607385}"/>
              </a:ext>
            </a:extLst>
          </p:cNvPr>
          <p:cNvSpPr>
            <a:spLocks noGrp="1"/>
          </p:cNvSpPr>
          <p:nvPr>
            <p:ph idx="1"/>
          </p:nvPr>
        </p:nvSpPr>
        <p:spPr>
          <a:xfrm>
            <a:off x="457200" y="1981200"/>
            <a:ext cx="8229600" cy="3656386"/>
          </a:xfrm>
        </p:spPr>
        <p:txBody>
          <a:bodyPr wrap="square">
            <a:spAutoFit/>
          </a:bodyPr>
          <a:lstStyle/>
          <a:p>
            <a:pPr marL="0" indent="0">
              <a:buNone/>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0" indent="0" algn="just">
              <a:buNone/>
            </a:pPr>
            <a:r>
              <a:rPr lang="en-US" sz="1800" dirty="0" err="1">
                <a:solidFill>
                  <a:srgbClr val="003366"/>
                </a:solidFill>
                <a:latin typeface="Calibri" panose="020B0604020202020204" pitchFamily="34" charset="0"/>
                <a:cs typeface="Arial" panose="020B0604020202020204" pitchFamily="34" charset="0"/>
              </a:rPr>
              <a:t>În</a:t>
            </a:r>
            <a:r>
              <a:rPr lang="en-US" sz="1800" dirty="0">
                <a:solidFill>
                  <a:srgbClr val="003366"/>
                </a:solidFill>
                <a:latin typeface="Calibri" panose="020B0604020202020204" pitchFamily="34" charset="0"/>
                <a:cs typeface="Arial" panose="020B0604020202020204" pitchFamily="34" charset="0"/>
              </a:rPr>
              <a:t> 2020, ICAO a </a:t>
            </a:r>
            <a:r>
              <a:rPr lang="en-US" sz="1800" dirty="0" err="1">
                <a:solidFill>
                  <a:srgbClr val="003366"/>
                </a:solidFill>
                <a:latin typeface="Calibri" panose="020B0604020202020204" pitchFamily="34" charset="0"/>
                <a:cs typeface="Arial" panose="020B0604020202020204" pitchFamily="34" charset="0"/>
              </a:rPr>
              <a:t>adoptat</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prin</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Amendamentul</a:t>
            </a:r>
            <a:r>
              <a:rPr lang="en-US" sz="1800" dirty="0">
                <a:solidFill>
                  <a:srgbClr val="003366"/>
                </a:solidFill>
                <a:latin typeface="Calibri" panose="020B0604020202020204" pitchFamily="34" charset="0"/>
                <a:cs typeface="Arial" panose="020B0604020202020204" pitchFamily="34" charset="0"/>
              </a:rPr>
              <a:t> 15 la </a:t>
            </a:r>
            <a:r>
              <a:rPr lang="en-US" sz="1800" dirty="0" err="1">
                <a:solidFill>
                  <a:srgbClr val="003366"/>
                </a:solidFill>
                <a:latin typeface="Calibri" panose="020B0604020202020204" pitchFamily="34" charset="0"/>
                <a:cs typeface="Arial" panose="020B0604020202020204" pitchFamily="34" charset="0"/>
              </a:rPr>
              <a:t>Anexa</a:t>
            </a:r>
            <a:r>
              <a:rPr lang="en-US" sz="1800" dirty="0">
                <a:solidFill>
                  <a:srgbClr val="003366"/>
                </a:solidFill>
                <a:latin typeface="Calibri" panose="020B0604020202020204" pitchFamily="34" charset="0"/>
                <a:cs typeface="Arial" panose="020B0604020202020204" pitchFamily="34" charset="0"/>
              </a:rPr>
              <a:t> 14, </a:t>
            </a:r>
            <a:r>
              <a:rPr lang="en-US" sz="1800" dirty="0" err="1">
                <a:solidFill>
                  <a:srgbClr val="003366"/>
                </a:solidFill>
                <a:latin typeface="Calibri" panose="020B0604020202020204" pitchFamily="34" charset="0"/>
                <a:cs typeface="Arial" panose="020B0604020202020204" pitchFamily="34" charset="0"/>
              </a:rPr>
              <a:t>Volumul</a:t>
            </a:r>
            <a:r>
              <a:rPr lang="en-US" sz="1800" dirty="0">
                <a:solidFill>
                  <a:srgbClr val="003366"/>
                </a:solidFill>
                <a:latin typeface="Calibri" panose="020B0604020202020204" pitchFamily="34" charset="0"/>
                <a:cs typeface="Arial" panose="020B0604020202020204" pitchFamily="34" charset="0"/>
              </a:rPr>
              <a:t> I - </a:t>
            </a:r>
            <a:r>
              <a:rPr lang="en-US" sz="1800" dirty="0" err="1">
                <a:solidFill>
                  <a:srgbClr val="003366"/>
                </a:solidFill>
                <a:latin typeface="Calibri" panose="020B0604020202020204" pitchFamily="34" charset="0"/>
                <a:cs typeface="Arial" panose="020B0604020202020204" pitchFamily="34" charset="0"/>
              </a:rPr>
              <a:t>Aeroporturi</a:t>
            </a:r>
            <a:r>
              <a:rPr lang="en-US" sz="1800" dirty="0">
                <a:solidFill>
                  <a:srgbClr val="003366"/>
                </a:solidFill>
                <a:latin typeface="Calibri" panose="020B0604020202020204" pitchFamily="34" charset="0"/>
                <a:cs typeface="Arial" panose="020B0604020202020204" pitchFamily="34" charset="0"/>
              </a:rPr>
              <a:t> — </a:t>
            </a:r>
            <a:r>
              <a:rPr lang="en-US" sz="1800" dirty="0" err="1">
                <a:solidFill>
                  <a:srgbClr val="003366"/>
                </a:solidFill>
                <a:latin typeface="Calibri" panose="020B0604020202020204" pitchFamily="34" charset="0"/>
                <a:cs typeface="Arial" panose="020B0604020202020204" pitchFamily="34" charset="0"/>
              </a:rPr>
              <a:t>Proiectare</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și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Operare</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Aeroportuară</a:t>
            </a:r>
            <a:r>
              <a:rPr lang="en-US" sz="1800" dirty="0">
                <a:solidFill>
                  <a:srgbClr val="003366"/>
                </a:solidFill>
                <a:latin typeface="Calibri" panose="020B0604020202020204" pitchFamily="34" charset="0"/>
                <a:cs typeface="Arial" panose="020B0604020202020204" pitchFamily="34" charset="0"/>
              </a:rPr>
              <a:t>, o </a:t>
            </a:r>
            <a:r>
              <a:rPr lang="en-US" sz="1800" dirty="0" err="1">
                <a:solidFill>
                  <a:srgbClr val="003366"/>
                </a:solidFill>
                <a:latin typeface="Calibri" panose="020B0604020202020204" pitchFamily="34" charset="0"/>
                <a:cs typeface="Arial" panose="020B0604020202020204" pitchFamily="34" charset="0"/>
              </a:rPr>
              <a:t>nouă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metodă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pentru</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exprimarea</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și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calcularea</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rezistenței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portante</a:t>
            </a:r>
            <a:r>
              <a:rPr lang="en-US" sz="1800" dirty="0">
                <a:solidFill>
                  <a:srgbClr val="003366"/>
                </a:solidFill>
                <a:latin typeface="Calibri" panose="020B0604020202020204" pitchFamily="34" charset="0"/>
                <a:cs typeface="Arial" panose="020B0604020202020204" pitchFamily="34" charset="0"/>
              </a:rPr>
              <a:t> a </a:t>
            </a:r>
            <a:r>
              <a:rPr lang="en-US" sz="1800" dirty="0" err="1">
                <a:solidFill>
                  <a:srgbClr val="003366"/>
                </a:solidFill>
                <a:latin typeface="Calibri" panose="020B0604020202020204" pitchFamily="34" charset="0"/>
                <a:cs typeface="Arial" panose="020B0604020202020204" pitchFamily="34" charset="0"/>
              </a:rPr>
              <a:t>unui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paviment</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numită</a:t>
            </a:r>
            <a:r>
              <a:rPr lang="en-US" sz="1800" dirty="0">
                <a:solidFill>
                  <a:srgbClr val="003366"/>
                </a:solidFill>
                <a:latin typeface="Calibri" panose="020B0604020202020204" pitchFamily="34" charset="0"/>
                <a:cs typeface="Arial" panose="020B0604020202020204" pitchFamily="34" charset="0"/>
              </a:rPr>
              <a:t> Aircraft Classification Rating (ACR) - Pavement Classification Rating (PCR).ICAO a </a:t>
            </a:r>
            <a:r>
              <a:rPr lang="en-US" sz="1800" dirty="0" err="1">
                <a:solidFill>
                  <a:srgbClr val="003366"/>
                </a:solidFill>
                <a:latin typeface="Calibri" panose="020B0604020202020204" pitchFamily="34" charset="0"/>
                <a:cs typeface="Arial" panose="020B0604020202020204" pitchFamily="34" charset="0"/>
              </a:rPr>
              <a:t>stabilit</a:t>
            </a:r>
            <a:r>
              <a:rPr lang="en-US" sz="1800" dirty="0">
                <a:solidFill>
                  <a:srgbClr val="003366"/>
                </a:solidFill>
                <a:latin typeface="Calibri" panose="020B0604020202020204" pitchFamily="34" charset="0"/>
                <a:cs typeface="Arial" panose="020B0604020202020204" pitchFamily="34" charset="0"/>
              </a:rPr>
              <a:t> o </a:t>
            </a:r>
            <a:r>
              <a:rPr lang="en-US" sz="1800" dirty="0" err="1">
                <a:solidFill>
                  <a:srgbClr val="003366"/>
                </a:solidFill>
                <a:latin typeface="Calibri" panose="020B0604020202020204" pitchFamily="34" charset="0"/>
                <a:cs typeface="Arial" panose="020B0604020202020204" pitchFamily="34" charset="0"/>
              </a:rPr>
              <a:t>perioadă</a:t>
            </a:r>
            <a:r>
              <a:rPr lang="en-US" sz="1800" dirty="0">
                <a:solidFill>
                  <a:srgbClr val="003366"/>
                </a:solidFill>
                <a:latin typeface="Calibri" panose="020B0604020202020204" pitchFamily="34" charset="0"/>
                <a:cs typeface="Arial" panose="020B0604020202020204" pitchFamily="34" charset="0"/>
              </a:rPr>
              <a:t> de </a:t>
            </a:r>
            <a:r>
              <a:rPr lang="en-US" sz="1800" dirty="0" err="1">
                <a:solidFill>
                  <a:srgbClr val="003366"/>
                </a:solidFill>
                <a:latin typeface="Calibri" panose="020B0604020202020204" pitchFamily="34" charset="0"/>
                <a:cs typeface="Arial" panose="020B0604020202020204" pitchFamily="34" charset="0"/>
              </a:rPr>
              <a:t>tranziție</a:t>
            </a:r>
            <a:r>
              <a:rPr lang="en-US" sz="1800" dirty="0">
                <a:solidFill>
                  <a:srgbClr val="003366"/>
                </a:solidFill>
                <a:latin typeface="Calibri" panose="020B0604020202020204" pitchFamily="34" charset="0"/>
                <a:cs typeface="Arial" panose="020B0604020202020204" pitchFamily="34" charset="0"/>
              </a:rPr>
              <a:t> de 4 ani, </a:t>
            </a:r>
            <a:r>
              <a:rPr lang="en-US" sz="1800" dirty="0" err="1">
                <a:solidFill>
                  <a:srgbClr val="003366"/>
                </a:solidFill>
                <a:latin typeface="Calibri" panose="020B0604020202020204" pitchFamily="34" charset="0"/>
                <a:cs typeface="Arial" panose="020B0604020202020204" pitchFamily="34" charset="0"/>
              </a:rPr>
              <a:t>iar</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noua</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metodă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va</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deveni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aplicabilă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începând</a:t>
            </a:r>
            <a:r>
              <a:rPr lang="en-US" sz="1800" dirty="0">
                <a:solidFill>
                  <a:srgbClr val="003366"/>
                </a:solidFill>
                <a:latin typeface="Calibri" panose="020B0604020202020204" pitchFamily="34" charset="0"/>
                <a:cs typeface="Arial" panose="020B0604020202020204" pitchFamily="34" charset="0"/>
              </a:rPr>
              <a:t> cu 28 </a:t>
            </a:r>
            <a:r>
              <a:rPr lang="en-US" sz="1800" dirty="0" err="1">
                <a:solidFill>
                  <a:srgbClr val="003366"/>
                </a:solidFill>
                <a:latin typeface="Calibri" panose="020B0604020202020204" pitchFamily="34" charset="0"/>
                <a:cs typeface="Arial" panose="020B0604020202020204" pitchFamily="34" charset="0"/>
              </a:rPr>
              <a:t>noiembrie</a:t>
            </a:r>
            <a:r>
              <a:rPr lang="en-US" sz="1800" dirty="0">
                <a:solidFill>
                  <a:srgbClr val="003366"/>
                </a:solidFill>
                <a:latin typeface="Calibri" panose="020B0604020202020204" pitchFamily="34" charset="0"/>
                <a:cs typeface="Arial" panose="020B0604020202020204" pitchFamily="34" charset="0"/>
              </a:rPr>
              <a:t> 2024, </a:t>
            </a:r>
            <a:r>
              <a:rPr lang="en-US" sz="1800" dirty="0" err="1">
                <a:solidFill>
                  <a:srgbClr val="003366"/>
                </a:solidFill>
                <a:latin typeface="Calibri" panose="020B0604020202020204" pitchFamily="34" charset="0"/>
                <a:cs typeface="Arial" panose="020B0604020202020204" pitchFamily="34" charset="0"/>
              </a:rPr>
              <a:t>înlocuind</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metoda</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actuală</a:t>
            </a:r>
            <a:r>
              <a:rPr lang="en-US" sz="1800" dirty="0">
                <a:solidFill>
                  <a:srgbClr val="003366"/>
                </a:solidFill>
                <a:latin typeface="Calibri" panose="020B0604020202020204" pitchFamily="34" charset="0"/>
                <a:cs typeface="Arial" panose="020B0604020202020204" pitchFamily="34" charset="0"/>
              </a:rPr>
              <a:t> Aircraft Classification Number (ACN) - Pavement Classification Number (PCN).</a:t>
            </a:r>
            <a:r>
              <a:rPr lang="en-US" sz="1800" dirty="0" err="1">
                <a:solidFill>
                  <a:srgbClr val="003366"/>
                </a:solidFill>
                <a:latin typeface="Calibri" panose="020B0604020202020204" pitchFamily="34" charset="0"/>
                <a:cs typeface="Arial" panose="020B0604020202020204" pitchFamily="34" charset="0"/>
              </a:rPr>
              <a:t>Aplicabilitatea</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metodei</a:t>
            </a:r>
            <a:r>
              <a:rPr lang="en-US" sz="1800" dirty="0">
                <a:solidFill>
                  <a:srgbClr val="003366"/>
                </a:solidFill>
                <a:latin typeface="Calibri" panose="020B0604020202020204" pitchFamily="34" charset="0"/>
                <a:cs typeface="Arial" panose="020B0604020202020204" pitchFamily="34" charset="0"/>
              </a:rPr>
              <a:t> ACR-PCR </a:t>
            </a:r>
            <a:r>
              <a:rPr lang="en-US" sz="1800" dirty="0" err="1">
                <a:solidFill>
                  <a:srgbClr val="003366"/>
                </a:solidFill>
                <a:latin typeface="Calibri" panose="020B0604020202020204" pitchFamily="34" charset="0"/>
                <a:cs typeface="Arial" panose="020B0604020202020204" pitchFamily="34" charset="0"/>
              </a:rPr>
              <a:t>în</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statele</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membre</a:t>
            </a:r>
            <a:r>
              <a:rPr lang="en-US" sz="1800" dirty="0">
                <a:solidFill>
                  <a:srgbClr val="003366"/>
                </a:solidFill>
                <a:latin typeface="Calibri" panose="020B0604020202020204" pitchFamily="34" charset="0"/>
                <a:cs typeface="Arial" panose="020B0604020202020204" pitchFamily="34" charset="0"/>
              </a:rPr>
              <a:t> EASA a </a:t>
            </a:r>
            <a:r>
              <a:rPr lang="en-US" sz="1800" dirty="0" err="1">
                <a:solidFill>
                  <a:srgbClr val="003366"/>
                </a:solidFill>
                <a:latin typeface="Calibri" panose="020B0604020202020204" pitchFamily="34" charset="0"/>
                <a:cs typeface="Arial" panose="020B0604020202020204" pitchFamily="34" charset="0"/>
              </a:rPr>
              <a:t>fost</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amânată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pentru</a:t>
            </a:r>
            <a:r>
              <a:rPr lang="en-US" sz="1800" dirty="0">
                <a:solidFill>
                  <a:srgbClr val="003366"/>
                </a:solidFill>
                <a:latin typeface="Calibri" panose="020B0604020202020204" pitchFamily="34" charset="0"/>
                <a:cs typeface="Arial" panose="020B0604020202020204" pitchFamily="34" charset="0"/>
              </a:rPr>
              <a:t> o </a:t>
            </a:r>
            <a:r>
              <a:rPr lang="en-US" sz="1800" dirty="0" err="1">
                <a:solidFill>
                  <a:srgbClr val="003366"/>
                </a:solidFill>
                <a:latin typeface="Calibri" panose="020B0604020202020204" pitchFamily="34" charset="0"/>
                <a:cs typeface="Arial" panose="020B0604020202020204" pitchFamily="34" charset="0"/>
              </a:rPr>
              <a:t>dată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ulterioară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pentru</a:t>
            </a:r>
            <a:r>
              <a:rPr lang="en-US" sz="1800" dirty="0">
                <a:solidFill>
                  <a:srgbClr val="003366"/>
                </a:solidFill>
                <a:latin typeface="Calibri" panose="020B0604020202020204" pitchFamily="34" charset="0"/>
                <a:cs typeface="Arial" panose="020B0604020202020204" pitchFamily="34" charset="0"/>
              </a:rPr>
              <a:t> a </a:t>
            </a:r>
            <a:r>
              <a:rPr lang="en-US" sz="1800" dirty="0" err="1">
                <a:solidFill>
                  <a:srgbClr val="003366"/>
                </a:solidFill>
                <a:latin typeface="Calibri" panose="020B0604020202020204" pitchFamily="34" charset="0"/>
                <a:cs typeface="Arial" panose="020B0604020202020204" pitchFamily="34" charset="0"/>
              </a:rPr>
              <a:t>permite</a:t>
            </a:r>
            <a:r>
              <a:rPr lang="en-US" sz="1800" dirty="0">
                <a:solidFill>
                  <a:srgbClr val="003366"/>
                </a:solidFill>
                <a:latin typeface="Calibri" panose="020B0604020202020204" pitchFamily="34" charset="0"/>
                <a:cs typeface="Arial" panose="020B0604020202020204" pitchFamily="34" charset="0"/>
              </a:rPr>
              <a:t> o </a:t>
            </a:r>
            <a:r>
              <a:rPr lang="en-US" sz="1800" dirty="0" err="1">
                <a:solidFill>
                  <a:srgbClr val="003366"/>
                </a:solidFill>
                <a:latin typeface="Calibri" panose="020B0604020202020204" pitchFamily="34" charset="0"/>
                <a:cs typeface="Arial" panose="020B0604020202020204" pitchFamily="34" charset="0"/>
              </a:rPr>
              <a:t>implementare</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sincronizată</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atât</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pentru</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aerodromuri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cât</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și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pentru</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furnizorii</a:t>
            </a:r>
            <a:r>
              <a:rPr lang="en-US" sz="1800" dirty="0">
                <a:solidFill>
                  <a:srgbClr val="003366"/>
                </a:solidFill>
                <a:latin typeface="Calibri" panose="020B0604020202020204" pitchFamily="34" charset="0"/>
                <a:cs typeface="Arial" panose="020B0604020202020204" pitchFamily="34" charset="0"/>
              </a:rPr>
              <a:t> de </a:t>
            </a:r>
            <a:r>
              <a:rPr lang="en-US" sz="1800" dirty="0" err="1">
                <a:solidFill>
                  <a:srgbClr val="003366"/>
                </a:solidFill>
                <a:latin typeface="Calibri" panose="020B0604020202020204" pitchFamily="34" charset="0"/>
                <a:cs typeface="Arial" panose="020B0604020202020204" pitchFamily="34" charset="0"/>
              </a:rPr>
              <a:t>servicii</a:t>
            </a:r>
            <a:r>
              <a:rPr lang="en-US" sz="1800" dirty="0">
                <a:solidFill>
                  <a:srgbClr val="003366"/>
                </a:solidFill>
                <a:latin typeface="Calibri" panose="020B0604020202020204" pitchFamily="34" charset="0"/>
                <a:cs typeface="Arial" panose="020B0604020202020204" pitchFamily="34" charset="0"/>
              </a:rPr>
              <a:t> de </a:t>
            </a:r>
            <a:r>
              <a:rPr lang="en-US" sz="1800" dirty="0" err="1">
                <a:solidFill>
                  <a:srgbClr val="003366"/>
                </a:solidFill>
                <a:latin typeface="Calibri" panose="020B0604020202020204" pitchFamily="34" charset="0"/>
                <a:cs typeface="Arial" panose="020B0604020202020204" pitchFamily="34" charset="0"/>
              </a:rPr>
              <a:t>informații</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aeronautice</a:t>
            </a:r>
            <a:r>
              <a:rPr lang="en-US" sz="1800" dirty="0">
                <a:solidFill>
                  <a:srgbClr val="003366"/>
                </a:solidFill>
                <a:latin typeface="Calibri" panose="020B0604020202020204" pitchFamily="34" charset="0"/>
                <a:cs typeface="Arial" panose="020B0604020202020204" pitchFamily="34" charset="0"/>
              </a:rPr>
              <a:t> (AISP).</a:t>
            </a:r>
          </a:p>
          <a:p>
            <a:pPr marL="0" indent="0">
              <a:buNone/>
            </a:pPr>
            <a:r>
              <a:rPr lang="en-US" sz="1800" dirty="0">
                <a:solidFill>
                  <a:srgbClr val="003366"/>
                </a:solidFill>
                <a:latin typeface="Calibri" panose="020B0604020202020204" pitchFamily="34" charset="0"/>
                <a:cs typeface="Arial" panose="020B0604020202020204" pitchFamily="34" charset="0"/>
              </a:rPr>
              <a:t>Program ICAO </a:t>
            </a:r>
            <a:r>
              <a:rPr lang="en-US" sz="1800" dirty="0" err="1">
                <a:solidFill>
                  <a:srgbClr val="003366"/>
                </a:solidFill>
                <a:latin typeface="Calibri" panose="020B0604020202020204" pitchFamily="34" charset="0"/>
                <a:cs typeface="Arial" panose="020B0604020202020204" pitchFamily="34" charset="0"/>
              </a:rPr>
              <a:t>pentru</a:t>
            </a:r>
            <a:r>
              <a:rPr lang="en-US" sz="1800" dirty="0">
                <a:solidFill>
                  <a:srgbClr val="003366"/>
                </a:solidFill>
                <a:latin typeface="Calibri" panose="020B0604020202020204" pitchFamily="34" charset="0"/>
                <a:cs typeface="Arial" panose="020B0604020202020204" pitchFamily="34" charset="0"/>
              </a:rPr>
              <a:t> </a:t>
            </a:r>
            <a:r>
              <a:rPr lang="en-US" sz="1800" dirty="0" err="1">
                <a:solidFill>
                  <a:srgbClr val="003366"/>
                </a:solidFill>
                <a:latin typeface="Calibri" panose="020B0604020202020204" pitchFamily="34" charset="0"/>
                <a:cs typeface="Arial" panose="020B0604020202020204" pitchFamily="34" charset="0"/>
              </a:rPr>
              <a:t>calculul</a:t>
            </a:r>
            <a:r>
              <a:rPr lang="en-US" sz="1800" dirty="0">
                <a:solidFill>
                  <a:srgbClr val="003366"/>
                </a:solidFill>
                <a:latin typeface="Calibri" panose="020B0604020202020204" pitchFamily="34" charset="0"/>
                <a:cs typeface="Arial" panose="020B0604020202020204" pitchFamily="34" charset="0"/>
              </a:rPr>
              <a:t> ACR:</a:t>
            </a:r>
            <a:endParaRPr lang="en-US" sz="1200" dirty="0">
              <a:solidFill>
                <a:srgbClr val="000000"/>
              </a:solidFill>
              <a:latin typeface="Arial" panose="020B0604020202020204" pitchFamily="34" charset="0"/>
              <a:cs typeface="Arial" panose="020B0604020202020204" pitchFamily="34" charset="0"/>
            </a:endParaRPr>
          </a:p>
          <a:p>
            <a:pPr marL="0" indent="0">
              <a:buNone/>
            </a:pPr>
            <a:r>
              <a:rPr lang="en-US" sz="1200" b="0" i="0" u="none" strike="noStrike" baseline="0" dirty="0">
                <a:solidFill>
                  <a:srgbClr val="003366"/>
                </a:solidFill>
                <a:latin typeface="Arial" panose="020B0604020202020204" pitchFamily="34" charset="0"/>
                <a:cs typeface="Arial" panose="020B0604020202020204" pitchFamily="34" charset="0"/>
              </a:rPr>
              <a:t>https://www.airporttech.tc.faa.gov/Products/Airport-Safety-Papers-Publications/Airport-Safety-Detail/icao-acr-13  </a:t>
            </a:r>
            <a:endParaRPr lang="en-US" sz="12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59A7EA0-2097-4110-A71A-8FE626DB1FBE}"/>
              </a:ext>
            </a:extLst>
          </p:cNvPr>
          <p:cNvSpPr>
            <a:spLocks noGrp="1"/>
          </p:cNvSpPr>
          <p:nvPr>
            <p:ph type="ftr" sz="quarter" idx="10"/>
          </p:nvPr>
        </p:nvSpPr>
        <p:spPr>
          <a:xfrm>
            <a:off x="3059113" y="6294378"/>
            <a:ext cx="3313112" cy="400110"/>
          </a:xfrm>
        </p:spPr>
        <p:txBody>
          <a:bodyPr wrap="square">
            <a:spAutoFit/>
          </a:bodyPr>
          <a:lstStyle/>
          <a:p>
            <a:pPr>
              <a:defRPr/>
            </a:pPr>
            <a:r>
              <a:rPr lang="en-US" sz="2000" b="1" dirty="0" err="1">
                <a:solidFill>
                  <a:srgbClr val="003366"/>
                </a:solidFill>
                <a:latin typeface="Arial" panose="020B0604020202020204" pitchFamily="34" charset="0"/>
                <a:cs typeface="Arial" panose="020B0604020202020204" pitchFamily="34" charset="0"/>
              </a:rPr>
              <a:t>Sedinta</a:t>
            </a:r>
            <a:r>
              <a:rPr lang="en-US" sz="2000" b="1" dirty="0">
                <a:solidFill>
                  <a:srgbClr val="003366"/>
                </a:solidFill>
                <a:latin typeface="Arial" panose="020B0604020202020204" pitchFamily="34" charset="0"/>
                <a:cs typeface="Arial" panose="020B0604020202020204" pitchFamily="34" charset="0"/>
              </a:rPr>
              <a:t> AAR Brasov 2025</a:t>
            </a:r>
          </a:p>
        </p:txBody>
      </p:sp>
      <p:sp>
        <p:nvSpPr>
          <p:cNvPr id="5" name="Slide Number Placeholder 4">
            <a:extLst>
              <a:ext uri="{FF2B5EF4-FFF2-40B4-BE49-F238E27FC236}">
                <a16:creationId xmlns:a16="http://schemas.microsoft.com/office/drawing/2014/main" id="{18B5CE5C-8BA3-4DF4-99FE-6FFD08F49243}"/>
              </a:ext>
            </a:extLst>
          </p:cNvPr>
          <p:cNvSpPr>
            <a:spLocks noGrp="1"/>
          </p:cNvSpPr>
          <p:nvPr>
            <p:ph type="sldNum" sz="quarter" idx="11"/>
          </p:nvPr>
        </p:nvSpPr>
        <p:spPr/>
        <p:txBody>
          <a:bodyPr wrap="square">
            <a:spAutoFit/>
          </a:bodyPr>
          <a:lstStyle/>
          <a:p>
            <a:pPr>
              <a:defRPr/>
            </a:pPr>
            <a:fld id="{835399A0-52B1-4778-A9E4-8DFCD5551C93}" type="slidenum">
              <a:rPr lang="ro-RO" smtClean="0"/>
              <a:pPr>
                <a:defRPr/>
              </a:pPr>
              <a:t>10</a:t>
            </a:fld>
            <a:endParaRPr lang="ro-RO" dirty="0"/>
          </a:p>
        </p:txBody>
      </p:sp>
      <p:pic>
        <p:nvPicPr>
          <p:cNvPr id="6" name="Picture 5">
            <a:extLst>
              <a:ext uri="{FF2B5EF4-FFF2-40B4-BE49-F238E27FC236}">
                <a16:creationId xmlns:a16="http://schemas.microsoft.com/office/drawing/2014/main" id="{EFBD8704-20E4-4531-8E71-2A60AD75A890}"/>
              </a:ext>
            </a:extLst>
          </p:cNvPr>
          <p:cNvPicPr>
            <a:picLocks noChangeAspect="1" noChangeArrowheads="1"/>
          </p:cNvPicPr>
          <p:nvPr/>
        </p:nvPicPr>
        <p:blipFill>
          <a:blip r:embed="rId2"/>
          <a:srcRect/>
          <a:stretch>
            <a:fillRect/>
          </a:stretch>
        </p:blipFill>
        <p:spPr bwMode="auto">
          <a:xfrm>
            <a:off x="8100392" y="116632"/>
            <a:ext cx="1008112" cy="716359"/>
          </a:xfrm>
          <a:prstGeom prst="rect">
            <a:avLst/>
          </a:prstGeom>
          <a:noFill/>
          <a:ln w="9525">
            <a:noFill/>
            <a:miter lim="800000"/>
            <a:headEnd/>
            <a:tailEnd/>
          </a:ln>
        </p:spPr>
      </p:pic>
    </p:spTree>
    <p:extLst>
      <p:ext uri="{BB962C8B-B14F-4D97-AF65-F5344CB8AC3E}">
        <p14:creationId xmlns:p14="http://schemas.microsoft.com/office/powerpoint/2010/main" val="2207662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2ED7B-DF84-4758-9C8B-E87C92FC19CF}"/>
              </a:ext>
            </a:extLst>
          </p:cNvPr>
          <p:cNvSpPr>
            <a:spLocks noGrp="1"/>
          </p:cNvSpPr>
          <p:nvPr>
            <p:ph type="title"/>
          </p:nvPr>
        </p:nvSpPr>
        <p:spPr/>
        <p:txBody>
          <a:bodyPr wrap="square">
            <a:spAutoFit/>
          </a:bodyPr>
          <a:lstStyle/>
          <a:p>
            <a:r>
              <a:rPr lang="en-US" sz="2400" b="1" dirty="0" err="1">
                <a:solidFill>
                  <a:srgbClr val="003366"/>
                </a:solidFill>
                <a:latin typeface="Calibri" panose="020B0604020202020204" pitchFamily="34" charset="0"/>
                <a:cs typeface="Arial" panose="020B0604020202020204" pitchFamily="34" charset="0"/>
              </a:rPr>
              <a:t>Programul</a:t>
            </a:r>
            <a:r>
              <a:rPr lang="en-US" sz="2800" b="1" dirty="0">
                <a:solidFill>
                  <a:srgbClr val="003366"/>
                </a:solidFill>
                <a:latin typeface="Calibri" panose="020B0604020202020204" pitchFamily="34" charset="0"/>
                <a:cs typeface="Arial" panose="020B0604020202020204" pitchFamily="34" charset="0"/>
              </a:rPr>
              <a:t> </a:t>
            </a:r>
            <a:r>
              <a:rPr lang="en-US" sz="2800" b="1" dirty="0" err="1">
                <a:solidFill>
                  <a:srgbClr val="003366"/>
                </a:solidFill>
                <a:latin typeface="Calibri" panose="020B0604020202020204" pitchFamily="34" charset="0"/>
                <a:cs typeface="Arial" panose="020B0604020202020204" pitchFamily="34" charset="0"/>
              </a:rPr>
              <a:t>Național</a:t>
            </a:r>
            <a:r>
              <a:rPr lang="en-US" sz="2800" b="1" dirty="0">
                <a:solidFill>
                  <a:srgbClr val="003366"/>
                </a:solidFill>
                <a:latin typeface="Calibri" panose="020B0604020202020204" pitchFamily="34" charset="0"/>
                <a:cs typeface="Arial" panose="020B0604020202020204" pitchFamily="34" charset="0"/>
              </a:rPr>
              <a:t> de Securitate a </a:t>
            </a:r>
            <a:r>
              <a:rPr lang="en-US" sz="2800" b="1" dirty="0" err="1">
                <a:solidFill>
                  <a:srgbClr val="003366"/>
                </a:solidFill>
                <a:latin typeface="Calibri" panose="020B0604020202020204" pitchFamily="34" charset="0"/>
                <a:cs typeface="Arial" panose="020B0604020202020204" pitchFamily="34" charset="0"/>
              </a:rPr>
              <a:t>Aviației</a:t>
            </a:r>
            <a:r>
              <a:rPr lang="en-US" sz="2800" b="1" dirty="0">
                <a:solidFill>
                  <a:srgbClr val="003366"/>
                </a:solidFill>
                <a:latin typeface="Calibri" panose="020B0604020202020204" pitchFamily="34" charset="0"/>
                <a:cs typeface="Arial" panose="020B0604020202020204" pitchFamily="34" charset="0"/>
              </a:rPr>
              <a:t> Civile</a:t>
            </a:r>
          </a:p>
        </p:txBody>
      </p:sp>
      <p:sp>
        <p:nvSpPr>
          <p:cNvPr id="3" name="Content Placeholder 2">
            <a:extLst>
              <a:ext uri="{FF2B5EF4-FFF2-40B4-BE49-F238E27FC236}">
                <a16:creationId xmlns:a16="http://schemas.microsoft.com/office/drawing/2014/main" id="{8F060908-20CB-4055-A031-2DB8EDFD76E4}"/>
              </a:ext>
            </a:extLst>
          </p:cNvPr>
          <p:cNvSpPr>
            <a:spLocks noGrp="1"/>
          </p:cNvSpPr>
          <p:nvPr>
            <p:ph idx="1"/>
          </p:nvPr>
        </p:nvSpPr>
        <p:spPr/>
        <p:txBody>
          <a:bodyPr wrap="square">
            <a:spAutoFit/>
          </a:bodyPr>
          <a:lstStyle/>
          <a:p>
            <a:pPr marL="0" indent="0" algn="just">
              <a:buNone/>
            </a:pPr>
            <a:r>
              <a:rPr lang="en-GB" sz="1800" dirty="0">
                <a:solidFill>
                  <a:srgbClr val="003366"/>
                </a:solidFill>
                <a:effectLst/>
                <a:latin typeface="Calibri" panose="020F0502020204030204" pitchFamily="34" charset="0"/>
                <a:ea typeface="Calibri" panose="020F0502020204030204" pitchFamily="34" charset="0"/>
              </a:rPr>
              <a:t>Art 53 </a:t>
            </a:r>
            <a:r>
              <a:rPr lang="en-GB" sz="1800" dirty="0" err="1">
                <a:solidFill>
                  <a:srgbClr val="003366"/>
                </a:solidFill>
                <a:effectLst/>
                <a:latin typeface="Calibri" panose="020F0502020204030204" pitchFamily="34" charset="0"/>
                <a:ea typeface="Calibri" panose="020F0502020204030204" pitchFamily="34" charset="0"/>
              </a:rPr>
              <a:t>alin</a:t>
            </a:r>
            <a:r>
              <a:rPr lang="en-GB" sz="1800" dirty="0">
                <a:solidFill>
                  <a:srgbClr val="003366"/>
                </a:solidFill>
                <a:effectLst/>
                <a:latin typeface="Calibri" panose="020F0502020204030204" pitchFamily="34" charset="0"/>
                <a:ea typeface="Calibri" panose="020F0502020204030204" pitchFamily="34" charset="0"/>
              </a:rPr>
              <a:t> (4) </a:t>
            </a:r>
            <a:endParaRPr lang="en-US" sz="1800" dirty="0">
              <a:effectLst/>
              <a:latin typeface="Calibri" panose="020F0502020204030204" pitchFamily="34" charset="0"/>
              <a:ea typeface="Calibri" panose="020F0502020204030204" pitchFamily="34" charset="0"/>
            </a:endParaRPr>
          </a:p>
          <a:p>
            <a:pPr marL="0" indent="0" algn="just">
              <a:buNone/>
            </a:pPr>
            <a:r>
              <a:rPr lang="en-GB" sz="1800" b="1" dirty="0">
                <a:solidFill>
                  <a:srgbClr val="003366"/>
                </a:solidFill>
                <a:effectLst/>
                <a:latin typeface="Calibri" panose="020F0502020204030204" pitchFamily="34" charset="0"/>
                <a:ea typeface="Calibri" panose="020F0502020204030204" pitchFamily="34" charset="0"/>
              </a:rPr>
              <a:t>p)</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Operatorul</a:t>
            </a:r>
            <a:r>
              <a:rPr lang="en-GB" sz="1800" dirty="0">
                <a:solidFill>
                  <a:srgbClr val="003366"/>
                </a:solidFill>
                <a:effectLst/>
                <a:latin typeface="Calibri" panose="020F0502020204030204" pitchFamily="34" charset="0"/>
                <a:ea typeface="Calibri" panose="020F0502020204030204" pitchFamily="34" charset="0"/>
              </a:rPr>
              <a:t> de aerodrome </a:t>
            </a:r>
            <a:r>
              <a:rPr lang="en-GB" sz="1800" dirty="0" err="1">
                <a:solidFill>
                  <a:srgbClr val="003366"/>
                </a:solidFill>
                <a:effectLst/>
                <a:latin typeface="Calibri" panose="020F0502020204030204" pitchFamily="34" charset="0"/>
                <a:ea typeface="Calibri" panose="020F0502020204030204" pitchFamily="34" charset="0"/>
              </a:rPr>
              <a:t>dezvoltă</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implementează</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și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menține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în</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colaborare</a:t>
            </a:r>
            <a:r>
              <a:rPr lang="en-GB" sz="1800" dirty="0">
                <a:solidFill>
                  <a:srgbClr val="003366"/>
                </a:solidFill>
                <a:effectLst/>
                <a:latin typeface="Calibri" panose="020F0502020204030204" pitchFamily="34" charset="0"/>
                <a:ea typeface="Calibri" panose="020F0502020204030204" pitchFamily="34" charset="0"/>
              </a:rPr>
              <a:t> cu </a:t>
            </a:r>
            <a:r>
              <a:rPr lang="en-GB" sz="1800" dirty="0" err="1">
                <a:solidFill>
                  <a:srgbClr val="003366"/>
                </a:solidFill>
                <a:effectLst/>
                <a:latin typeface="Calibri" panose="020F0502020204030204" pitchFamily="34" charset="0"/>
                <a:ea typeface="Calibri" panose="020F0502020204030204" pitchFamily="34" charset="0"/>
              </a:rPr>
              <a:t>instituțiile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responsabile</a:t>
            </a:r>
            <a:r>
              <a:rPr lang="en-GB" sz="1800" dirty="0">
                <a:solidFill>
                  <a:srgbClr val="003366"/>
                </a:solidFill>
                <a:effectLst/>
                <a:latin typeface="Calibri" panose="020F0502020204030204" pitchFamily="34" charset="0"/>
                <a:ea typeface="Calibri" panose="020F0502020204030204" pitchFamily="34" charset="0"/>
              </a:rPr>
              <a:t> de </a:t>
            </a:r>
            <a:r>
              <a:rPr lang="en-GB" sz="1800" dirty="0" err="1">
                <a:solidFill>
                  <a:srgbClr val="003366"/>
                </a:solidFill>
                <a:effectLst/>
                <a:latin typeface="Calibri" panose="020F0502020204030204" pitchFamily="34" charset="0"/>
                <a:ea typeface="Calibri" panose="020F0502020204030204" pitchFamily="34" charset="0"/>
              </a:rPr>
              <a:t>asigurarea</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ordinii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și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siguranței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publice</a:t>
            </a:r>
            <a:r>
              <a:rPr lang="en-GB" sz="1800" dirty="0">
                <a:solidFill>
                  <a:srgbClr val="003366"/>
                </a:solidFill>
                <a:effectLst/>
                <a:latin typeface="Calibri" panose="020F0502020204030204" pitchFamily="34" charset="0"/>
                <a:ea typeface="Calibri" panose="020F0502020204030204" pitchFamily="34" charset="0"/>
              </a:rPr>
              <a:t>, cu </a:t>
            </a:r>
            <a:r>
              <a:rPr lang="en-GB" sz="1800" dirty="0" err="1">
                <a:solidFill>
                  <a:srgbClr val="003366"/>
                </a:solidFill>
                <a:effectLst/>
                <a:latin typeface="Calibri" panose="020F0502020204030204" pitchFamily="34" charset="0"/>
                <a:ea typeface="Calibri" panose="020F0502020204030204" pitchFamily="34" charset="0"/>
              </a:rPr>
              <a:t>cele</a:t>
            </a:r>
            <a:r>
              <a:rPr lang="en-GB" sz="1800" dirty="0">
                <a:solidFill>
                  <a:srgbClr val="003366"/>
                </a:solidFill>
                <a:effectLst/>
                <a:latin typeface="Calibri" panose="020F0502020204030204" pitchFamily="34" charset="0"/>
                <a:ea typeface="Calibri" panose="020F0502020204030204" pitchFamily="34" charset="0"/>
              </a:rPr>
              <a:t> de </a:t>
            </a:r>
            <a:r>
              <a:rPr lang="en-GB" sz="1800" dirty="0" err="1">
                <a:solidFill>
                  <a:srgbClr val="003366"/>
                </a:solidFill>
                <a:effectLst/>
                <a:latin typeface="Calibri" panose="020F0502020204030204" pitchFamily="34" charset="0"/>
                <a:ea typeface="Calibri" panose="020F0502020204030204" pitchFamily="34" charset="0"/>
              </a:rPr>
              <a:t>prevenire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și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combatere</a:t>
            </a:r>
            <a:r>
              <a:rPr lang="en-GB" sz="1800" dirty="0">
                <a:solidFill>
                  <a:srgbClr val="003366"/>
                </a:solidFill>
                <a:effectLst/>
                <a:latin typeface="Calibri" panose="020F0502020204030204" pitchFamily="34" charset="0"/>
                <a:ea typeface="Calibri" panose="020F0502020204030204" pitchFamily="34" charset="0"/>
              </a:rPr>
              <a:t> a </a:t>
            </a:r>
            <a:r>
              <a:rPr lang="en-GB" sz="1800" dirty="0" err="1">
                <a:solidFill>
                  <a:srgbClr val="003366"/>
                </a:solidFill>
                <a:effectLst/>
                <a:latin typeface="Calibri" panose="020F0502020204030204" pitchFamily="34" charset="0"/>
                <a:ea typeface="Calibri" panose="020F0502020204030204" pitchFamily="34" charset="0"/>
              </a:rPr>
              <a:t>terorismului</a:t>
            </a:r>
            <a:r>
              <a:rPr lang="en-GB" sz="1800" dirty="0">
                <a:solidFill>
                  <a:srgbClr val="003366"/>
                </a:solidFill>
                <a:effectLst/>
                <a:latin typeface="Calibri" panose="020F0502020204030204" pitchFamily="34" charset="0"/>
                <a:ea typeface="Calibri" panose="020F0502020204030204" pitchFamily="34" charset="0"/>
              </a:rPr>
              <a:t>, cu </a:t>
            </a:r>
            <a:r>
              <a:rPr lang="en-GB" sz="1800" dirty="0" err="1">
                <a:solidFill>
                  <a:srgbClr val="003366"/>
                </a:solidFill>
                <a:effectLst/>
                <a:latin typeface="Calibri" panose="020F0502020204030204" pitchFamily="34" charset="0"/>
                <a:ea typeface="Calibri" panose="020F0502020204030204" pitchFamily="34" charset="0"/>
              </a:rPr>
              <a:t>furnizorul</a:t>
            </a:r>
            <a:r>
              <a:rPr lang="en-GB" sz="1800" dirty="0">
                <a:solidFill>
                  <a:srgbClr val="003366"/>
                </a:solidFill>
                <a:effectLst/>
                <a:latin typeface="Calibri" panose="020F0502020204030204" pitchFamily="34" charset="0"/>
                <a:ea typeface="Calibri" panose="020F0502020204030204" pitchFamily="34" charset="0"/>
              </a:rPr>
              <a:t> de </a:t>
            </a:r>
            <a:r>
              <a:rPr lang="en-GB" sz="1800" dirty="0" err="1">
                <a:solidFill>
                  <a:srgbClr val="003366"/>
                </a:solidFill>
                <a:effectLst/>
                <a:latin typeface="Calibri" panose="020F0502020204030204" pitchFamily="34" charset="0"/>
                <a:ea typeface="Calibri" panose="020F0502020204030204" pitchFamily="34" charset="0"/>
              </a:rPr>
              <a:t>servicii</a:t>
            </a:r>
            <a:r>
              <a:rPr lang="en-GB" sz="1800" dirty="0">
                <a:solidFill>
                  <a:srgbClr val="003366"/>
                </a:solidFill>
                <a:effectLst/>
                <a:latin typeface="Calibri" panose="020F0502020204030204" pitchFamily="34" charset="0"/>
                <a:ea typeface="Calibri" panose="020F0502020204030204" pitchFamily="34" charset="0"/>
              </a:rPr>
              <a:t> de </a:t>
            </a:r>
            <a:r>
              <a:rPr lang="en-GB" sz="1800" dirty="0" err="1">
                <a:solidFill>
                  <a:srgbClr val="003366"/>
                </a:solidFill>
                <a:effectLst/>
                <a:latin typeface="Calibri" panose="020F0502020204030204" pitchFamily="34" charset="0"/>
                <a:ea typeface="Calibri" panose="020F0502020204030204" pitchFamily="34" charset="0"/>
              </a:rPr>
              <a:t>navigație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aeriană</a:t>
            </a:r>
            <a:r>
              <a:rPr lang="en-GB" sz="1800" dirty="0">
                <a:solidFill>
                  <a:srgbClr val="003366"/>
                </a:solidFill>
                <a:effectLst/>
                <a:latin typeface="Calibri" panose="020F0502020204030204" pitchFamily="34" charset="0"/>
                <a:ea typeface="Calibri" panose="020F0502020204030204" pitchFamily="34" charset="0"/>
              </a:rPr>
              <a:t> de pe </a:t>
            </a:r>
            <a:r>
              <a:rPr lang="en-GB" sz="1800" dirty="0" err="1">
                <a:solidFill>
                  <a:srgbClr val="003366"/>
                </a:solidFill>
                <a:effectLst/>
                <a:latin typeface="Calibri" panose="020F0502020204030204" pitchFamily="34" charset="0"/>
                <a:ea typeface="Calibri" panose="020F0502020204030204" pitchFamily="34" charset="0"/>
              </a:rPr>
              <a:t>aeroport</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respectiv</a:t>
            </a:r>
            <a:r>
              <a:rPr lang="en-GB" sz="1800" dirty="0">
                <a:solidFill>
                  <a:srgbClr val="003366"/>
                </a:solidFill>
                <a:effectLst/>
                <a:latin typeface="Calibri" panose="020F0502020204030204" pitchFamily="34" charset="0"/>
                <a:ea typeface="Calibri" panose="020F0502020204030204" pitchFamily="34" charset="0"/>
              </a:rPr>
              <a:t> cu </a:t>
            </a:r>
            <a:r>
              <a:rPr lang="en-GB" sz="1800" dirty="0" err="1">
                <a:solidFill>
                  <a:srgbClr val="003366"/>
                </a:solidFill>
                <a:effectLst/>
                <a:latin typeface="Calibri" panose="020F0502020204030204" pitchFamily="34" charset="0"/>
                <a:ea typeface="Calibri" panose="020F0502020204030204" pitchFamily="34" charset="0"/>
              </a:rPr>
              <a:t>Ministerul</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Apărării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Naționale</a:t>
            </a:r>
            <a:r>
              <a:rPr lang="en-GB" sz="1800" dirty="0">
                <a:solidFill>
                  <a:srgbClr val="003366"/>
                </a:solidFill>
                <a:effectLst/>
                <a:latin typeface="Calibri" panose="020F0502020204030204" pitchFamily="34" charset="0"/>
                <a:ea typeface="Calibri" panose="020F0502020204030204" pitchFamily="34" charset="0"/>
              </a:rPr>
              <a:t>, </a:t>
            </a:r>
            <a:r>
              <a:rPr lang="en-GB" sz="1800" b="1" dirty="0" err="1">
                <a:solidFill>
                  <a:srgbClr val="003366"/>
                </a:solidFill>
                <a:effectLst/>
                <a:latin typeface="Calibri" panose="020F0502020204030204" pitchFamily="34" charset="0"/>
                <a:ea typeface="Calibri" panose="020F0502020204030204" pitchFamily="34" charset="0"/>
              </a:rPr>
              <a:t>măsuri</a:t>
            </a:r>
            <a:r>
              <a:rPr lang="en-GB" sz="1800" b="1" dirty="0">
                <a:solidFill>
                  <a:srgbClr val="003366"/>
                </a:solidFill>
                <a:effectLst/>
                <a:latin typeface="Calibri" panose="020F0502020204030204" pitchFamily="34" charset="0"/>
                <a:ea typeface="Calibri" panose="020F0502020204030204" pitchFamily="34" charset="0"/>
              </a:rPr>
              <a:t> de </a:t>
            </a:r>
            <a:r>
              <a:rPr lang="en-GB" sz="1800" b="1" dirty="0" err="1">
                <a:solidFill>
                  <a:srgbClr val="003366"/>
                </a:solidFill>
                <a:effectLst/>
                <a:latin typeface="Calibri" panose="020F0502020204030204" pitchFamily="34" charset="0"/>
                <a:ea typeface="Calibri" panose="020F0502020204030204" pitchFamily="34" charset="0"/>
              </a:rPr>
              <a:t>diminuare</a:t>
            </a:r>
            <a:r>
              <a:rPr lang="en-GB" sz="1800" b="1" dirty="0">
                <a:solidFill>
                  <a:srgbClr val="003366"/>
                </a:solidFill>
                <a:effectLst/>
                <a:latin typeface="Calibri" panose="020F0502020204030204" pitchFamily="34" charset="0"/>
                <a:ea typeface="Calibri" panose="020F0502020204030204" pitchFamily="34" charset="0"/>
              </a:rPr>
              <a:t> a </a:t>
            </a:r>
            <a:r>
              <a:rPr lang="en-GB" sz="1800" b="1" dirty="0" err="1">
                <a:solidFill>
                  <a:srgbClr val="003366"/>
                </a:solidFill>
                <a:effectLst/>
                <a:latin typeface="Calibri" panose="020F0502020204030204" pitchFamily="34" charset="0"/>
                <a:ea typeface="Calibri" panose="020F0502020204030204" pitchFamily="34" charset="0"/>
              </a:rPr>
              <a:t>riscurilor</a:t>
            </a:r>
            <a:r>
              <a:rPr lang="en-GB" sz="1800" b="1"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producerii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unor</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accidente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incidente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circumscrise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domeniului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siguranței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aeronautice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respectiv</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acte</a:t>
            </a:r>
            <a:r>
              <a:rPr lang="en-GB" sz="1800" dirty="0">
                <a:solidFill>
                  <a:srgbClr val="003366"/>
                </a:solidFill>
                <a:effectLst/>
                <a:latin typeface="Calibri" panose="020F0502020204030204" pitchFamily="34" charset="0"/>
                <a:ea typeface="Calibri" panose="020F0502020204030204" pitchFamily="34" charset="0"/>
              </a:rPr>
              <a:t> de </a:t>
            </a:r>
            <a:r>
              <a:rPr lang="en-GB" sz="1800" dirty="0" err="1">
                <a:solidFill>
                  <a:srgbClr val="003366"/>
                </a:solidFill>
                <a:effectLst/>
                <a:latin typeface="Calibri" panose="020F0502020204030204" pitchFamily="34" charset="0"/>
                <a:ea typeface="Calibri" panose="020F0502020204030204" pitchFamily="34" charset="0"/>
              </a:rPr>
              <a:t>intervenție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ilicită</a:t>
            </a:r>
            <a:r>
              <a:rPr lang="en-GB" sz="1800" dirty="0">
                <a:solidFill>
                  <a:srgbClr val="003366"/>
                </a:solidFill>
                <a:effectLst/>
                <a:latin typeface="Calibri" panose="020F0502020204030204" pitchFamily="34" charset="0"/>
                <a:ea typeface="Calibri" panose="020F0502020204030204" pitchFamily="34" charset="0"/>
              </a:rPr>
              <a:t> </a:t>
            </a:r>
            <a:r>
              <a:rPr lang="en-GB" sz="1800" b="1" dirty="0" err="1">
                <a:solidFill>
                  <a:srgbClr val="003366"/>
                </a:solidFill>
                <a:effectLst/>
                <a:latin typeface="Calibri" panose="020F0502020204030204" pitchFamily="34" charset="0"/>
                <a:ea typeface="Calibri" panose="020F0502020204030204" pitchFamily="34" charset="0"/>
              </a:rPr>
              <a:t>în</a:t>
            </a:r>
            <a:r>
              <a:rPr lang="en-GB" sz="1800" b="1" dirty="0">
                <a:solidFill>
                  <a:srgbClr val="003366"/>
                </a:solidFill>
                <a:effectLst/>
                <a:latin typeface="Calibri" panose="020F0502020204030204" pitchFamily="34" charset="0"/>
                <a:ea typeface="Calibri" panose="020F0502020204030204" pitchFamily="34" charset="0"/>
              </a:rPr>
              <a:t> care sunt implicate </a:t>
            </a:r>
            <a:r>
              <a:rPr lang="en-GB" sz="1800" b="1" dirty="0" err="1">
                <a:solidFill>
                  <a:srgbClr val="003366"/>
                </a:solidFill>
                <a:effectLst/>
                <a:latin typeface="Calibri" panose="020F0502020204030204" pitchFamily="34" charset="0"/>
                <a:ea typeface="Calibri" panose="020F0502020204030204" pitchFamily="34" charset="0"/>
              </a:rPr>
              <a:t>aeronave</a:t>
            </a:r>
            <a:r>
              <a:rPr lang="en-GB" sz="1800" b="1" dirty="0">
                <a:solidFill>
                  <a:srgbClr val="003366"/>
                </a:solidFill>
                <a:effectLst/>
                <a:latin typeface="Calibri" panose="020F0502020204030204" pitchFamily="34" charset="0"/>
                <a:ea typeface="Calibri" panose="020F0502020204030204" pitchFamily="34" charset="0"/>
              </a:rPr>
              <a:t> </a:t>
            </a:r>
            <a:r>
              <a:rPr lang="en-GB" sz="1800" b="1" dirty="0" err="1">
                <a:solidFill>
                  <a:srgbClr val="003366"/>
                </a:solidFill>
                <a:effectLst/>
                <a:latin typeface="Calibri" panose="020F0502020204030204" pitchFamily="34" charset="0"/>
                <a:ea typeface="Calibri" panose="020F0502020204030204" pitchFamily="34" charset="0"/>
              </a:rPr>
              <a:t>fără</a:t>
            </a:r>
            <a:r>
              <a:rPr lang="en-GB" sz="1800" b="1" dirty="0">
                <a:solidFill>
                  <a:srgbClr val="003366"/>
                </a:solidFill>
                <a:effectLst/>
                <a:latin typeface="Calibri" panose="020F0502020204030204" pitchFamily="34" charset="0"/>
                <a:ea typeface="Calibri" panose="020F0502020204030204" pitchFamily="34" charset="0"/>
              </a:rPr>
              <a:t> pilot la bord</a:t>
            </a:r>
            <a:r>
              <a:rPr lang="en-GB" sz="1800" dirty="0">
                <a:solidFill>
                  <a:srgbClr val="003366"/>
                </a:solidFill>
                <a:effectLst/>
                <a:latin typeface="Calibri" panose="020F0502020204030204" pitchFamily="34" charset="0"/>
                <a:ea typeface="Calibri" panose="020F0502020204030204" pitchFamily="34" charset="0"/>
              </a:rPr>
              <a:t>, care </a:t>
            </a:r>
            <a:r>
              <a:rPr lang="en-GB" sz="1800" dirty="0" err="1">
                <a:solidFill>
                  <a:srgbClr val="003366"/>
                </a:solidFill>
                <a:effectLst/>
                <a:latin typeface="Calibri" panose="020F0502020204030204" pitchFamily="34" charset="0"/>
                <a:ea typeface="Calibri" panose="020F0502020204030204" pitchFamily="34" charset="0"/>
              </a:rPr>
              <a:t>să</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includă</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măsuri</a:t>
            </a:r>
            <a:r>
              <a:rPr lang="en-GB" sz="1800" dirty="0">
                <a:solidFill>
                  <a:srgbClr val="003366"/>
                </a:solidFill>
                <a:effectLst/>
                <a:latin typeface="Calibri" panose="020F0502020204030204" pitchFamily="34" charset="0"/>
                <a:ea typeface="Calibri" panose="020F0502020204030204" pitchFamily="34" charset="0"/>
              </a:rPr>
              <a:t> de </a:t>
            </a:r>
            <a:r>
              <a:rPr lang="en-GB" sz="1800" dirty="0" err="1">
                <a:solidFill>
                  <a:srgbClr val="003366"/>
                </a:solidFill>
                <a:effectLst/>
                <a:latin typeface="Calibri" panose="020F0502020204030204" pitchFamily="34" charset="0"/>
                <a:ea typeface="Calibri" panose="020F0502020204030204" pitchFamily="34" charset="0"/>
              </a:rPr>
              <a:t>prevenire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descurajare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detectare</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și</a:t>
            </a:r>
            <a:r>
              <a:rPr lang="en-GB" sz="1800" dirty="0">
                <a:solidFill>
                  <a:srgbClr val="003366"/>
                </a:solidFill>
                <a:effectLst/>
                <a:latin typeface="Calibri" panose="020F0502020204030204" pitchFamily="34" charset="0"/>
                <a:ea typeface="Calibri" panose="020F0502020204030204" pitchFamily="34" charset="0"/>
              </a:rPr>
              <a:t> </a:t>
            </a:r>
            <a:r>
              <a:rPr lang="en-GB" sz="1800" dirty="0" err="1">
                <a:solidFill>
                  <a:srgbClr val="003366"/>
                </a:solidFill>
                <a:effectLst/>
                <a:latin typeface="Calibri" panose="020F0502020204030204" pitchFamily="34" charset="0"/>
                <a:ea typeface="Calibri" panose="020F0502020204030204" pitchFamily="34" charset="0"/>
              </a:rPr>
              <a:t>neutralizare</a:t>
            </a:r>
            <a:r>
              <a:rPr lang="en-GB" sz="1800" dirty="0">
                <a:solidFill>
                  <a:srgbClr val="003366"/>
                </a:solidFill>
                <a:effectLst/>
                <a:latin typeface="Calibri" panose="020F0502020204030204" pitchFamily="34" charset="0"/>
                <a:ea typeface="Calibri" panose="020F0502020204030204" pitchFamily="34" charset="0"/>
              </a:rPr>
              <a:t>.</a:t>
            </a:r>
            <a:endParaRPr lang="en-US" sz="1800" dirty="0">
              <a:effectLst/>
              <a:latin typeface="Calibri" panose="020F0502020204030204" pitchFamily="34" charset="0"/>
              <a:ea typeface="Calibri" panose="020F0502020204030204" pitchFamily="34" charset="0"/>
            </a:endParaRPr>
          </a:p>
          <a:p>
            <a:pPr marL="0" indent="0">
              <a:buNone/>
            </a:pPr>
            <a:r>
              <a:rPr lang="en-US" sz="1800" dirty="0">
                <a:solidFill>
                  <a:srgbClr val="003366"/>
                </a:solidFill>
                <a:effectLst/>
                <a:latin typeface="Calibri" panose="020F050202020403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0" indent="0">
              <a:buNone/>
            </a:pPr>
            <a:endParaRPr lang="en-US" sz="1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38E42F33-BE11-428C-9CB8-1D9891EF3B74}"/>
              </a:ext>
            </a:extLst>
          </p:cNvPr>
          <p:cNvSpPr>
            <a:spLocks noGrp="1"/>
          </p:cNvSpPr>
          <p:nvPr>
            <p:ph type="ftr" sz="quarter" idx="10"/>
          </p:nvPr>
        </p:nvSpPr>
        <p:spPr>
          <a:xfrm>
            <a:off x="3059113" y="6294378"/>
            <a:ext cx="3313112" cy="400110"/>
          </a:xfrm>
        </p:spPr>
        <p:txBody>
          <a:bodyPr wrap="square">
            <a:spAutoFit/>
          </a:bodyPr>
          <a:lstStyle/>
          <a:p>
            <a:pPr>
              <a:defRPr/>
            </a:pPr>
            <a:r>
              <a:rPr lang="en-US" sz="2000" b="1" dirty="0" err="1">
                <a:solidFill>
                  <a:srgbClr val="003366"/>
                </a:solidFill>
                <a:latin typeface="Arial" panose="020B0604020202020204" pitchFamily="34" charset="0"/>
                <a:cs typeface="Arial" panose="020B0604020202020204" pitchFamily="34" charset="0"/>
              </a:rPr>
              <a:t>Sedinta</a:t>
            </a:r>
            <a:r>
              <a:rPr lang="en-US" sz="2000" b="1" dirty="0">
                <a:solidFill>
                  <a:srgbClr val="003366"/>
                </a:solidFill>
                <a:latin typeface="Arial" panose="020B0604020202020204" pitchFamily="34" charset="0"/>
                <a:cs typeface="Arial" panose="020B0604020202020204" pitchFamily="34" charset="0"/>
              </a:rPr>
              <a:t> AAR Brasov 2025</a:t>
            </a:r>
          </a:p>
        </p:txBody>
      </p:sp>
      <p:sp>
        <p:nvSpPr>
          <p:cNvPr id="5" name="Slide Number Placeholder 4">
            <a:extLst>
              <a:ext uri="{FF2B5EF4-FFF2-40B4-BE49-F238E27FC236}">
                <a16:creationId xmlns:a16="http://schemas.microsoft.com/office/drawing/2014/main" id="{4E197238-CE1F-4BDA-82EF-C7733A612844}"/>
              </a:ext>
            </a:extLst>
          </p:cNvPr>
          <p:cNvSpPr>
            <a:spLocks noGrp="1"/>
          </p:cNvSpPr>
          <p:nvPr>
            <p:ph type="sldNum" sz="quarter" idx="11"/>
          </p:nvPr>
        </p:nvSpPr>
        <p:spPr/>
        <p:txBody>
          <a:bodyPr wrap="square">
            <a:spAutoFit/>
          </a:bodyPr>
          <a:lstStyle/>
          <a:p>
            <a:pPr>
              <a:defRPr/>
            </a:pPr>
            <a:fld id="{835399A0-52B1-4778-A9E4-8DFCD5551C93}" type="slidenum">
              <a:rPr lang="ro-RO" smtClean="0"/>
              <a:pPr>
                <a:defRPr/>
              </a:pPr>
              <a:t>11</a:t>
            </a:fld>
            <a:endParaRPr lang="ro-RO" dirty="0"/>
          </a:p>
        </p:txBody>
      </p:sp>
      <p:pic>
        <p:nvPicPr>
          <p:cNvPr id="6" name="Picture 5">
            <a:extLst>
              <a:ext uri="{FF2B5EF4-FFF2-40B4-BE49-F238E27FC236}">
                <a16:creationId xmlns:a16="http://schemas.microsoft.com/office/drawing/2014/main" id="{59A1013B-4122-43CE-837B-624B9A5CF950}"/>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Tree>
    <p:extLst>
      <p:ext uri="{BB962C8B-B14F-4D97-AF65-F5344CB8AC3E}">
        <p14:creationId xmlns:p14="http://schemas.microsoft.com/office/powerpoint/2010/main" val="2924451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03597-A5D6-4C39-9B2F-642F6E8FA1F9}"/>
              </a:ext>
            </a:extLst>
          </p:cNvPr>
          <p:cNvSpPr>
            <a:spLocks noGrp="1"/>
          </p:cNvSpPr>
          <p:nvPr>
            <p:ph type="title"/>
          </p:nvPr>
        </p:nvSpPr>
        <p:spPr/>
        <p:txBody>
          <a:bodyPr wrap="square">
            <a:spAutoFit/>
          </a:bodyPr>
          <a:lstStyle/>
          <a:p>
            <a:r>
              <a:rPr lang="ro-RO" sz="2400" b="1" dirty="0">
                <a:solidFill>
                  <a:srgbClr val="003366"/>
                </a:solidFill>
                <a:effectLst/>
                <a:latin typeface="Calibri" panose="020B0604020202020204" pitchFamily="34" charset="0"/>
                <a:ea typeface="Times New Roman" panose="02020603050405020304" pitchFamily="18" charset="0"/>
              </a:rPr>
              <a:t>Program de supraveghere a facilităților pe aeroporturile civile pe anul 2025</a:t>
            </a:r>
            <a:r>
              <a:rPr lang="en-US" sz="2800" b="1" dirty="0">
                <a:solidFill>
                  <a:srgbClr val="003366"/>
                </a:solidFill>
                <a:effectLst/>
                <a:latin typeface="Calibri" panose="020B0604020202020204" pitchFamily="34" charset="0"/>
                <a:ea typeface="Times New Roman" panose="02020603050405020304" pitchFamily="18" charset="0"/>
              </a:rPr>
              <a:t> cf. RACR-FAL</a:t>
            </a:r>
            <a:endParaRPr lang="en-US" sz="2800" b="1" dirty="0">
              <a:latin typeface="Arial" panose="020B0604020202020204" pitchFamily="34" charset="0"/>
              <a:cs typeface="Arial" panose="020B0604020202020204" pitchFamily="34" charset="0"/>
            </a:endParaRPr>
          </a:p>
        </p:txBody>
      </p:sp>
      <p:graphicFrame>
        <p:nvGraphicFramePr>
          <p:cNvPr id="6" name="Content Placeholder 5">
            <a:extLst>
              <a:ext uri="{FF2B5EF4-FFF2-40B4-BE49-F238E27FC236}">
                <a16:creationId xmlns:a16="http://schemas.microsoft.com/office/drawing/2014/main" id="{16C7F898-AE89-45D6-A0EB-0736DCB63227}"/>
              </a:ext>
            </a:extLst>
          </p:cNvPr>
          <p:cNvGraphicFramePr>
            <a:graphicFrameLocks noGrp="1"/>
          </p:cNvGraphicFramePr>
          <p:nvPr>
            <p:ph idx="1"/>
            <p:extLst>
              <p:ext uri="{D42A27DB-BD31-4B8C-83A1-F6EECF244321}">
                <p14:modId xmlns:p14="http://schemas.microsoft.com/office/powerpoint/2010/main" val="2435899947"/>
              </p:ext>
            </p:extLst>
          </p:nvPr>
        </p:nvGraphicFramePr>
        <p:xfrm>
          <a:off x="971600" y="1981200"/>
          <a:ext cx="7344817" cy="4112097"/>
        </p:xfrm>
        <a:graphic>
          <a:graphicData uri="http://schemas.openxmlformats.org/drawingml/2006/table">
            <a:tbl>
              <a:tblPr firstRow="1" firstCol="1" bandRow="1"/>
              <a:tblGrid>
                <a:gridCol w="1857149">
                  <a:extLst>
                    <a:ext uri="{9D8B030D-6E8A-4147-A177-3AD203B41FA5}">
                      <a16:colId xmlns:a16="http://schemas.microsoft.com/office/drawing/2014/main" val="1182907321"/>
                    </a:ext>
                  </a:extLst>
                </a:gridCol>
                <a:gridCol w="365972">
                  <a:extLst>
                    <a:ext uri="{9D8B030D-6E8A-4147-A177-3AD203B41FA5}">
                      <a16:colId xmlns:a16="http://schemas.microsoft.com/office/drawing/2014/main" val="1765170247"/>
                    </a:ext>
                  </a:extLst>
                </a:gridCol>
                <a:gridCol w="412855">
                  <a:extLst>
                    <a:ext uri="{9D8B030D-6E8A-4147-A177-3AD203B41FA5}">
                      <a16:colId xmlns:a16="http://schemas.microsoft.com/office/drawing/2014/main" val="540052184"/>
                    </a:ext>
                  </a:extLst>
                </a:gridCol>
                <a:gridCol w="412855">
                  <a:extLst>
                    <a:ext uri="{9D8B030D-6E8A-4147-A177-3AD203B41FA5}">
                      <a16:colId xmlns:a16="http://schemas.microsoft.com/office/drawing/2014/main" val="981060650"/>
                    </a:ext>
                  </a:extLst>
                </a:gridCol>
                <a:gridCol w="403059">
                  <a:extLst>
                    <a:ext uri="{9D8B030D-6E8A-4147-A177-3AD203B41FA5}">
                      <a16:colId xmlns:a16="http://schemas.microsoft.com/office/drawing/2014/main" val="3443478005"/>
                    </a:ext>
                  </a:extLst>
                </a:gridCol>
                <a:gridCol w="403059">
                  <a:extLst>
                    <a:ext uri="{9D8B030D-6E8A-4147-A177-3AD203B41FA5}">
                      <a16:colId xmlns:a16="http://schemas.microsoft.com/office/drawing/2014/main" val="3515801160"/>
                    </a:ext>
                  </a:extLst>
                </a:gridCol>
                <a:gridCol w="368771">
                  <a:extLst>
                    <a:ext uri="{9D8B030D-6E8A-4147-A177-3AD203B41FA5}">
                      <a16:colId xmlns:a16="http://schemas.microsoft.com/office/drawing/2014/main" val="3693961923"/>
                    </a:ext>
                  </a:extLst>
                </a:gridCol>
                <a:gridCol w="405159">
                  <a:extLst>
                    <a:ext uri="{9D8B030D-6E8A-4147-A177-3AD203B41FA5}">
                      <a16:colId xmlns:a16="http://schemas.microsoft.com/office/drawing/2014/main" val="3570944786"/>
                    </a:ext>
                  </a:extLst>
                </a:gridCol>
                <a:gridCol w="405159">
                  <a:extLst>
                    <a:ext uri="{9D8B030D-6E8A-4147-A177-3AD203B41FA5}">
                      <a16:colId xmlns:a16="http://schemas.microsoft.com/office/drawing/2014/main" val="567793377"/>
                    </a:ext>
                  </a:extLst>
                </a:gridCol>
                <a:gridCol w="375067">
                  <a:extLst>
                    <a:ext uri="{9D8B030D-6E8A-4147-A177-3AD203B41FA5}">
                      <a16:colId xmlns:a16="http://schemas.microsoft.com/office/drawing/2014/main" val="3875105825"/>
                    </a:ext>
                  </a:extLst>
                </a:gridCol>
                <a:gridCol w="404459">
                  <a:extLst>
                    <a:ext uri="{9D8B030D-6E8A-4147-A177-3AD203B41FA5}">
                      <a16:colId xmlns:a16="http://schemas.microsoft.com/office/drawing/2014/main" val="4195935464"/>
                    </a:ext>
                  </a:extLst>
                </a:gridCol>
                <a:gridCol w="404459">
                  <a:extLst>
                    <a:ext uri="{9D8B030D-6E8A-4147-A177-3AD203B41FA5}">
                      <a16:colId xmlns:a16="http://schemas.microsoft.com/office/drawing/2014/main" val="4131013141"/>
                    </a:ext>
                  </a:extLst>
                </a:gridCol>
                <a:gridCol w="505922">
                  <a:extLst>
                    <a:ext uri="{9D8B030D-6E8A-4147-A177-3AD203B41FA5}">
                      <a16:colId xmlns:a16="http://schemas.microsoft.com/office/drawing/2014/main" val="711128850"/>
                    </a:ext>
                  </a:extLst>
                </a:gridCol>
                <a:gridCol w="505922">
                  <a:extLst>
                    <a:ext uri="{9D8B030D-6E8A-4147-A177-3AD203B41FA5}">
                      <a16:colId xmlns:a16="http://schemas.microsoft.com/office/drawing/2014/main" val="1009799765"/>
                    </a:ext>
                  </a:extLst>
                </a:gridCol>
                <a:gridCol w="114950">
                  <a:extLst>
                    <a:ext uri="{9D8B030D-6E8A-4147-A177-3AD203B41FA5}">
                      <a16:colId xmlns:a16="http://schemas.microsoft.com/office/drawing/2014/main" val="1314655042"/>
                    </a:ext>
                  </a:extLst>
                </a:gridCol>
              </a:tblGrid>
              <a:tr h="182760">
                <a:tc rowSpan="2">
                  <a:txBody>
                    <a:bodyPr/>
                    <a:lstStyle/>
                    <a:p>
                      <a:pPr algn="ctr"/>
                      <a:r>
                        <a:rPr lang="ro-RO" sz="1100">
                          <a:effectLst/>
                          <a:latin typeface="Arial" panose="020B0604020202020204" pitchFamily="34" charset="0"/>
                          <a:ea typeface="Times New Roman" panose="02020603050405020304" pitchFamily="18" charset="0"/>
                        </a:rPr>
                        <a:t>Nr. Registru</a:t>
                      </a:r>
                      <a:endParaRPr lang="en-US" sz="1100">
                        <a:effectLst/>
                        <a:latin typeface="Times New Roman" panose="02020603050405020304" pitchFamily="18" charset="0"/>
                        <a:ea typeface="Times New Roman" panose="02020603050405020304" pitchFamily="18" charset="0"/>
                      </a:endParaRPr>
                    </a:p>
                  </a:txBody>
                  <a:tcPr marL="64770" marR="64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4">
                  <a:txBody>
                    <a:bodyPr/>
                    <a:lstStyle/>
                    <a:p>
                      <a:pPr algn="ctr"/>
                      <a:r>
                        <a:rPr lang="ro-RO" sz="1100">
                          <a:effectLst/>
                          <a:latin typeface="Arial" panose="020B0604020202020204" pitchFamily="34" charset="0"/>
                          <a:ea typeface="Times New Roman" panose="02020603050405020304" pitchFamily="18" charset="0"/>
                        </a:rPr>
                        <a:t>2025</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69023140"/>
                  </a:ext>
                </a:extLst>
              </a:tr>
              <a:tr h="365520">
                <a:tc vMerge="1">
                  <a:txBody>
                    <a:bodyPr/>
                    <a:lstStyle/>
                    <a:p>
                      <a:endParaRPr lang="en-US"/>
                    </a:p>
                  </a:txBody>
                  <a:tcPr/>
                </a:tc>
                <a:tc>
                  <a:txBody>
                    <a:bodyPr/>
                    <a:lstStyle/>
                    <a:p>
                      <a:r>
                        <a:rPr lang="ro-RO" sz="1100">
                          <a:effectLst/>
                          <a:latin typeface="Arial" panose="020B0604020202020204" pitchFamily="34" charset="0"/>
                          <a:ea typeface="Times New Roman" panose="02020603050405020304" pitchFamily="18" charset="0"/>
                        </a:rPr>
                        <a:t>ian</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feb</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mar</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apr</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mai</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iun</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iul</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aug</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sep</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oct</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nov</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dec</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Total</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25095202"/>
                  </a:ext>
                </a:extLst>
              </a:tr>
              <a:tr h="182760">
                <a:tc>
                  <a:txBody>
                    <a:bodyPr/>
                    <a:lstStyle/>
                    <a:p>
                      <a:r>
                        <a:rPr lang="ro-RO" sz="1000">
                          <a:effectLst/>
                          <a:latin typeface="Arial" panose="020B0604020202020204" pitchFamily="34" charset="0"/>
                          <a:ea typeface="Times New Roman" panose="02020603050405020304" pitchFamily="18" charset="0"/>
                        </a:rPr>
                        <a:t>RO-01 (Arad)</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7">
                  <a:txBody>
                    <a:bodyPr/>
                    <a:lstStyle/>
                    <a:p>
                      <a:pPr algn="ctr"/>
                      <a:r>
                        <a:rPr lang="ro-RO" sz="1100">
                          <a:effectLst/>
                          <a:latin typeface="Arial" panose="020B0604020202020204" pitchFamily="34"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marL="64770" marR="64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761144632"/>
                  </a:ext>
                </a:extLst>
              </a:tr>
              <a:tr h="182760">
                <a:tc>
                  <a:txBody>
                    <a:bodyPr/>
                    <a:lstStyle/>
                    <a:p>
                      <a:r>
                        <a:rPr lang="ro-RO" sz="1000">
                          <a:effectLst/>
                          <a:latin typeface="Arial" panose="020B0604020202020204" pitchFamily="34" charset="0"/>
                          <a:ea typeface="Times New Roman" panose="02020603050405020304" pitchFamily="18" charset="0"/>
                        </a:rPr>
                        <a:t>RO-02 (Bacău)</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2039126"/>
                  </a:ext>
                </a:extLst>
              </a:tr>
              <a:tr h="335059">
                <a:tc>
                  <a:txBody>
                    <a:bodyPr/>
                    <a:lstStyle/>
                    <a:p>
                      <a:r>
                        <a:rPr lang="ro-RO" sz="1000">
                          <a:effectLst/>
                          <a:latin typeface="Arial" panose="020B0604020202020204" pitchFamily="34" charset="0"/>
                          <a:ea typeface="Times New Roman" panose="02020603050405020304" pitchFamily="18" charset="0"/>
                        </a:rPr>
                        <a:t>RO-03 </a:t>
                      </a:r>
                      <a:endParaRPr lang="en-US" sz="1100">
                        <a:effectLst/>
                        <a:latin typeface="Times New Roman" panose="02020603050405020304" pitchFamily="18" charset="0"/>
                        <a:ea typeface="Times New Roman" panose="02020603050405020304" pitchFamily="18" charset="0"/>
                      </a:endParaRPr>
                    </a:p>
                    <a:p>
                      <a:r>
                        <a:rPr lang="ro-RO" sz="1000">
                          <a:effectLst/>
                          <a:latin typeface="Arial" panose="020B0604020202020204" pitchFamily="34" charset="0"/>
                          <a:ea typeface="Times New Roman" panose="02020603050405020304" pitchFamily="18" charset="0"/>
                        </a:rPr>
                        <a:t>(Baia-Mare)</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075608578"/>
                  </a:ext>
                </a:extLst>
              </a:tr>
              <a:tr h="182760">
                <a:tc>
                  <a:txBody>
                    <a:bodyPr/>
                    <a:lstStyle/>
                    <a:p>
                      <a:r>
                        <a:rPr lang="ro-RO" sz="1000">
                          <a:effectLst/>
                          <a:latin typeface="Arial" panose="020B0604020202020204" pitchFamily="34" charset="0"/>
                          <a:ea typeface="Times New Roman" panose="02020603050405020304" pitchFamily="18" charset="0"/>
                        </a:rPr>
                        <a:t>RO-04 (Băneasa)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6314837"/>
                  </a:ext>
                </a:extLst>
              </a:tr>
              <a:tr h="182760">
                <a:tc>
                  <a:txBody>
                    <a:bodyPr/>
                    <a:lstStyle/>
                    <a:p>
                      <a:r>
                        <a:rPr lang="ro-RO" sz="1000">
                          <a:effectLst/>
                          <a:latin typeface="Arial" panose="020B0604020202020204" pitchFamily="34" charset="0"/>
                          <a:ea typeface="Times New Roman" panose="02020603050405020304" pitchFamily="18" charset="0"/>
                        </a:rPr>
                        <a:t>RO-05 (Otopeni)</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048676068"/>
                  </a:ext>
                </a:extLst>
              </a:tr>
              <a:tr h="182760">
                <a:tc>
                  <a:txBody>
                    <a:bodyPr/>
                    <a:lstStyle/>
                    <a:p>
                      <a:r>
                        <a:rPr lang="ro-RO" sz="1000">
                          <a:effectLst/>
                          <a:latin typeface="Arial" panose="020B0604020202020204" pitchFamily="34" charset="0"/>
                          <a:ea typeface="Times New Roman" panose="02020603050405020304" pitchFamily="18" charset="0"/>
                        </a:rPr>
                        <a:t>RO-07 (Cluj)</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53514727"/>
                  </a:ext>
                </a:extLst>
              </a:tr>
              <a:tr h="182760">
                <a:tc>
                  <a:txBody>
                    <a:bodyPr/>
                    <a:lstStyle/>
                    <a:p>
                      <a:r>
                        <a:rPr lang="ro-RO" sz="1000">
                          <a:effectLst/>
                          <a:latin typeface="Arial" panose="020B0604020202020204" pitchFamily="34" charset="0"/>
                          <a:ea typeface="Times New Roman" panose="02020603050405020304" pitchFamily="18" charset="0"/>
                        </a:rPr>
                        <a:t>RO-08 (Constanța)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64910924"/>
                  </a:ext>
                </a:extLst>
              </a:tr>
              <a:tr h="182760">
                <a:tc>
                  <a:txBody>
                    <a:bodyPr/>
                    <a:lstStyle/>
                    <a:p>
                      <a:r>
                        <a:rPr lang="ro-RO" sz="1000">
                          <a:effectLst/>
                          <a:latin typeface="Arial" panose="020B0604020202020204" pitchFamily="34" charset="0"/>
                          <a:ea typeface="Times New Roman" panose="02020603050405020304" pitchFamily="18" charset="0"/>
                        </a:rPr>
                        <a:t>RO-09 (Craiova)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043270240"/>
                  </a:ext>
                </a:extLst>
              </a:tr>
              <a:tr h="182760">
                <a:tc>
                  <a:txBody>
                    <a:bodyPr/>
                    <a:lstStyle/>
                    <a:p>
                      <a:r>
                        <a:rPr lang="ro-RO" sz="1000">
                          <a:effectLst/>
                          <a:latin typeface="Arial" panose="020B0604020202020204" pitchFamily="34" charset="0"/>
                          <a:ea typeface="Times New Roman" panose="02020603050405020304" pitchFamily="18" charset="0"/>
                        </a:rPr>
                        <a:t>RO-10 (Iași)</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636530162"/>
                  </a:ext>
                </a:extLst>
              </a:tr>
              <a:tr h="182760">
                <a:tc>
                  <a:txBody>
                    <a:bodyPr/>
                    <a:lstStyle/>
                    <a:p>
                      <a:r>
                        <a:rPr lang="ro-RO" sz="1000">
                          <a:effectLst/>
                          <a:latin typeface="Arial" panose="020B0604020202020204" pitchFamily="34" charset="0"/>
                          <a:ea typeface="Times New Roman" panose="02020603050405020304" pitchFamily="18" charset="0"/>
                        </a:rPr>
                        <a:t>RO-11 (Oradea)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514963742"/>
                  </a:ext>
                </a:extLst>
              </a:tr>
              <a:tr h="335059">
                <a:tc>
                  <a:txBody>
                    <a:bodyPr/>
                    <a:lstStyle/>
                    <a:p>
                      <a:r>
                        <a:rPr lang="ro-RO" sz="1000">
                          <a:effectLst/>
                          <a:latin typeface="Arial" panose="020B0604020202020204" pitchFamily="34" charset="0"/>
                          <a:ea typeface="Times New Roman" panose="02020603050405020304" pitchFamily="18" charset="0"/>
                        </a:rPr>
                        <a:t>RO-12 </a:t>
                      </a:r>
                      <a:endParaRPr lang="en-US" sz="1100">
                        <a:effectLst/>
                        <a:latin typeface="Times New Roman" panose="02020603050405020304" pitchFamily="18" charset="0"/>
                        <a:ea typeface="Times New Roman" panose="02020603050405020304" pitchFamily="18" charset="0"/>
                      </a:endParaRPr>
                    </a:p>
                    <a:p>
                      <a:r>
                        <a:rPr lang="ro-RO" sz="1000">
                          <a:effectLst/>
                          <a:latin typeface="Arial" panose="020B0604020202020204" pitchFamily="34" charset="0"/>
                          <a:ea typeface="Times New Roman" panose="02020603050405020304" pitchFamily="18" charset="0"/>
                        </a:rPr>
                        <a:t>(Satu-Mare)</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82314530"/>
                  </a:ext>
                </a:extLst>
              </a:tr>
              <a:tr h="182760">
                <a:tc>
                  <a:txBody>
                    <a:bodyPr/>
                    <a:lstStyle/>
                    <a:p>
                      <a:r>
                        <a:rPr lang="ro-RO" sz="1000">
                          <a:effectLst/>
                          <a:latin typeface="Arial" panose="020B0604020202020204" pitchFamily="34" charset="0"/>
                          <a:ea typeface="Times New Roman" panose="02020603050405020304" pitchFamily="18" charset="0"/>
                        </a:rPr>
                        <a:t>RO-13 (Sibiu)</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623211018"/>
                  </a:ext>
                </a:extLst>
              </a:tr>
              <a:tr h="182760">
                <a:tc>
                  <a:txBody>
                    <a:bodyPr/>
                    <a:lstStyle/>
                    <a:p>
                      <a:r>
                        <a:rPr lang="ro-RO" sz="1000">
                          <a:effectLst/>
                          <a:latin typeface="Arial" panose="020B0604020202020204" pitchFamily="34" charset="0"/>
                          <a:ea typeface="Times New Roman" panose="02020603050405020304" pitchFamily="18" charset="0"/>
                        </a:rPr>
                        <a:t>RO-14 (Suceava)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830369449"/>
                  </a:ext>
                </a:extLst>
              </a:tr>
              <a:tr h="335059">
                <a:tc>
                  <a:txBody>
                    <a:bodyPr/>
                    <a:lstStyle/>
                    <a:p>
                      <a:r>
                        <a:rPr lang="ro-RO" sz="1000">
                          <a:effectLst/>
                          <a:latin typeface="Arial" panose="020B0604020202020204" pitchFamily="34" charset="0"/>
                          <a:ea typeface="Times New Roman" panose="02020603050405020304" pitchFamily="18" charset="0"/>
                        </a:rPr>
                        <a:t>RO-15 </a:t>
                      </a:r>
                      <a:endParaRPr lang="en-US" sz="1100">
                        <a:effectLst/>
                        <a:latin typeface="Times New Roman" panose="02020603050405020304" pitchFamily="18" charset="0"/>
                        <a:ea typeface="Times New Roman" panose="02020603050405020304" pitchFamily="18" charset="0"/>
                      </a:endParaRPr>
                    </a:p>
                    <a:p>
                      <a:r>
                        <a:rPr lang="ro-RO" sz="1000">
                          <a:effectLst/>
                          <a:latin typeface="Arial" panose="020B0604020202020204" pitchFamily="34" charset="0"/>
                          <a:ea typeface="Times New Roman" panose="02020603050405020304" pitchFamily="18" charset="0"/>
                        </a:rPr>
                        <a:t>(Târgu-Mureș)</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189714797"/>
                  </a:ext>
                </a:extLst>
              </a:tr>
              <a:tr h="182760">
                <a:tc>
                  <a:txBody>
                    <a:bodyPr/>
                    <a:lstStyle/>
                    <a:p>
                      <a:r>
                        <a:rPr lang="ro-RO" sz="1000">
                          <a:effectLst/>
                          <a:latin typeface="Arial" panose="020B0604020202020204" pitchFamily="34" charset="0"/>
                          <a:ea typeface="Times New Roman" panose="02020603050405020304" pitchFamily="18" charset="0"/>
                        </a:rPr>
                        <a:t>RO-16 (Timișoara)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16947647"/>
                  </a:ext>
                </a:extLst>
              </a:tr>
              <a:tr h="182760">
                <a:tc>
                  <a:txBody>
                    <a:bodyPr/>
                    <a:lstStyle/>
                    <a:p>
                      <a:r>
                        <a:rPr lang="ro-RO" sz="1000">
                          <a:effectLst/>
                          <a:latin typeface="Arial" panose="020B0604020202020204" pitchFamily="34" charset="0"/>
                          <a:ea typeface="Times New Roman" panose="02020603050405020304" pitchFamily="18" charset="0"/>
                        </a:rPr>
                        <a:t>RO-17 (Tulcea)</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393985114"/>
                  </a:ext>
                </a:extLst>
              </a:tr>
              <a:tr h="182760">
                <a:tc>
                  <a:txBody>
                    <a:bodyPr/>
                    <a:lstStyle/>
                    <a:p>
                      <a:r>
                        <a:rPr lang="ro-RO" sz="1000">
                          <a:effectLst/>
                          <a:latin typeface="Arial" panose="020B0604020202020204" pitchFamily="34" charset="0"/>
                          <a:ea typeface="Times New Roman" panose="02020603050405020304" pitchFamily="18" charset="0"/>
                        </a:rPr>
                        <a:t>RO-25 (Brașov)</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ro-RO" sz="11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4770" marR="64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r>
                        <a:rPr lang="en-US" sz="1100" dirty="0">
                          <a:effectLst/>
                          <a:latin typeface="Times New Roman" panose="02020603050405020304" pitchFamily="18" charset="0"/>
                          <a:ea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24359341"/>
                  </a:ext>
                </a:extLst>
              </a:tr>
            </a:tbl>
          </a:graphicData>
        </a:graphic>
      </p:graphicFrame>
      <p:sp>
        <p:nvSpPr>
          <p:cNvPr id="4" name="Footer Placeholder 3">
            <a:extLst>
              <a:ext uri="{FF2B5EF4-FFF2-40B4-BE49-F238E27FC236}">
                <a16:creationId xmlns:a16="http://schemas.microsoft.com/office/drawing/2014/main" id="{BD465034-153D-4684-8009-E0C86D19ED58}"/>
              </a:ext>
            </a:extLst>
          </p:cNvPr>
          <p:cNvSpPr>
            <a:spLocks noGrp="1"/>
          </p:cNvSpPr>
          <p:nvPr>
            <p:ph type="ftr" sz="quarter" idx="10"/>
          </p:nvPr>
        </p:nvSpPr>
        <p:spPr>
          <a:xfrm>
            <a:off x="3059113" y="6294378"/>
            <a:ext cx="3313112" cy="400110"/>
          </a:xfrm>
        </p:spPr>
        <p:txBody>
          <a:bodyPr wrap="square">
            <a:spAutoFit/>
          </a:bodyPr>
          <a:lstStyle/>
          <a:p>
            <a:pPr>
              <a:defRPr/>
            </a:pPr>
            <a:r>
              <a:rPr lang="en-US" sz="2000" b="1" dirty="0" err="1">
                <a:solidFill>
                  <a:srgbClr val="003366"/>
                </a:solidFill>
                <a:latin typeface="Calibri"/>
              </a:rPr>
              <a:t>Sedinta</a:t>
            </a:r>
            <a:r>
              <a:rPr lang="en-US" sz="2000" b="1" dirty="0">
                <a:solidFill>
                  <a:srgbClr val="003366"/>
                </a:solidFill>
                <a:latin typeface="Calibri"/>
              </a:rPr>
              <a:t> AAR Brasov 2025</a:t>
            </a:r>
          </a:p>
        </p:txBody>
      </p:sp>
      <p:sp>
        <p:nvSpPr>
          <p:cNvPr id="5" name="Slide Number Placeholder 4">
            <a:extLst>
              <a:ext uri="{FF2B5EF4-FFF2-40B4-BE49-F238E27FC236}">
                <a16:creationId xmlns:a16="http://schemas.microsoft.com/office/drawing/2014/main" id="{BEC573A0-3834-478A-A682-450DE113CA70}"/>
              </a:ext>
            </a:extLst>
          </p:cNvPr>
          <p:cNvSpPr>
            <a:spLocks noGrp="1"/>
          </p:cNvSpPr>
          <p:nvPr>
            <p:ph type="sldNum" sz="quarter" idx="11"/>
          </p:nvPr>
        </p:nvSpPr>
        <p:spPr/>
        <p:txBody>
          <a:bodyPr wrap="square">
            <a:spAutoFit/>
          </a:bodyPr>
          <a:lstStyle/>
          <a:p>
            <a:pPr>
              <a:defRPr/>
            </a:pPr>
            <a:fld id="{835399A0-52B1-4778-A9E4-8DFCD5551C93}" type="slidenum">
              <a:rPr lang="ro-RO" smtClean="0"/>
              <a:pPr>
                <a:defRPr/>
              </a:pPr>
              <a:t>12</a:t>
            </a:fld>
            <a:endParaRPr lang="ro-RO" dirty="0"/>
          </a:p>
        </p:txBody>
      </p:sp>
      <p:pic>
        <p:nvPicPr>
          <p:cNvPr id="7" name="Picture 5">
            <a:extLst>
              <a:ext uri="{FF2B5EF4-FFF2-40B4-BE49-F238E27FC236}">
                <a16:creationId xmlns:a16="http://schemas.microsoft.com/office/drawing/2014/main" id="{3CA48434-8909-4896-ACF8-D67C73A8F33E}"/>
              </a:ext>
            </a:extLst>
          </p:cNvPr>
          <p:cNvPicPr>
            <a:picLocks noChangeAspect="1" noChangeArrowheads="1"/>
          </p:cNvPicPr>
          <p:nvPr/>
        </p:nvPicPr>
        <p:blipFill>
          <a:blip r:embed="rId2"/>
          <a:srcRect/>
          <a:stretch>
            <a:fillRect/>
          </a:stretch>
        </p:blipFill>
        <p:spPr bwMode="auto">
          <a:xfrm>
            <a:off x="7879779" y="116632"/>
            <a:ext cx="1228725" cy="648071"/>
          </a:xfrm>
          <a:prstGeom prst="rect">
            <a:avLst/>
          </a:prstGeom>
          <a:noFill/>
          <a:ln w="9525">
            <a:noFill/>
            <a:miter lim="800000"/>
            <a:headEnd/>
            <a:tailEnd/>
          </a:ln>
        </p:spPr>
      </p:pic>
    </p:spTree>
    <p:extLst>
      <p:ext uri="{BB962C8B-B14F-4D97-AF65-F5344CB8AC3E}">
        <p14:creationId xmlns:p14="http://schemas.microsoft.com/office/powerpoint/2010/main" val="3636775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BAE2-0878-4717-8FB7-9291EA3235BF}"/>
              </a:ext>
            </a:extLst>
          </p:cNvPr>
          <p:cNvSpPr>
            <a:spLocks noGrp="1"/>
          </p:cNvSpPr>
          <p:nvPr>
            <p:ph type="title"/>
          </p:nvPr>
        </p:nvSpPr>
        <p:spPr/>
        <p:txBody>
          <a:bodyPr wrap="square">
            <a:spAutoFit/>
          </a:bodyPr>
          <a:lstStyle/>
          <a:p>
            <a:r>
              <a:rPr lang="en-US" sz="2400" b="1" dirty="0">
                <a:solidFill>
                  <a:srgbClr val="003366"/>
                </a:solidFill>
                <a:latin typeface="Calibri"/>
              </a:rPr>
              <a:t>ORDONANȚĂ DE URGENȚĂ nr. 156 din 30 </a:t>
            </a:r>
            <a:r>
              <a:rPr lang="en-US" sz="2800" b="1" dirty="0" err="1">
                <a:solidFill>
                  <a:srgbClr val="003366"/>
                </a:solidFill>
                <a:latin typeface="Calibri"/>
              </a:rPr>
              <a:t>decembrie</a:t>
            </a:r>
            <a:r>
              <a:rPr lang="en-US" sz="2800" b="1" dirty="0">
                <a:solidFill>
                  <a:srgbClr val="003366"/>
                </a:solidFill>
                <a:latin typeface="Calibri"/>
              </a:rPr>
              <a:t> 2024</a:t>
            </a:r>
          </a:p>
        </p:txBody>
      </p:sp>
      <p:sp>
        <p:nvSpPr>
          <p:cNvPr id="3" name="Content Placeholder 2">
            <a:extLst>
              <a:ext uri="{FF2B5EF4-FFF2-40B4-BE49-F238E27FC236}">
                <a16:creationId xmlns:a16="http://schemas.microsoft.com/office/drawing/2014/main" id="{FBE347BA-6BA3-408E-BAFE-FB8A0827257C}"/>
              </a:ext>
            </a:extLst>
          </p:cNvPr>
          <p:cNvSpPr>
            <a:spLocks noGrp="1"/>
          </p:cNvSpPr>
          <p:nvPr>
            <p:ph idx="1"/>
          </p:nvPr>
        </p:nvSpPr>
        <p:spPr/>
        <p:txBody>
          <a:bodyPr wrap="square">
            <a:spAutoFit/>
          </a:bodyPr>
          <a:lstStyle/>
          <a:p>
            <a:pPr marL="0" indent="0">
              <a:buNone/>
            </a:pPr>
            <a:endParaRPr lang="en-US" sz="1100" b="1" i="0" dirty="0">
              <a:solidFill>
                <a:srgbClr val="00008B"/>
              </a:solidFill>
              <a:effectLst/>
              <a:latin typeface="verdana" panose="020B0604030504040204" pitchFamily="34" charset="0"/>
            </a:endParaRPr>
          </a:p>
          <a:p>
            <a:pPr marL="0" indent="0">
              <a:buNone/>
            </a:pPr>
            <a:endParaRPr lang="en-US" sz="1100" b="1" dirty="0">
              <a:solidFill>
                <a:srgbClr val="00008B"/>
              </a:solidFill>
              <a:latin typeface="verdana" panose="020B0604030504040204" pitchFamily="34" charset="0"/>
            </a:endParaRPr>
          </a:p>
          <a:p>
            <a:pPr marL="0" indent="0">
              <a:buNone/>
            </a:pPr>
            <a:r>
              <a:rPr lang="en-US" sz="1800" b="1" i="0" dirty="0" err="1">
                <a:solidFill>
                  <a:srgbClr val="003366"/>
                </a:solidFill>
                <a:effectLst/>
                <a:latin typeface="Calibri" panose="020B0604020202020204" pitchFamily="34" charset="0"/>
                <a:cs typeface="Arial" panose="020B0604020202020204" pitchFamily="34" charset="0"/>
              </a:rPr>
              <a:t>Articolul</a:t>
            </a:r>
            <a:r>
              <a:rPr lang="en-US" sz="1800" b="1" i="0" dirty="0">
                <a:solidFill>
                  <a:srgbClr val="003366"/>
                </a:solidFill>
                <a:effectLst/>
                <a:latin typeface="Calibri" panose="020B0604020202020204" pitchFamily="34" charset="0"/>
                <a:cs typeface="Arial" panose="020B0604020202020204" pitchFamily="34" charset="0"/>
              </a:rPr>
              <a:t> XXXVI</a:t>
            </a:r>
          </a:p>
          <a:p>
            <a:pPr marL="0" indent="0">
              <a:buNone/>
            </a:pPr>
            <a:endParaRPr lang="en-US" sz="1800" dirty="0">
              <a:solidFill>
                <a:srgbClr val="000000"/>
              </a:solidFill>
              <a:latin typeface="Arial" panose="020B0604020202020204" pitchFamily="34" charset="0"/>
              <a:cs typeface="Arial" panose="020B0604020202020204" pitchFamily="34" charset="0"/>
            </a:endParaRPr>
          </a:p>
          <a:p>
            <a:pPr marL="0" indent="0">
              <a:buNone/>
            </a:pPr>
            <a:r>
              <a:rPr lang="en-US" sz="1800" b="0" i="0" dirty="0">
                <a:solidFill>
                  <a:srgbClr val="003366"/>
                </a:solidFill>
                <a:effectLst/>
                <a:latin typeface="Calibri" panose="020B0604020202020204" pitchFamily="34" charset="0"/>
                <a:cs typeface="Arial" panose="020B0604020202020204" pitchFamily="34" charset="0"/>
              </a:rPr>
              <a:t>(1) </a:t>
            </a:r>
            <a:r>
              <a:rPr lang="en-US" sz="1800" b="0" i="0" dirty="0" err="1">
                <a:solidFill>
                  <a:srgbClr val="003366"/>
                </a:solidFill>
                <a:effectLst/>
                <a:latin typeface="Calibri" panose="020B0604020202020204" pitchFamily="34" charset="0"/>
                <a:cs typeface="Arial" panose="020B0604020202020204" pitchFamily="34" charset="0"/>
              </a:rPr>
              <a:t>Pentru</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anul</a:t>
            </a:r>
            <a:r>
              <a:rPr lang="en-US" sz="1800" b="0" i="0" dirty="0">
                <a:solidFill>
                  <a:srgbClr val="003366"/>
                </a:solidFill>
                <a:effectLst/>
                <a:latin typeface="Calibri" panose="020B0604020202020204" pitchFamily="34" charset="0"/>
                <a:cs typeface="Arial" panose="020B0604020202020204" pitchFamily="34" charset="0"/>
              </a:rPr>
              <a:t> 2025, </a:t>
            </a:r>
            <a:r>
              <a:rPr lang="en-US" sz="1800" b="0" i="0" dirty="0" err="1">
                <a:solidFill>
                  <a:srgbClr val="003366"/>
                </a:solidFill>
                <a:effectLst/>
                <a:latin typeface="Calibri" panose="020B0604020202020204" pitchFamily="34" charset="0"/>
                <a:cs typeface="Arial" panose="020B0604020202020204" pitchFamily="34" charset="0"/>
              </a:rPr>
              <a:t>operatorii</a:t>
            </a:r>
            <a:r>
              <a:rPr lang="en-US" sz="1800" b="0" i="0" dirty="0">
                <a:solidFill>
                  <a:srgbClr val="003366"/>
                </a:solidFill>
                <a:effectLst/>
                <a:latin typeface="Calibri" panose="020B0604020202020204" pitchFamily="34" charset="0"/>
                <a:cs typeface="Arial" panose="020B0604020202020204" pitchFamily="34" charset="0"/>
              </a:rPr>
              <a:t> economici </a:t>
            </a:r>
            <a:r>
              <a:rPr lang="en-US" sz="1800" b="0" i="0" dirty="0" err="1">
                <a:solidFill>
                  <a:srgbClr val="003366"/>
                </a:solidFill>
                <a:effectLst/>
                <a:latin typeface="Calibri" panose="020B0604020202020204" pitchFamily="34" charset="0"/>
                <a:cs typeface="Arial" panose="020B0604020202020204" pitchFamily="34" charset="0"/>
              </a:rPr>
              <a:t>cărora</a:t>
            </a:r>
            <a:r>
              <a:rPr lang="en-US" sz="1800" b="0" i="0" dirty="0">
                <a:solidFill>
                  <a:srgbClr val="003366"/>
                </a:solidFill>
                <a:effectLst/>
                <a:latin typeface="Calibri" panose="020B0604020202020204" pitchFamily="34" charset="0"/>
                <a:cs typeface="Arial" panose="020B0604020202020204" pitchFamily="34" charset="0"/>
              </a:rPr>
              <a:t> li se </a:t>
            </a:r>
            <a:r>
              <a:rPr lang="en-US" sz="1800" b="0" i="0" dirty="0" err="1">
                <a:solidFill>
                  <a:srgbClr val="003366"/>
                </a:solidFill>
                <a:effectLst/>
                <a:latin typeface="Calibri" panose="020B0604020202020204" pitchFamily="34" charset="0"/>
                <a:cs typeface="Arial" panose="020B0604020202020204" pitchFamily="34" charset="0"/>
              </a:rPr>
              <a:t>aplică</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prevederile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u="none" strike="noStrike" dirty="0">
                <a:solidFill>
                  <a:srgbClr val="003366"/>
                </a:solidFill>
                <a:effectLst/>
                <a:latin typeface="Calibri" panose="020B0604020202020204" pitchFamily="34" charset="0"/>
                <a:cs typeface="Arial" panose="020B0604020202020204" pitchFamily="34" charset="0"/>
                <a:hlinkClick r:id="rId3"/>
              </a:rPr>
              <a:t>art. 9 </a:t>
            </a:r>
            <a:r>
              <a:rPr lang="en-US" sz="1800" b="0" i="0" u="none" strike="noStrike" dirty="0" err="1">
                <a:solidFill>
                  <a:srgbClr val="003366"/>
                </a:solidFill>
                <a:effectLst/>
                <a:latin typeface="Calibri" panose="020B0604020202020204" pitchFamily="34" charset="0"/>
                <a:cs typeface="Arial" panose="020B0604020202020204" pitchFamily="34" charset="0"/>
                <a:hlinkClick r:id="rId3"/>
              </a:rPr>
              <a:t>alin</a:t>
            </a:r>
            <a:r>
              <a:rPr lang="en-US" sz="1800" b="0" i="0" u="none" strike="noStrike" dirty="0">
                <a:solidFill>
                  <a:srgbClr val="003366"/>
                </a:solidFill>
                <a:effectLst/>
                <a:latin typeface="Calibri" panose="020B0604020202020204" pitchFamily="34" charset="0"/>
                <a:cs typeface="Arial" panose="020B0604020202020204" pitchFamily="34" charset="0"/>
                <a:hlinkClick r:id="rId3"/>
              </a:rPr>
              <a:t>. (1) lit. b)</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și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u="none" strike="noStrike" dirty="0" err="1">
                <a:solidFill>
                  <a:srgbClr val="003366"/>
                </a:solidFill>
                <a:effectLst/>
                <a:latin typeface="Calibri" panose="020B0604020202020204" pitchFamily="34" charset="0"/>
                <a:cs typeface="Arial" panose="020B0604020202020204" pitchFamily="34" charset="0"/>
                <a:hlinkClick r:id="rId3"/>
              </a:rPr>
              <a:t>alin</a:t>
            </a:r>
            <a:r>
              <a:rPr lang="en-US" sz="1800" b="0" i="0" u="none" strike="noStrike" dirty="0">
                <a:solidFill>
                  <a:srgbClr val="003366"/>
                </a:solidFill>
                <a:effectLst/>
                <a:latin typeface="Calibri" panose="020B0604020202020204" pitchFamily="34" charset="0"/>
                <a:cs typeface="Arial" panose="020B0604020202020204" pitchFamily="34" charset="0"/>
                <a:hlinkClick r:id="rId3"/>
              </a:rPr>
              <a:t>. (3) din </a:t>
            </a:r>
            <a:r>
              <a:rPr lang="en-US" sz="1800" b="0" i="0" u="none" strike="noStrike" dirty="0" err="1">
                <a:solidFill>
                  <a:srgbClr val="003366"/>
                </a:solidFill>
                <a:effectLst/>
                <a:latin typeface="Calibri" panose="020B0604020202020204" pitchFamily="34" charset="0"/>
                <a:cs typeface="Arial" panose="020B0604020202020204" pitchFamily="34" charset="0"/>
                <a:hlinkClick r:id="rId3"/>
              </a:rPr>
              <a:t>Ordonanța</a:t>
            </a:r>
            <a:r>
              <a:rPr lang="en-US" sz="1800" b="0" i="0" u="none" strike="noStrike" dirty="0">
                <a:solidFill>
                  <a:srgbClr val="003366"/>
                </a:solidFill>
                <a:effectLst/>
                <a:latin typeface="Calibri" panose="020B0604020202020204" pitchFamily="34" charset="0"/>
                <a:cs typeface="Arial" panose="020B0604020202020204" pitchFamily="34" charset="0"/>
                <a:hlinkClick r:id="rId3"/>
              </a:rPr>
              <a:t> </a:t>
            </a:r>
            <a:r>
              <a:rPr lang="en-US" sz="1800" b="0" i="0" u="none" strike="noStrike" dirty="0" err="1">
                <a:solidFill>
                  <a:srgbClr val="003366"/>
                </a:solidFill>
                <a:effectLst/>
                <a:latin typeface="Calibri" panose="020B0604020202020204" pitchFamily="34" charset="0"/>
                <a:cs typeface="Arial" panose="020B0604020202020204" pitchFamily="34" charset="0"/>
                <a:hlinkClick r:id="rId3"/>
              </a:rPr>
              <a:t>Guvernului</a:t>
            </a:r>
            <a:r>
              <a:rPr lang="en-US" sz="1800" b="0" i="0" u="none" strike="noStrike" dirty="0">
                <a:solidFill>
                  <a:srgbClr val="003366"/>
                </a:solidFill>
                <a:effectLst/>
                <a:latin typeface="Calibri" panose="020B0604020202020204" pitchFamily="34" charset="0"/>
                <a:cs typeface="Arial" panose="020B0604020202020204" pitchFamily="34" charset="0"/>
                <a:hlinkClick r:id="rId3"/>
              </a:rPr>
              <a:t> nr. 26/2013</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aprobată</a:t>
            </a:r>
            <a:r>
              <a:rPr lang="en-US" sz="1800" b="0" i="0" dirty="0">
                <a:solidFill>
                  <a:srgbClr val="003366"/>
                </a:solidFill>
                <a:effectLst/>
                <a:latin typeface="Calibri" panose="020B0604020202020204" pitchFamily="34" charset="0"/>
                <a:cs typeface="Arial" panose="020B0604020202020204" pitchFamily="34" charset="0"/>
              </a:rPr>
              <a:t> cu </a:t>
            </a:r>
            <a:r>
              <a:rPr lang="en-US" sz="1800" b="0" i="0" dirty="0" err="1">
                <a:solidFill>
                  <a:srgbClr val="003366"/>
                </a:solidFill>
                <a:effectLst/>
                <a:latin typeface="Calibri" panose="020B0604020202020204" pitchFamily="34" charset="0"/>
                <a:cs typeface="Arial" panose="020B0604020202020204" pitchFamily="34" charset="0"/>
              </a:rPr>
              <a:t>completări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prin</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u="none" strike="noStrike" dirty="0" err="1">
                <a:solidFill>
                  <a:srgbClr val="003366"/>
                </a:solidFill>
                <a:effectLst/>
                <a:latin typeface="Calibri" panose="020B0604020202020204" pitchFamily="34" charset="0"/>
                <a:cs typeface="Arial" panose="020B0604020202020204" pitchFamily="34" charset="0"/>
                <a:hlinkClick r:id="rId4"/>
              </a:rPr>
              <a:t>Legea</a:t>
            </a:r>
            <a:r>
              <a:rPr lang="en-US" sz="1800" b="0" i="0" u="none" strike="noStrike" dirty="0">
                <a:solidFill>
                  <a:srgbClr val="003366"/>
                </a:solidFill>
                <a:effectLst/>
                <a:latin typeface="Calibri" panose="020B0604020202020204" pitchFamily="34" charset="0"/>
                <a:cs typeface="Arial" panose="020B0604020202020204" pitchFamily="34" charset="0"/>
                <a:hlinkClick r:id="rId4"/>
              </a:rPr>
              <a:t> nr. 47/2014</a:t>
            </a:r>
            <a:r>
              <a:rPr lang="en-US" sz="1800" b="0" i="0" dirty="0">
                <a:solidFill>
                  <a:srgbClr val="003366"/>
                </a:solidFill>
                <a:effectLst/>
                <a:latin typeface="Calibri" panose="020B0604020202020204" pitchFamily="34" charset="0"/>
                <a:cs typeface="Arial" panose="020B0604020202020204" pitchFamily="34" charset="0"/>
              </a:rPr>
              <a:t>, cu </a:t>
            </a:r>
            <a:r>
              <a:rPr lang="en-US" sz="1800" b="0" i="0" dirty="0" err="1">
                <a:solidFill>
                  <a:srgbClr val="003366"/>
                </a:solidFill>
                <a:effectLst/>
                <a:latin typeface="Calibri" panose="020B0604020202020204" pitchFamily="34" charset="0"/>
                <a:cs typeface="Arial" panose="020B0604020202020204" pitchFamily="34" charset="0"/>
              </a:rPr>
              <a:t>modificările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și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completările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ulterioare</a:t>
            </a:r>
            <a:r>
              <a:rPr lang="en-US" sz="1800" b="0" i="0" dirty="0">
                <a:solidFill>
                  <a:srgbClr val="003366"/>
                </a:solidFill>
                <a:effectLst/>
                <a:latin typeface="Calibri" panose="020B0604020202020204" pitchFamily="34" charset="0"/>
                <a:cs typeface="Arial" panose="020B0604020202020204" pitchFamily="34" charset="0"/>
              </a:rPr>
              <a:t>, </a:t>
            </a:r>
            <a:r>
              <a:rPr lang="en-US" sz="1800" b="1" i="0" dirty="0">
                <a:solidFill>
                  <a:srgbClr val="003366"/>
                </a:solidFill>
                <a:effectLst/>
                <a:latin typeface="Calibri" panose="020B0604020202020204" pitchFamily="34" charset="0"/>
                <a:cs typeface="Arial" panose="020B0604020202020204" pitchFamily="34" charset="0"/>
              </a:rPr>
              <a:t>au </a:t>
            </a:r>
            <a:r>
              <a:rPr lang="en-US" sz="1800" b="1" i="0" dirty="0" err="1">
                <a:solidFill>
                  <a:srgbClr val="003366"/>
                </a:solidFill>
                <a:effectLst/>
                <a:latin typeface="Calibri" panose="020B0604020202020204" pitchFamily="34" charset="0"/>
                <a:cs typeface="Arial" panose="020B0604020202020204" pitchFamily="34" charset="0"/>
              </a:rPr>
              <a:t>obligația</a:t>
            </a:r>
            <a:r>
              <a:rPr lang="en-US" sz="1800" b="1" i="0" dirty="0">
                <a:solidFill>
                  <a:srgbClr val="003366"/>
                </a:solidFill>
                <a:effectLst/>
                <a:latin typeface="Calibri" panose="020B0604020202020204" pitchFamily="34" charset="0"/>
                <a:cs typeface="Arial" panose="020B0604020202020204" pitchFamily="34" charset="0"/>
              </a:rPr>
              <a:t> de </a:t>
            </a:r>
            <a:r>
              <a:rPr lang="en-US" sz="1800" b="1" i="0" dirty="0" err="1">
                <a:solidFill>
                  <a:srgbClr val="003366"/>
                </a:solidFill>
                <a:effectLst/>
                <a:latin typeface="Calibri" panose="020B0604020202020204" pitchFamily="34" charset="0"/>
                <a:cs typeface="Arial" panose="020B0604020202020204" pitchFamily="34" charset="0"/>
              </a:rPr>
              <a:t>actualizare</a:t>
            </a:r>
            <a:r>
              <a:rPr lang="en-US" sz="1800" b="1" i="0" dirty="0">
                <a:solidFill>
                  <a:srgbClr val="003366"/>
                </a:solidFill>
                <a:effectLst/>
                <a:latin typeface="Calibri" panose="020B0604020202020204" pitchFamily="34" charset="0"/>
                <a:cs typeface="Arial" panose="020B0604020202020204" pitchFamily="34" charset="0"/>
              </a:rPr>
              <a:t> a </a:t>
            </a:r>
            <a:r>
              <a:rPr lang="en-US" sz="1800" b="1" i="0" dirty="0" err="1">
                <a:solidFill>
                  <a:srgbClr val="003366"/>
                </a:solidFill>
                <a:effectLst/>
                <a:latin typeface="Calibri" panose="020B0604020202020204" pitchFamily="34" charset="0"/>
                <a:cs typeface="Arial" panose="020B0604020202020204" pitchFamily="34" charset="0"/>
              </a:rPr>
              <a:t>tarifelor</a:t>
            </a:r>
            <a:r>
              <a:rPr lang="en-US" sz="1800" b="1" i="0" dirty="0">
                <a:solidFill>
                  <a:srgbClr val="003366"/>
                </a:solidFill>
                <a:effectLst/>
                <a:latin typeface="Calibri" panose="020B0604020202020204" pitchFamily="34" charset="0"/>
                <a:cs typeface="Arial" panose="020B0604020202020204" pitchFamily="34" charset="0"/>
              </a:rPr>
              <a:t> </a:t>
            </a:r>
            <a:r>
              <a:rPr lang="en-US" sz="1800" b="1" i="0" dirty="0" err="1">
                <a:solidFill>
                  <a:srgbClr val="003366"/>
                </a:solidFill>
                <a:effectLst/>
                <a:latin typeface="Calibri" panose="020B0604020202020204" pitchFamily="34" charset="0"/>
                <a:cs typeface="Arial" panose="020B0604020202020204" pitchFamily="34" charset="0"/>
              </a:rPr>
              <a:t>și</a:t>
            </a:r>
            <a:r>
              <a:rPr lang="en-US" sz="1800" b="1" i="0" dirty="0">
                <a:solidFill>
                  <a:srgbClr val="003366"/>
                </a:solidFill>
                <a:effectLst/>
                <a:latin typeface="Calibri" panose="020B0604020202020204" pitchFamily="34" charset="0"/>
                <a:cs typeface="Arial" panose="020B0604020202020204" pitchFamily="34" charset="0"/>
              </a:rPr>
              <a:t> </a:t>
            </a:r>
            <a:r>
              <a:rPr lang="en-US" sz="1800" b="1" i="0" dirty="0" err="1">
                <a:solidFill>
                  <a:srgbClr val="003366"/>
                </a:solidFill>
                <a:effectLst/>
                <a:latin typeface="Calibri" panose="020B0604020202020204" pitchFamily="34" charset="0"/>
                <a:cs typeface="Arial" panose="020B0604020202020204" pitchFamily="34" charset="0"/>
              </a:rPr>
              <a:t>taxelor</a:t>
            </a:r>
            <a:r>
              <a:rPr lang="en-US" sz="1800" b="1" i="0" dirty="0">
                <a:solidFill>
                  <a:srgbClr val="003366"/>
                </a:solidFill>
                <a:effectLst/>
                <a:latin typeface="Calibri" panose="020B0604020202020204" pitchFamily="34" charset="0"/>
                <a:cs typeface="Arial" panose="020B0604020202020204" pitchFamily="34" charset="0"/>
              </a:rPr>
              <a:t> pe care le </a:t>
            </a:r>
            <a:r>
              <a:rPr lang="en-US" sz="1800" b="1" i="0" dirty="0" err="1">
                <a:solidFill>
                  <a:srgbClr val="003366"/>
                </a:solidFill>
                <a:effectLst/>
                <a:latin typeface="Calibri" panose="020B0604020202020204" pitchFamily="34" charset="0"/>
                <a:cs typeface="Arial" panose="020B0604020202020204" pitchFamily="34" charset="0"/>
              </a:rPr>
              <a:t>obțin</a:t>
            </a:r>
            <a:r>
              <a:rPr lang="en-US" sz="1800" b="1" i="0" dirty="0">
                <a:solidFill>
                  <a:srgbClr val="003366"/>
                </a:solidFill>
                <a:effectLst/>
                <a:latin typeface="Calibri" panose="020B0604020202020204" pitchFamily="34" charset="0"/>
                <a:cs typeface="Arial" panose="020B0604020202020204" pitchFamily="34" charset="0"/>
              </a:rPr>
              <a:t> din </a:t>
            </a:r>
            <a:r>
              <a:rPr lang="en-US" sz="1800" b="1" i="0" dirty="0" err="1">
                <a:solidFill>
                  <a:srgbClr val="003366"/>
                </a:solidFill>
                <a:effectLst/>
                <a:latin typeface="Calibri" panose="020B0604020202020204" pitchFamily="34" charset="0"/>
                <a:cs typeface="Arial" panose="020B0604020202020204" pitchFamily="34" charset="0"/>
              </a:rPr>
              <a:t>activitatea</a:t>
            </a:r>
            <a:r>
              <a:rPr lang="en-US" sz="1800" b="1" i="0" dirty="0">
                <a:solidFill>
                  <a:srgbClr val="003366"/>
                </a:solidFill>
                <a:effectLst/>
                <a:latin typeface="Calibri" panose="020B0604020202020204" pitchFamily="34" charset="0"/>
                <a:cs typeface="Arial" panose="020B0604020202020204" pitchFamily="34" charset="0"/>
              </a:rPr>
              <a:t> de </a:t>
            </a:r>
            <a:r>
              <a:rPr lang="en-US" sz="1800" b="1" i="0" dirty="0" err="1">
                <a:solidFill>
                  <a:srgbClr val="003366"/>
                </a:solidFill>
                <a:effectLst/>
                <a:latin typeface="Calibri" panose="020B0604020202020204" pitchFamily="34" charset="0"/>
                <a:cs typeface="Arial" panose="020B0604020202020204" pitchFamily="34" charset="0"/>
              </a:rPr>
              <a:t>bază</a:t>
            </a:r>
            <a:r>
              <a:rPr lang="en-US" sz="1800" b="1" i="0" dirty="0">
                <a:solidFill>
                  <a:srgbClr val="003366"/>
                </a:solidFill>
                <a:effectLst/>
                <a:latin typeface="Calibri" panose="020B0604020202020204" pitchFamily="34" charset="0"/>
                <a:cs typeface="Arial" panose="020B0604020202020204" pitchFamily="34" charset="0"/>
              </a:rPr>
              <a:t>, cu </a:t>
            </a:r>
            <a:r>
              <a:rPr lang="en-US" sz="1800" b="1" i="0" dirty="0" err="1">
                <a:solidFill>
                  <a:srgbClr val="003366"/>
                </a:solidFill>
                <a:effectLst/>
                <a:latin typeface="Calibri" panose="020B0604020202020204" pitchFamily="34" charset="0"/>
                <a:cs typeface="Arial" panose="020B0604020202020204" pitchFamily="34" charset="0"/>
              </a:rPr>
              <a:t>cel</a:t>
            </a:r>
            <a:r>
              <a:rPr lang="en-US" sz="1800" b="1" i="0" dirty="0">
                <a:solidFill>
                  <a:srgbClr val="003366"/>
                </a:solidFill>
                <a:effectLst/>
                <a:latin typeface="Calibri" panose="020B0604020202020204" pitchFamily="34" charset="0"/>
                <a:cs typeface="Arial" panose="020B0604020202020204" pitchFamily="34" charset="0"/>
              </a:rPr>
              <a:t> </a:t>
            </a:r>
            <a:r>
              <a:rPr lang="en-US" sz="1800" b="1" i="0" dirty="0" err="1">
                <a:solidFill>
                  <a:srgbClr val="003366"/>
                </a:solidFill>
                <a:effectLst/>
                <a:latin typeface="Calibri" panose="020B0604020202020204" pitchFamily="34" charset="0"/>
                <a:cs typeface="Arial" panose="020B0604020202020204" pitchFamily="34" charset="0"/>
              </a:rPr>
              <a:t>puțin</a:t>
            </a:r>
            <a:r>
              <a:rPr lang="en-US" sz="1800" b="1" i="0" dirty="0">
                <a:solidFill>
                  <a:srgbClr val="003366"/>
                </a:solidFill>
                <a:effectLst/>
                <a:latin typeface="Calibri" panose="020B0604020202020204" pitchFamily="34" charset="0"/>
                <a:cs typeface="Arial" panose="020B0604020202020204" pitchFamily="34" charset="0"/>
              </a:rPr>
              <a:t> rata </a:t>
            </a:r>
            <a:r>
              <a:rPr lang="en-US" sz="1800" b="1" i="0" dirty="0" err="1">
                <a:solidFill>
                  <a:srgbClr val="003366"/>
                </a:solidFill>
                <a:effectLst/>
                <a:latin typeface="Calibri" panose="020B0604020202020204" pitchFamily="34" charset="0"/>
                <a:cs typeface="Arial" panose="020B0604020202020204" pitchFamily="34" charset="0"/>
              </a:rPr>
              <a:t>anuală</a:t>
            </a:r>
            <a:r>
              <a:rPr lang="en-US" sz="1800" b="1" i="0" dirty="0">
                <a:solidFill>
                  <a:srgbClr val="003366"/>
                </a:solidFill>
                <a:effectLst/>
                <a:latin typeface="Calibri" panose="020B0604020202020204" pitchFamily="34" charset="0"/>
                <a:cs typeface="Arial" panose="020B0604020202020204" pitchFamily="34" charset="0"/>
              </a:rPr>
              <a:t> a </a:t>
            </a:r>
            <a:r>
              <a:rPr lang="en-US" sz="1800" b="1" i="0" dirty="0" err="1">
                <a:solidFill>
                  <a:srgbClr val="003366"/>
                </a:solidFill>
                <a:effectLst/>
                <a:latin typeface="Calibri" panose="020B0604020202020204" pitchFamily="34" charset="0"/>
                <a:cs typeface="Arial" panose="020B0604020202020204" pitchFamily="34" charset="0"/>
              </a:rPr>
              <a:t>inflației</a:t>
            </a:r>
            <a:r>
              <a:rPr lang="en-US" sz="1800" b="1" i="0" dirty="0">
                <a:solidFill>
                  <a:srgbClr val="003366"/>
                </a:solidFill>
                <a:effectLst/>
                <a:latin typeface="Calibri" panose="020B0604020202020204" pitchFamily="34" charset="0"/>
                <a:cs typeface="Arial" panose="020B0604020202020204" pitchFamily="34" charset="0"/>
              </a:rPr>
              <a:t> </a:t>
            </a:r>
            <a:r>
              <a:rPr lang="en-US" sz="1800" b="1" i="0" dirty="0" err="1">
                <a:solidFill>
                  <a:srgbClr val="003366"/>
                </a:solidFill>
                <a:effectLst/>
                <a:latin typeface="Calibri" panose="020B0604020202020204" pitchFamily="34" charset="0"/>
                <a:cs typeface="Arial" panose="020B0604020202020204" pitchFamily="34" charset="0"/>
              </a:rPr>
              <a:t>pentru</a:t>
            </a:r>
            <a:r>
              <a:rPr lang="en-US" sz="1800" b="1" i="0" dirty="0">
                <a:solidFill>
                  <a:srgbClr val="003366"/>
                </a:solidFill>
                <a:effectLst/>
                <a:latin typeface="Calibri" panose="020B0604020202020204" pitchFamily="34" charset="0"/>
                <a:cs typeface="Arial" panose="020B0604020202020204" pitchFamily="34" charset="0"/>
              </a:rPr>
              <a:t> </a:t>
            </a:r>
            <a:r>
              <a:rPr lang="en-US" sz="1800" b="1" i="0" dirty="0" err="1">
                <a:solidFill>
                  <a:srgbClr val="003366"/>
                </a:solidFill>
                <a:effectLst/>
                <a:latin typeface="Calibri" panose="020B0604020202020204" pitchFamily="34" charset="0"/>
                <a:cs typeface="Arial" panose="020B0604020202020204" pitchFamily="34" charset="0"/>
              </a:rPr>
              <a:t>anul</a:t>
            </a:r>
            <a:r>
              <a:rPr lang="en-US" sz="1800" b="1" i="0" dirty="0">
                <a:solidFill>
                  <a:srgbClr val="003366"/>
                </a:solidFill>
                <a:effectLst/>
                <a:latin typeface="Calibri" panose="020B0604020202020204" pitchFamily="34" charset="0"/>
                <a:cs typeface="Arial" panose="020B0604020202020204" pitchFamily="34" charset="0"/>
              </a:rPr>
              <a:t> 2024 </a:t>
            </a:r>
            <a:r>
              <a:rPr lang="en-US" sz="1800" b="0" i="0" dirty="0" err="1">
                <a:solidFill>
                  <a:srgbClr val="003366"/>
                </a:solidFill>
                <a:effectLst/>
                <a:latin typeface="Calibri" panose="020B0604020202020204" pitchFamily="34" charset="0"/>
                <a:cs typeface="Arial" panose="020B0604020202020204" pitchFamily="34" charset="0"/>
              </a:rPr>
              <a:t>față</a:t>
            </a:r>
            <a:r>
              <a:rPr lang="en-US" sz="1800" b="0" i="0" dirty="0">
                <a:solidFill>
                  <a:srgbClr val="003366"/>
                </a:solidFill>
                <a:effectLst/>
                <a:latin typeface="Calibri" panose="020B0604020202020204" pitchFamily="34" charset="0"/>
                <a:cs typeface="Arial" panose="020B0604020202020204" pitchFamily="34" charset="0"/>
              </a:rPr>
              <a:t> de ultima </a:t>
            </a:r>
            <a:r>
              <a:rPr lang="en-US" sz="1800" b="0" i="0" dirty="0" err="1">
                <a:solidFill>
                  <a:srgbClr val="003366"/>
                </a:solidFill>
                <a:effectLst/>
                <a:latin typeface="Calibri" panose="020B0604020202020204" pitchFamily="34" charset="0"/>
                <a:cs typeface="Arial" panose="020B0604020202020204" pitchFamily="34" charset="0"/>
              </a:rPr>
              <a:t>actualizare</a:t>
            </a:r>
            <a:r>
              <a:rPr lang="en-US" sz="1800" b="0" i="0" dirty="0">
                <a:solidFill>
                  <a:srgbClr val="003366"/>
                </a:solidFill>
                <a:effectLst/>
                <a:latin typeface="Calibri" panose="020B0604020202020204" pitchFamily="34" charset="0"/>
                <a:cs typeface="Arial" panose="020B0604020202020204" pitchFamily="34" charset="0"/>
              </a:rPr>
              <a:t> a </a:t>
            </a:r>
            <a:r>
              <a:rPr lang="en-US" sz="1800" b="0" i="0" dirty="0" err="1">
                <a:solidFill>
                  <a:srgbClr val="003366"/>
                </a:solidFill>
                <a:effectLst/>
                <a:latin typeface="Calibri" panose="020B0604020202020204" pitchFamily="34" charset="0"/>
                <a:cs typeface="Arial" panose="020B0604020202020204" pitchFamily="34" charset="0"/>
              </a:rPr>
              <a:t>acestora</a:t>
            </a:r>
            <a:r>
              <a:rPr lang="en-US" sz="1800" b="0" i="0" dirty="0">
                <a:solidFill>
                  <a:srgbClr val="003366"/>
                </a:solidFill>
                <a:effectLst/>
                <a:latin typeface="Calibri" panose="020B0604020202020204" pitchFamily="34" charset="0"/>
                <a:cs typeface="Arial" panose="020B0604020202020204" pitchFamily="34" charset="0"/>
              </a:rPr>
              <a:t> cu </a:t>
            </a:r>
            <a:r>
              <a:rPr lang="en-US" sz="1800" b="0" i="0" dirty="0" err="1">
                <a:solidFill>
                  <a:srgbClr val="003366"/>
                </a:solidFill>
                <a:effectLst/>
                <a:latin typeface="Calibri" panose="020B0604020202020204" pitchFamily="34" charset="0"/>
                <a:cs typeface="Arial" panose="020B0604020202020204" pitchFamily="34" charset="0"/>
              </a:rPr>
              <a:t>excepția</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situațiilor</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în</a:t>
            </a:r>
            <a:r>
              <a:rPr lang="en-US" sz="1800" b="0" i="0" dirty="0">
                <a:solidFill>
                  <a:srgbClr val="003366"/>
                </a:solidFill>
                <a:effectLst/>
                <a:latin typeface="Calibri" panose="020B0604020202020204" pitchFamily="34" charset="0"/>
                <a:cs typeface="Arial" panose="020B0604020202020204" pitchFamily="34" charset="0"/>
              </a:rPr>
              <a:t> care </a:t>
            </a:r>
            <a:r>
              <a:rPr lang="en-US" sz="1800" b="0" i="0" dirty="0" err="1">
                <a:solidFill>
                  <a:srgbClr val="003366"/>
                </a:solidFill>
                <a:effectLst/>
                <a:latin typeface="Calibri" panose="020B0604020202020204" pitchFamily="34" charset="0"/>
                <a:cs typeface="Arial" panose="020B0604020202020204" pitchFamily="34" charset="0"/>
              </a:rPr>
              <a:t>creșterile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anuale</a:t>
            </a:r>
            <a:r>
              <a:rPr lang="en-US" sz="1800" b="0" i="0" dirty="0">
                <a:solidFill>
                  <a:srgbClr val="003366"/>
                </a:solidFill>
                <a:effectLst/>
                <a:latin typeface="Calibri" panose="020B0604020202020204" pitchFamily="34" charset="0"/>
                <a:cs typeface="Arial" panose="020B0604020202020204" pitchFamily="34" charset="0"/>
              </a:rPr>
              <a:t> de </a:t>
            </a:r>
            <a:r>
              <a:rPr lang="en-US" sz="1800" b="0" i="0" dirty="0" err="1">
                <a:solidFill>
                  <a:srgbClr val="003366"/>
                </a:solidFill>
                <a:effectLst/>
                <a:latin typeface="Calibri" panose="020B0604020202020204" pitchFamily="34" charset="0"/>
                <a:cs typeface="Arial" panose="020B0604020202020204" pitchFamily="34" charset="0"/>
              </a:rPr>
              <a:t>tarife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și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taxe</a:t>
            </a:r>
            <a:r>
              <a:rPr lang="en-US" sz="1800" b="0" i="0" dirty="0">
                <a:solidFill>
                  <a:srgbClr val="003366"/>
                </a:solidFill>
                <a:effectLst/>
                <a:latin typeface="Calibri" panose="020B0604020202020204" pitchFamily="34" charset="0"/>
                <a:cs typeface="Arial" panose="020B0604020202020204" pitchFamily="34" charset="0"/>
              </a:rPr>
              <a:t> au </a:t>
            </a:r>
            <a:r>
              <a:rPr lang="en-US" sz="1800" b="0" i="0" dirty="0" err="1">
                <a:solidFill>
                  <a:srgbClr val="003366"/>
                </a:solidFill>
                <a:effectLst/>
                <a:latin typeface="Calibri" panose="020B0604020202020204" pitchFamily="34" charset="0"/>
                <a:cs typeface="Arial" panose="020B0604020202020204" pitchFamily="34" charset="0"/>
              </a:rPr>
              <a:t>fost</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superioare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ratei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anuale</a:t>
            </a:r>
            <a:r>
              <a:rPr lang="en-US" sz="1800" b="0" i="0" dirty="0">
                <a:solidFill>
                  <a:srgbClr val="003366"/>
                </a:solidFill>
                <a:effectLst/>
                <a:latin typeface="Calibri" panose="020B0604020202020204" pitchFamily="34" charset="0"/>
                <a:cs typeface="Arial" panose="020B0604020202020204" pitchFamily="34" charset="0"/>
              </a:rPr>
              <a:t> a </a:t>
            </a:r>
            <a:r>
              <a:rPr lang="en-US" sz="1800" b="0" i="0" dirty="0" err="1">
                <a:solidFill>
                  <a:srgbClr val="003366"/>
                </a:solidFill>
                <a:effectLst/>
                <a:latin typeface="Calibri" panose="020B0604020202020204" pitchFamily="34" charset="0"/>
                <a:cs typeface="Arial" panose="020B0604020202020204" pitchFamily="34" charset="0"/>
              </a:rPr>
              <a:t>inflației</a:t>
            </a:r>
            <a:r>
              <a:rPr lang="en-US" sz="1800" b="0" i="0" dirty="0">
                <a:solidFill>
                  <a:srgbClr val="003366"/>
                </a:solidFill>
                <a:effectLst/>
                <a:latin typeface="Calibri" panose="020B0604020202020204" pitchFamily="34" charset="0"/>
                <a:cs typeface="Arial" panose="020B0604020202020204" pitchFamily="34" charset="0"/>
              </a:rPr>
              <a:t>.(2) </a:t>
            </a:r>
            <a:r>
              <a:rPr lang="en-US" sz="1800" b="0" i="0" dirty="0" err="1">
                <a:solidFill>
                  <a:srgbClr val="003366"/>
                </a:solidFill>
                <a:effectLst/>
                <a:latin typeface="Calibri" panose="020B0604020202020204" pitchFamily="34" charset="0"/>
                <a:cs typeface="Arial" panose="020B0604020202020204" pitchFamily="34" charset="0"/>
              </a:rPr>
              <a:t>Prevederile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u="sng" dirty="0" err="1">
                <a:solidFill>
                  <a:srgbClr val="003366"/>
                </a:solidFill>
                <a:effectLst/>
                <a:latin typeface="Calibri" panose="020B0604020202020204" pitchFamily="34" charset="0"/>
                <a:cs typeface="Arial" panose="020B0604020202020204" pitchFamily="34" charset="0"/>
              </a:rPr>
              <a:t>alin</a:t>
            </a:r>
            <a:r>
              <a:rPr lang="en-US" sz="1800" b="0" i="0" u="sng" dirty="0">
                <a:solidFill>
                  <a:srgbClr val="003366"/>
                </a:solidFill>
                <a:effectLst/>
                <a:latin typeface="Calibri" panose="020B0604020202020204" pitchFamily="34" charset="0"/>
                <a:cs typeface="Arial" panose="020B0604020202020204" pitchFamily="34" charset="0"/>
              </a:rPr>
              <a:t>. (1)</a:t>
            </a:r>
            <a:r>
              <a:rPr lang="en-US" sz="1800" b="0" i="0" dirty="0">
                <a:solidFill>
                  <a:srgbClr val="003366"/>
                </a:solidFill>
                <a:effectLst/>
                <a:latin typeface="Calibri" panose="020B0604020202020204" pitchFamily="34" charset="0"/>
                <a:cs typeface="Arial" panose="020B0604020202020204" pitchFamily="34" charset="0"/>
              </a:rPr>
              <a:t> nu se </a:t>
            </a:r>
            <a:r>
              <a:rPr lang="en-US" sz="1800" b="0" i="0" dirty="0" err="1">
                <a:solidFill>
                  <a:srgbClr val="003366"/>
                </a:solidFill>
                <a:effectLst/>
                <a:latin typeface="Calibri" panose="020B0604020202020204" pitchFamily="34" charset="0"/>
                <a:cs typeface="Arial" panose="020B0604020202020204" pitchFamily="34" charset="0"/>
              </a:rPr>
              <a:t>aplică</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taxelor</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și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tarifelor</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stabilite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prin</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reglementări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europene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sau</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reglementări</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naționale</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în</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aplicarea</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reglementărilor</a:t>
            </a:r>
            <a:r>
              <a:rPr lang="en-US" sz="1800" b="0" i="0" dirty="0">
                <a:solidFill>
                  <a:srgbClr val="003366"/>
                </a:solidFill>
                <a:effectLst/>
                <a:latin typeface="Calibri" panose="020B0604020202020204" pitchFamily="34" charset="0"/>
                <a:cs typeface="Arial" panose="020B0604020202020204" pitchFamily="34" charset="0"/>
              </a:rPr>
              <a:t> </a:t>
            </a:r>
            <a:r>
              <a:rPr lang="en-US" sz="1800" b="0" i="0" dirty="0" err="1">
                <a:solidFill>
                  <a:srgbClr val="003366"/>
                </a:solidFill>
                <a:effectLst/>
                <a:latin typeface="Calibri" panose="020B0604020202020204" pitchFamily="34" charset="0"/>
                <a:cs typeface="Arial" panose="020B0604020202020204" pitchFamily="34" charset="0"/>
              </a:rPr>
              <a:t>europene</a:t>
            </a:r>
            <a:r>
              <a:rPr lang="en-US" sz="1800" b="0" i="0" dirty="0">
                <a:solidFill>
                  <a:srgbClr val="003366"/>
                </a:solidFill>
                <a:effectLst/>
                <a:latin typeface="Calibri"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9E7B1FC4-B15B-4E2B-9821-30CE907FDA0C}"/>
              </a:ext>
            </a:extLst>
          </p:cNvPr>
          <p:cNvSpPr>
            <a:spLocks noGrp="1"/>
          </p:cNvSpPr>
          <p:nvPr>
            <p:ph type="ftr" sz="quarter" idx="10"/>
          </p:nvPr>
        </p:nvSpPr>
        <p:spPr>
          <a:xfrm>
            <a:off x="3059113" y="6294378"/>
            <a:ext cx="3313112" cy="400110"/>
          </a:xfrm>
        </p:spPr>
        <p:txBody>
          <a:bodyPr wrap="square">
            <a:spAutoFit/>
          </a:bodyPr>
          <a:lstStyle/>
          <a:p>
            <a:pPr>
              <a:defRPr/>
            </a:pPr>
            <a:r>
              <a:rPr lang="en-US" sz="2000" b="1" dirty="0" err="1">
                <a:solidFill>
                  <a:srgbClr val="003366"/>
                </a:solidFill>
                <a:latin typeface="Calibri"/>
              </a:rPr>
              <a:t>Sedinta</a:t>
            </a:r>
            <a:r>
              <a:rPr lang="en-US" sz="2000" b="1" dirty="0">
                <a:solidFill>
                  <a:srgbClr val="003366"/>
                </a:solidFill>
                <a:latin typeface="Calibri"/>
              </a:rPr>
              <a:t> AAR Brasov 2025</a:t>
            </a:r>
          </a:p>
        </p:txBody>
      </p:sp>
      <p:sp>
        <p:nvSpPr>
          <p:cNvPr id="5" name="Slide Number Placeholder 4">
            <a:extLst>
              <a:ext uri="{FF2B5EF4-FFF2-40B4-BE49-F238E27FC236}">
                <a16:creationId xmlns:a16="http://schemas.microsoft.com/office/drawing/2014/main" id="{B19695F6-1296-4E84-89A3-3FC3EEBE23B3}"/>
              </a:ext>
            </a:extLst>
          </p:cNvPr>
          <p:cNvSpPr>
            <a:spLocks noGrp="1"/>
          </p:cNvSpPr>
          <p:nvPr>
            <p:ph type="sldNum" sz="quarter" idx="11"/>
          </p:nvPr>
        </p:nvSpPr>
        <p:spPr/>
        <p:txBody>
          <a:bodyPr wrap="square">
            <a:spAutoFit/>
          </a:bodyPr>
          <a:lstStyle/>
          <a:p>
            <a:pPr>
              <a:defRPr/>
            </a:pPr>
            <a:fld id="{835399A0-52B1-4778-A9E4-8DFCD5551C93}" type="slidenum">
              <a:rPr lang="ro-RO" smtClean="0"/>
              <a:pPr>
                <a:defRPr/>
              </a:pPr>
              <a:t>13</a:t>
            </a:fld>
            <a:endParaRPr lang="ro-RO" dirty="0"/>
          </a:p>
        </p:txBody>
      </p:sp>
      <p:pic>
        <p:nvPicPr>
          <p:cNvPr id="6" name="Picture 5">
            <a:extLst>
              <a:ext uri="{FF2B5EF4-FFF2-40B4-BE49-F238E27FC236}">
                <a16:creationId xmlns:a16="http://schemas.microsoft.com/office/drawing/2014/main" id="{A054C618-D198-4A10-8124-7509B8BF419B}"/>
              </a:ext>
            </a:extLst>
          </p:cNvPr>
          <p:cNvPicPr>
            <a:picLocks noChangeAspect="1" noChangeArrowheads="1"/>
          </p:cNvPicPr>
          <p:nvPr/>
        </p:nvPicPr>
        <p:blipFill>
          <a:blip r:embed="rId5"/>
          <a:srcRect/>
          <a:stretch>
            <a:fillRect/>
          </a:stretch>
        </p:blipFill>
        <p:spPr bwMode="auto">
          <a:xfrm>
            <a:off x="7889461" y="20637"/>
            <a:ext cx="1228725" cy="816075"/>
          </a:xfrm>
          <a:prstGeom prst="rect">
            <a:avLst/>
          </a:prstGeom>
          <a:noFill/>
          <a:ln w="9525">
            <a:noFill/>
            <a:miter lim="800000"/>
            <a:headEnd/>
            <a:tailEnd/>
          </a:ln>
        </p:spPr>
      </p:pic>
    </p:spTree>
    <p:extLst>
      <p:ext uri="{BB962C8B-B14F-4D97-AF65-F5344CB8AC3E}">
        <p14:creationId xmlns:p14="http://schemas.microsoft.com/office/powerpoint/2010/main" val="3134380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2AD0C-4FEB-485C-8DB9-3F6965B472B9}"/>
              </a:ext>
            </a:extLst>
          </p:cNvPr>
          <p:cNvSpPr>
            <a:spLocks noGrp="1"/>
          </p:cNvSpPr>
          <p:nvPr>
            <p:ph type="title"/>
          </p:nvPr>
        </p:nvSpPr>
        <p:spPr/>
        <p:txBody>
          <a:bodyPr/>
          <a:lstStyle/>
          <a:p>
            <a:r>
              <a:rPr lang="en-US" dirty="0" err="1"/>
              <a:t>Platforma</a:t>
            </a:r>
            <a:r>
              <a:rPr lang="en-US" dirty="0"/>
              <a:t> informatic</a:t>
            </a:r>
            <a:r>
              <a:rPr lang="ro-RO" dirty="0"/>
              <a:t>ă</a:t>
            </a:r>
            <a:r>
              <a:rPr lang="en-US" dirty="0"/>
              <a:t> AACR de </a:t>
            </a:r>
            <a:r>
              <a:rPr lang="en-US" dirty="0" err="1"/>
              <a:t>colectare</a:t>
            </a:r>
            <a:r>
              <a:rPr lang="en-US" dirty="0"/>
              <a:t> a </a:t>
            </a:r>
            <a:r>
              <a:rPr lang="en-US" dirty="0" err="1"/>
              <a:t>datelor</a:t>
            </a:r>
            <a:r>
              <a:rPr lang="en-US" dirty="0"/>
              <a:t> </a:t>
            </a:r>
            <a:r>
              <a:rPr lang="en-US" dirty="0" err="1"/>
              <a:t>statistice</a:t>
            </a:r>
            <a:endParaRPr lang="en-US" dirty="0"/>
          </a:p>
        </p:txBody>
      </p:sp>
      <p:sp>
        <p:nvSpPr>
          <p:cNvPr id="3" name="Content Placeholder 2">
            <a:extLst>
              <a:ext uri="{FF2B5EF4-FFF2-40B4-BE49-F238E27FC236}">
                <a16:creationId xmlns:a16="http://schemas.microsoft.com/office/drawing/2014/main" id="{4881BD1C-7D21-4FCA-8DD9-ABFA7831B3A6}"/>
              </a:ext>
            </a:extLst>
          </p:cNvPr>
          <p:cNvSpPr>
            <a:spLocks noGrp="1"/>
          </p:cNvSpPr>
          <p:nvPr>
            <p:ph idx="1"/>
          </p:nvPr>
        </p:nvSpPr>
        <p:spPr/>
        <p:txBody>
          <a:bodyPr/>
          <a:lstStyle/>
          <a:p>
            <a:r>
              <a:rPr lang="ro-RO" dirty="0"/>
              <a:t>Primul modul de colectare a datelor este activ de la începutul anului 2025 (colectarea datelor de trafic aeroportuar)</a:t>
            </a:r>
          </a:p>
          <a:p>
            <a:r>
              <a:rPr lang="ro-RO" dirty="0"/>
              <a:t>Beneficii</a:t>
            </a:r>
          </a:p>
          <a:p>
            <a:pPr lvl="1"/>
            <a:r>
              <a:rPr lang="ro-RO" dirty="0"/>
              <a:t>Digitalizarea procesului de colectare</a:t>
            </a:r>
          </a:p>
          <a:p>
            <a:pPr lvl="1"/>
            <a:r>
              <a:rPr lang="ro-RO" dirty="0"/>
              <a:t>Uniformizarea datelor colectate</a:t>
            </a:r>
          </a:p>
          <a:p>
            <a:pPr lvl="1"/>
            <a:r>
              <a:rPr lang="ro-RO" dirty="0"/>
              <a:t>Micșorarea volumului de muncă</a:t>
            </a:r>
          </a:p>
          <a:p>
            <a:pPr lvl="1"/>
            <a:r>
              <a:rPr lang="ro-RO" dirty="0"/>
              <a:t>Micșorarea numărului de erori de calcul</a:t>
            </a:r>
            <a:endParaRPr lang="en-US" dirty="0"/>
          </a:p>
        </p:txBody>
      </p:sp>
      <p:pic>
        <p:nvPicPr>
          <p:cNvPr id="4" name="Picture 3">
            <a:extLst>
              <a:ext uri="{FF2B5EF4-FFF2-40B4-BE49-F238E27FC236}">
                <a16:creationId xmlns:a16="http://schemas.microsoft.com/office/drawing/2014/main" id="{1B8D3D50-D8BE-42C4-90D3-4E1EF12E7D9F}"/>
              </a:ext>
            </a:extLst>
          </p:cNvPr>
          <p:cNvPicPr>
            <a:picLocks noChangeAspect="1" noChangeArrowheads="1"/>
          </p:cNvPicPr>
          <p:nvPr/>
        </p:nvPicPr>
        <p:blipFill>
          <a:blip r:embed="rId3"/>
          <a:srcRect/>
          <a:stretch>
            <a:fillRect/>
          </a:stretch>
        </p:blipFill>
        <p:spPr bwMode="auto">
          <a:xfrm>
            <a:off x="7889461" y="20637"/>
            <a:ext cx="1228725" cy="816075"/>
          </a:xfrm>
          <a:prstGeom prst="rect">
            <a:avLst/>
          </a:prstGeom>
          <a:noFill/>
          <a:ln w="9525">
            <a:noFill/>
            <a:miter lim="800000"/>
            <a:headEnd/>
            <a:tailEnd/>
          </a:ln>
        </p:spPr>
      </p:pic>
      <p:sp>
        <p:nvSpPr>
          <p:cNvPr id="5" name="Footer Placeholder 3">
            <a:extLst>
              <a:ext uri="{FF2B5EF4-FFF2-40B4-BE49-F238E27FC236}">
                <a16:creationId xmlns:a16="http://schemas.microsoft.com/office/drawing/2014/main" id="{394B1AB9-6BE5-414F-8908-DAB283164B95}"/>
              </a:ext>
            </a:extLst>
          </p:cNvPr>
          <p:cNvSpPr txBox="1">
            <a:spLocks/>
          </p:cNvSpPr>
          <p:nvPr/>
        </p:nvSpPr>
        <p:spPr bwMode="auto">
          <a:xfrm>
            <a:off x="3059113" y="6294378"/>
            <a:ext cx="3313112" cy="400110"/>
          </a:xfrm>
          <a:prstGeom prst="rect">
            <a:avLst/>
          </a:prstGeom>
          <a:noFill/>
          <a:ln>
            <a:noFill/>
          </a:ln>
          <a:effectLst/>
        </p:spPr>
        <p:txBody>
          <a:bodyPr vert="horz" wrap="square" lIns="91440" tIns="45720" rIns="91440" bIns="45720" numCol="1" anchor="b" anchorCtr="0" compatLnSpc="1">
            <a:prstTxWarp prst="textNoShape">
              <a:avLst/>
            </a:prstTxWarp>
            <a:spAutoFit/>
          </a:bodyPr>
          <a:lstStyle>
            <a:defPPr>
              <a:defRPr lang="ro-RO"/>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z="2000" b="1" dirty="0" err="1">
                <a:solidFill>
                  <a:srgbClr val="003366"/>
                </a:solidFill>
                <a:latin typeface="Calibri"/>
              </a:rPr>
              <a:t>Sedinta</a:t>
            </a:r>
            <a:r>
              <a:rPr lang="en-US" sz="2000" b="1" dirty="0">
                <a:solidFill>
                  <a:srgbClr val="003366"/>
                </a:solidFill>
                <a:latin typeface="Calibri"/>
              </a:rPr>
              <a:t> AAR Brasov 2025</a:t>
            </a:r>
          </a:p>
        </p:txBody>
      </p:sp>
    </p:spTree>
    <p:extLst>
      <p:ext uri="{BB962C8B-B14F-4D97-AF65-F5344CB8AC3E}">
        <p14:creationId xmlns:p14="http://schemas.microsoft.com/office/powerpoint/2010/main" val="4129408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32611-1DE4-4E47-BC2C-B55343FB738A}"/>
              </a:ext>
            </a:extLst>
          </p:cNvPr>
          <p:cNvSpPr>
            <a:spLocks noGrp="1"/>
          </p:cNvSpPr>
          <p:nvPr>
            <p:ph type="title"/>
          </p:nvPr>
        </p:nvSpPr>
        <p:spPr/>
        <p:txBody>
          <a:bodyPr/>
          <a:lstStyle/>
          <a:p>
            <a:r>
              <a:rPr lang="en-US" dirty="0" err="1"/>
              <a:t>Platforma</a:t>
            </a:r>
            <a:r>
              <a:rPr lang="en-US" dirty="0"/>
              <a:t> informatic</a:t>
            </a:r>
            <a:r>
              <a:rPr lang="ro-RO" dirty="0"/>
              <a:t>ă</a:t>
            </a:r>
            <a:r>
              <a:rPr lang="en-US" dirty="0"/>
              <a:t> AACR de </a:t>
            </a:r>
            <a:r>
              <a:rPr lang="en-US" dirty="0" err="1"/>
              <a:t>colectare</a:t>
            </a:r>
            <a:r>
              <a:rPr lang="en-US" dirty="0"/>
              <a:t> a </a:t>
            </a:r>
            <a:r>
              <a:rPr lang="en-US" dirty="0" err="1"/>
              <a:t>datelor</a:t>
            </a:r>
            <a:r>
              <a:rPr lang="en-US" dirty="0"/>
              <a:t> </a:t>
            </a:r>
            <a:r>
              <a:rPr lang="en-US" dirty="0" err="1"/>
              <a:t>statistice</a:t>
            </a:r>
            <a:endParaRPr lang="en-US" dirty="0"/>
          </a:p>
        </p:txBody>
      </p:sp>
      <p:pic>
        <p:nvPicPr>
          <p:cNvPr id="5" name="Content Placeholder 4">
            <a:extLst>
              <a:ext uri="{FF2B5EF4-FFF2-40B4-BE49-F238E27FC236}">
                <a16:creationId xmlns:a16="http://schemas.microsoft.com/office/drawing/2014/main" id="{F5553BBF-F616-4EF9-B1AA-65234D57079B}"/>
              </a:ext>
            </a:extLst>
          </p:cNvPr>
          <p:cNvPicPr>
            <a:picLocks noGrp="1" noChangeAspect="1"/>
          </p:cNvPicPr>
          <p:nvPr>
            <p:ph idx="1"/>
          </p:nvPr>
        </p:nvPicPr>
        <p:blipFill>
          <a:blip r:embed="rId3"/>
          <a:stretch>
            <a:fillRect/>
          </a:stretch>
        </p:blipFill>
        <p:spPr>
          <a:xfrm>
            <a:off x="413792" y="2703080"/>
            <a:ext cx="1211178" cy="1532405"/>
          </a:xfrm>
        </p:spPr>
      </p:pic>
      <p:pic>
        <p:nvPicPr>
          <p:cNvPr id="9" name="Picture 8">
            <a:extLst>
              <a:ext uri="{FF2B5EF4-FFF2-40B4-BE49-F238E27FC236}">
                <a16:creationId xmlns:a16="http://schemas.microsoft.com/office/drawing/2014/main" id="{F415945A-1319-4262-8FBC-87CC6822D04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38447" y="2703080"/>
            <a:ext cx="1326489" cy="1532405"/>
          </a:xfrm>
          <a:prstGeom prst="rect">
            <a:avLst/>
          </a:prstGeom>
        </p:spPr>
      </p:pic>
      <p:pic>
        <p:nvPicPr>
          <p:cNvPr id="11" name="Picture 10">
            <a:extLst>
              <a:ext uri="{FF2B5EF4-FFF2-40B4-BE49-F238E27FC236}">
                <a16:creationId xmlns:a16="http://schemas.microsoft.com/office/drawing/2014/main" id="{55F4506E-2F54-4CF7-9F13-003C7ECBEB44}"/>
              </a:ext>
            </a:extLst>
          </p:cNvPr>
          <p:cNvPicPr>
            <a:picLocks noChangeAspect="1"/>
          </p:cNvPicPr>
          <p:nvPr/>
        </p:nvPicPr>
        <p:blipFill>
          <a:blip r:embed="rId5"/>
          <a:stretch>
            <a:fillRect/>
          </a:stretch>
        </p:blipFill>
        <p:spPr>
          <a:xfrm>
            <a:off x="3378415" y="2703080"/>
            <a:ext cx="916427" cy="1523892"/>
          </a:xfrm>
          <a:prstGeom prst="rect">
            <a:avLst/>
          </a:prstGeom>
        </p:spPr>
      </p:pic>
      <p:pic>
        <p:nvPicPr>
          <p:cNvPr id="15" name="Picture 14">
            <a:extLst>
              <a:ext uri="{FF2B5EF4-FFF2-40B4-BE49-F238E27FC236}">
                <a16:creationId xmlns:a16="http://schemas.microsoft.com/office/drawing/2014/main" id="{2307D753-11BE-45C1-B978-3F5FEB0D1A9D}"/>
              </a:ext>
            </a:extLst>
          </p:cNvPr>
          <p:cNvPicPr>
            <a:picLocks noChangeAspect="1"/>
          </p:cNvPicPr>
          <p:nvPr/>
        </p:nvPicPr>
        <p:blipFill>
          <a:blip r:embed="rId6"/>
          <a:stretch>
            <a:fillRect/>
          </a:stretch>
        </p:blipFill>
        <p:spPr>
          <a:xfrm>
            <a:off x="413791" y="4481668"/>
            <a:ext cx="3900620" cy="533667"/>
          </a:xfrm>
          <a:prstGeom prst="rect">
            <a:avLst/>
          </a:prstGeom>
        </p:spPr>
      </p:pic>
      <p:pic>
        <p:nvPicPr>
          <p:cNvPr id="17" name="Picture 16">
            <a:extLst>
              <a:ext uri="{FF2B5EF4-FFF2-40B4-BE49-F238E27FC236}">
                <a16:creationId xmlns:a16="http://schemas.microsoft.com/office/drawing/2014/main" id="{D247BD5F-F4DF-4414-A66D-CB47DE89C1AD}"/>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4572001" y="2694564"/>
            <a:ext cx="4414967" cy="1540921"/>
          </a:xfrm>
          <a:prstGeom prst="rect">
            <a:avLst/>
          </a:prstGeom>
        </p:spPr>
      </p:pic>
      <p:pic>
        <p:nvPicPr>
          <p:cNvPr id="21" name="Picture 20">
            <a:extLst>
              <a:ext uri="{FF2B5EF4-FFF2-40B4-BE49-F238E27FC236}">
                <a16:creationId xmlns:a16="http://schemas.microsoft.com/office/drawing/2014/main" id="{CBA62035-57AE-4B84-A8B1-B457965723A3}"/>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829591" y="4355600"/>
            <a:ext cx="1122843" cy="1532405"/>
          </a:xfrm>
          <a:prstGeom prst="rect">
            <a:avLst/>
          </a:prstGeom>
        </p:spPr>
      </p:pic>
      <p:pic>
        <p:nvPicPr>
          <p:cNvPr id="23" name="Picture 22">
            <a:extLst>
              <a:ext uri="{FF2B5EF4-FFF2-40B4-BE49-F238E27FC236}">
                <a16:creationId xmlns:a16="http://schemas.microsoft.com/office/drawing/2014/main" id="{8861564D-4588-497B-9954-6262E151074A}"/>
              </a:ext>
            </a:extLst>
          </p:cNvPr>
          <p:cNvPicPr>
            <a:picLocks noChangeAspect="1"/>
          </p:cNvPicPr>
          <p:nvPr/>
        </p:nvPicPr>
        <p:blipFill>
          <a:blip r:embed="rId9"/>
          <a:stretch>
            <a:fillRect/>
          </a:stretch>
        </p:blipFill>
        <p:spPr>
          <a:xfrm>
            <a:off x="6083447" y="4355600"/>
            <a:ext cx="2903520" cy="1021823"/>
          </a:xfrm>
          <a:prstGeom prst="rect">
            <a:avLst/>
          </a:prstGeom>
        </p:spPr>
      </p:pic>
      <p:cxnSp>
        <p:nvCxnSpPr>
          <p:cNvPr id="27" name="Straight Arrow Connector 26">
            <a:extLst>
              <a:ext uri="{FF2B5EF4-FFF2-40B4-BE49-F238E27FC236}">
                <a16:creationId xmlns:a16="http://schemas.microsoft.com/office/drawing/2014/main" id="{184147E7-1327-4283-B69C-571CD448C93F}"/>
              </a:ext>
            </a:extLst>
          </p:cNvPr>
          <p:cNvCxnSpPr>
            <a:stCxn id="5" idx="3"/>
            <a:endCxn id="9" idx="1"/>
          </p:cNvCxnSpPr>
          <p:nvPr/>
        </p:nvCxnSpPr>
        <p:spPr>
          <a:xfrm>
            <a:off x="1624970" y="3469283"/>
            <a:ext cx="213478"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B0961EC0-461A-4C2E-AF6A-613B3F8F296E}"/>
              </a:ext>
            </a:extLst>
          </p:cNvPr>
          <p:cNvCxnSpPr>
            <a:stCxn id="9" idx="3"/>
            <a:endCxn id="11" idx="1"/>
          </p:cNvCxnSpPr>
          <p:nvPr/>
        </p:nvCxnSpPr>
        <p:spPr>
          <a:xfrm flipV="1">
            <a:off x="3164937" y="3465026"/>
            <a:ext cx="213478" cy="425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Connector: Elbow 30">
            <a:extLst>
              <a:ext uri="{FF2B5EF4-FFF2-40B4-BE49-F238E27FC236}">
                <a16:creationId xmlns:a16="http://schemas.microsoft.com/office/drawing/2014/main" id="{E31F534A-D579-4B7F-9008-0D5EA8805CAC}"/>
              </a:ext>
            </a:extLst>
          </p:cNvPr>
          <p:cNvCxnSpPr/>
          <p:nvPr/>
        </p:nvCxnSpPr>
        <p:spPr>
          <a:xfrm rot="5400000">
            <a:off x="3000603" y="4103857"/>
            <a:ext cx="606183" cy="149439"/>
          </a:xfrm>
          <a:prstGeom prst="bentConnector3">
            <a:avLst>
              <a:gd name="adj1" fmla="val 504"/>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ED642945-DDCE-4F56-B6F8-F0A39EB10A1D}"/>
              </a:ext>
            </a:extLst>
          </p:cNvPr>
          <p:cNvCxnSpPr>
            <a:cxnSpLocks/>
          </p:cNvCxnSpPr>
          <p:nvPr/>
        </p:nvCxnSpPr>
        <p:spPr>
          <a:xfrm flipV="1">
            <a:off x="4104085" y="4154550"/>
            <a:ext cx="0" cy="32711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0" name="Connector: Elbow 39">
            <a:extLst>
              <a:ext uri="{FF2B5EF4-FFF2-40B4-BE49-F238E27FC236}">
                <a16:creationId xmlns:a16="http://schemas.microsoft.com/office/drawing/2014/main" id="{E07959F1-8811-41FE-8B2F-256DB3AAE257}"/>
              </a:ext>
            </a:extLst>
          </p:cNvPr>
          <p:cNvCxnSpPr>
            <a:cxnSpLocks/>
          </p:cNvCxnSpPr>
          <p:nvPr/>
        </p:nvCxnSpPr>
        <p:spPr>
          <a:xfrm flipV="1">
            <a:off x="4215426" y="3782616"/>
            <a:ext cx="356576" cy="285235"/>
          </a:xfrm>
          <a:prstGeom prst="bentConnector3">
            <a:avLst>
              <a:gd name="adj1" fmla="val 50000"/>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D283C881-208E-4B01-B9F1-48FB9E284CFA}"/>
              </a:ext>
            </a:extLst>
          </p:cNvPr>
          <p:cNvCxnSpPr>
            <a:endCxn id="21" idx="0"/>
          </p:cNvCxnSpPr>
          <p:nvPr/>
        </p:nvCxnSpPr>
        <p:spPr>
          <a:xfrm>
            <a:off x="5391012" y="4235485"/>
            <a:ext cx="0" cy="12011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026201FD-7A9E-4B21-9D42-F41B8ED54DEA}"/>
              </a:ext>
            </a:extLst>
          </p:cNvPr>
          <p:cNvCxnSpPr>
            <a:cxnSpLocks/>
          </p:cNvCxnSpPr>
          <p:nvPr/>
        </p:nvCxnSpPr>
        <p:spPr>
          <a:xfrm>
            <a:off x="5918417" y="4568429"/>
            <a:ext cx="165031"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1" name="Rectangle: Rounded Corners 50">
            <a:extLst>
              <a:ext uri="{FF2B5EF4-FFF2-40B4-BE49-F238E27FC236}">
                <a16:creationId xmlns:a16="http://schemas.microsoft.com/office/drawing/2014/main" id="{D2C6A5EB-6ED5-419C-9E80-AE9432ED130C}"/>
              </a:ext>
            </a:extLst>
          </p:cNvPr>
          <p:cNvSpPr/>
          <p:nvPr/>
        </p:nvSpPr>
        <p:spPr>
          <a:xfrm>
            <a:off x="4870250" y="4639866"/>
            <a:ext cx="1041201" cy="1500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fontAlgn="auto">
              <a:spcBef>
                <a:spcPts val="0"/>
              </a:spcBef>
              <a:spcAft>
                <a:spcPts val="0"/>
              </a:spcAft>
            </a:pPr>
            <a:endParaRPr lang="en-US" sz="1350">
              <a:solidFill>
                <a:prstClr val="white"/>
              </a:solidFill>
              <a:latin typeface="Corbel" panose="020B0503020204020204"/>
            </a:endParaRPr>
          </a:p>
        </p:txBody>
      </p:sp>
      <p:sp>
        <p:nvSpPr>
          <p:cNvPr id="52" name="Rectangle: Rounded Corners 51">
            <a:extLst>
              <a:ext uri="{FF2B5EF4-FFF2-40B4-BE49-F238E27FC236}">
                <a16:creationId xmlns:a16="http://schemas.microsoft.com/office/drawing/2014/main" id="{9241B791-A573-4F72-AF3F-103ABE9426C7}"/>
              </a:ext>
            </a:extLst>
          </p:cNvPr>
          <p:cNvSpPr/>
          <p:nvPr/>
        </p:nvSpPr>
        <p:spPr>
          <a:xfrm>
            <a:off x="2318148" y="3465026"/>
            <a:ext cx="821531" cy="38188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fontAlgn="auto">
              <a:spcBef>
                <a:spcPts val="0"/>
              </a:spcBef>
              <a:spcAft>
                <a:spcPts val="0"/>
              </a:spcAft>
            </a:pPr>
            <a:endParaRPr lang="en-US" sz="1350">
              <a:solidFill>
                <a:prstClr val="white"/>
              </a:solidFill>
              <a:latin typeface="Corbel" panose="020B0503020204020204"/>
            </a:endParaRPr>
          </a:p>
        </p:txBody>
      </p:sp>
      <p:sp>
        <p:nvSpPr>
          <p:cNvPr id="53" name="Rectangle: Rounded Corners 52">
            <a:extLst>
              <a:ext uri="{FF2B5EF4-FFF2-40B4-BE49-F238E27FC236}">
                <a16:creationId xmlns:a16="http://schemas.microsoft.com/office/drawing/2014/main" id="{D65EBF0C-F53C-4000-8396-79942DCD7F11}"/>
              </a:ext>
            </a:extLst>
          </p:cNvPr>
          <p:cNvSpPr/>
          <p:nvPr/>
        </p:nvSpPr>
        <p:spPr>
          <a:xfrm>
            <a:off x="3378414" y="3782616"/>
            <a:ext cx="837007" cy="18793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fontAlgn="auto">
              <a:spcBef>
                <a:spcPts val="0"/>
              </a:spcBef>
              <a:spcAft>
                <a:spcPts val="0"/>
              </a:spcAft>
            </a:pPr>
            <a:endParaRPr lang="en-US" sz="1350">
              <a:solidFill>
                <a:prstClr val="white"/>
              </a:solidFill>
              <a:latin typeface="Corbel" panose="020B0503020204020204"/>
            </a:endParaRPr>
          </a:p>
        </p:txBody>
      </p:sp>
      <p:sp>
        <p:nvSpPr>
          <p:cNvPr id="54" name="Rectangle: Rounded Corners 53">
            <a:extLst>
              <a:ext uri="{FF2B5EF4-FFF2-40B4-BE49-F238E27FC236}">
                <a16:creationId xmlns:a16="http://schemas.microsoft.com/office/drawing/2014/main" id="{B6FBC876-8EB3-4F03-9B80-49B28365ACD4}"/>
              </a:ext>
            </a:extLst>
          </p:cNvPr>
          <p:cNvSpPr/>
          <p:nvPr/>
        </p:nvSpPr>
        <p:spPr>
          <a:xfrm>
            <a:off x="3378414" y="3988873"/>
            <a:ext cx="837007" cy="16567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fontAlgn="auto">
              <a:spcBef>
                <a:spcPts val="0"/>
              </a:spcBef>
              <a:spcAft>
                <a:spcPts val="0"/>
              </a:spcAft>
            </a:pPr>
            <a:endParaRPr lang="en-US" sz="1350">
              <a:solidFill>
                <a:prstClr val="white"/>
              </a:solidFill>
              <a:latin typeface="Corbel" panose="020B0503020204020204"/>
            </a:endParaRPr>
          </a:p>
        </p:txBody>
      </p:sp>
      <p:sp>
        <p:nvSpPr>
          <p:cNvPr id="57" name="Rectangle: Rounded Corners 56">
            <a:extLst>
              <a:ext uri="{FF2B5EF4-FFF2-40B4-BE49-F238E27FC236}">
                <a16:creationId xmlns:a16="http://schemas.microsoft.com/office/drawing/2014/main" id="{B1C2B89B-CA9E-42E7-BF81-10A211840A70}"/>
              </a:ext>
            </a:extLst>
          </p:cNvPr>
          <p:cNvSpPr/>
          <p:nvPr/>
        </p:nvSpPr>
        <p:spPr>
          <a:xfrm>
            <a:off x="4870250" y="4481668"/>
            <a:ext cx="1041201" cy="158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fontAlgn="auto">
              <a:spcBef>
                <a:spcPts val="0"/>
              </a:spcBef>
              <a:spcAft>
                <a:spcPts val="0"/>
              </a:spcAft>
            </a:pPr>
            <a:endParaRPr lang="en-US" sz="1350">
              <a:solidFill>
                <a:prstClr val="white"/>
              </a:solidFill>
              <a:latin typeface="Corbel" panose="020B0503020204020204"/>
            </a:endParaRPr>
          </a:p>
        </p:txBody>
      </p:sp>
      <p:sp>
        <p:nvSpPr>
          <p:cNvPr id="58" name="Rectangle: Rounded Corners 57">
            <a:extLst>
              <a:ext uri="{FF2B5EF4-FFF2-40B4-BE49-F238E27FC236}">
                <a16:creationId xmlns:a16="http://schemas.microsoft.com/office/drawing/2014/main" id="{956B7C3A-2C06-4D39-8252-F183517DAE85}"/>
              </a:ext>
            </a:extLst>
          </p:cNvPr>
          <p:cNvSpPr/>
          <p:nvPr/>
        </p:nvSpPr>
        <p:spPr>
          <a:xfrm>
            <a:off x="4870250" y="4789885"/>
            <a:ext cx="1041201" cy="1500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fontAlgn="auto">
              <a:spcBef>
                <a:spcPts val="0"/>
              </a:spcBef>
              <a:spcAft>
                <a:spcPts val="0"/>
              </a:spcAft>
            </a:pPr>
            <a:endParaRPr lang="en-US" sz="1350">
              <a:solidFill>
                <a:prstClr val="white"/>
              </a:solidFill>
              <a:latin typeface="Corbel" panose="020B0503020204020204"/>
            </a:endParaRPr>
          </a:p>
        </p:txBody>
      </p:sp>
      <p:sp>
        <p:nvSpPr>
          <p:cNvPr id="60" name="TextBox 59">
            <a:extLst>
              <a:ext uri="{FF2B5EF4-FFF2-40B4-BE49-F238E27FC236}">
                <a16:creationId xmlns:a16="http://schemas.microsoft.com/office/drawing/2014/main" id="{2D1F86A3-FAAB-4A16-8CD8-F4C35F6B3DA1}"/>
              </a:ext>
            </a:extLst>
          </p:cNvPr>
          <p:cNvSpPr txBox="1"/>
          <p:nvPr/>
        </p:nvSpPr>
        <p:spPr>
          <a:xfrm>
            <a:off x="409993" y="2472247"/>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1</a:t>
            </a:r>
          </a:p>
        </p:txBody>
      </p:sp>
      <p:sp>
        <p:nvSpPr>
          <p:cNvPr id="63" name="TextBox 62">
            <a:extLst>
              <a:ext uri="{FF2B5EF4-FFF2-40B4-BE49-F238E27FC236}">
                <a16:creationId xmlns:a16="http://schemas.microsoft.com/office/drawing/2014/main" id="{AA30BD6F-6B05-4606-A82F-78177C10FB58}"/>
              </a:ext>
            </a:extLst>
          </p:cNvPr>
          <p:cNvSpPr txBox="1"/>
          <p:nvPr/>
        </p:nvSpPr>
        <p:spPr>
          <a:xfrm>
            <a:off x="1838448" y="2472247"/>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2</a:t>
            </a:r>
          </a:p>
        </p:txBody>
      </p:sp>
      <p:sp>
        <p:nvSpPr>
          <p:cNvPr id="64" name="TextBox 63">
            <a:extLst>
              <a:ext uri="{FF2B5EF4-FFF2-40B4-BE49-F238E27FC236}">
                <a16:creationId xmlns:a16="http://schemas.microsoft.com/office/drawing/2014/main" id="{0EF15D1D-E17F-4A00-BF57-1D0785B510DC}"/>
              </a:ext>
            </a:extLst>
          </p:cNvPr>
          <p:cNvSpPr txBox="1"/>
          <p:nvPr/>
        </p:nvSpPr>
        <p:spPr>
          <a:xfrm>
            <a:off x="3378414" y="2464376"/>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3</a:t>
            </a:r>
          </a:p>
        </p:txBody>
      </p:sp>
      <p:sp>
        <p:nvSpPr>
          <p:cNvPr id="65" name="TextBox 64">
            <a:extLst>
              <a:ext uri="{FF2B5EF4-FFF2-40B4-BE49-F238E27FC236}">
                <a16:creationId xmlns:a16="http://schemas.microsoft.com/office/drawing/2014/main" id="{359D7BD5-9FA6-44AF-AAC8-53060A0A0207}"/>
              </a:ext>
            </a:extLst>
          </p:cNvPr>
          <p:cNvSpPr txBox="1"/>
          <p:nvPr/>
        </p:nvSpPr>
        <p:spPr>
          <a:xfrm>
            <a:off x="364932" y="4250835"/>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4</a:t>
            </a:r>
          </a:p>
        </p:txBody>
      </p:sp>
      <p:sp>
        <p:nvSpPr>
          <p:cNvPr id="66" name="TextBox 65">
            <a:extLst>
              <a:ext uri="{FF2B5EF4-FFF2-40B4-BE49-F238E27FC236}">
                <a16:creationId xmlns:a16="http://schemas.microsoft.com/office/drawing/2014/main" id="{F4756EB6-C850-43D4-8CA2-11C4772B0993}"/>
              </a:ext>
            </a:extLst>
          </p:cNvPr>
          <p:cNvSpPr txBox="1"/>
          <p:nvPr/>
        </p:nvSpPr>
        <p:spPr>
          <a:xfrm>
            <a:off x="3875554" y="4239764"/>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5</a:t>
            </a:r>
          </a:p>
        </p:txBody>
      </p:sp>
      <p:sp>
        <p:nvSpPr>
          <p:cNvPr id="67" name="TextBox 66">
            <a:extLst>
              <a:ext uri="{FF2B5EF4-FFF2-40B4-BE49-F238E27FC236}">
                <a16:creationId xmlns:a16="http://schemas.microsoft.com/office/drawing/2014/main" id="{867B9E4B-921F-4AC3-8680-5E70D2325BD7}"/>
              </a:ext>
            </a:extLst>
          </p:cNvPr>
          <p:cNvSpPr txBox="1"/>
          <p:nvPr/>
        </p:nvSpPr>
        <p:spPr>
          <a:xfrm>
            <a:off x="4549278" y="2472247"/>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6</a:t>
            </a:r>
          </a:p>
        </p:txBody>
      </p:sp>
      <p:sp>
        <p:nvSpPr>
          <p:cNvPr id="68" name="TextBox 67">
            <a:extLst>
              <a:ext uri="{FF2B5EF4-FFF2-40B4-BE49-F238E27FC236}">
                <a16:creationId xmlns:a16="http://schemas.microsoft.com/office/drawing/2014/main" id="{29C4F175-1B60-44A6-B633-9142896155FB}"/>
              </a:ext>
            </a:extLst>
          </p:cNvPr>
          <p:cNvSpPr txBox="1"/>
          <p:nvPr/>
        </p:nvSpPr>
        <p:spPr>
          <a:xfrm>
            <a:off x="4570425" y="4337596"/>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7</a:t>
            </a:r>
          </a:p>
        </p:txBody>
      </p:sp>
      <p:sp>
        <p:nvSpPr>
          <p:cNvPr id="69" name="TextBox 68">
            <a:extLst>
              <a:ext uri="{FF2B5EF4-FFF2-40B4-BE49-F238E27FC236}">
                <a16:creationId xmlns:a16="http://schemas.microsoft.com/office/drawing/2014/main" id="{9FB832A8-9CFE-40AA-AA54-A2E033C981B4}"/>
              </a:ext>
            </a:extLst>
          </p:cNvPr>
          <p:cNvSpPr txBox="1"/>
          <p:nvPr/>
        </p:nvSpPr>
        <p:spPr>
          <a:xfrm>
            <a:off x="6083448" y="5342567"/>
            <a:ext cx="213478" cy="253916"/>
          </a:xfrm>
          <a:prstGeom prst="rect">
            <a:avLst/>
          </a:prstGeom>
          <a:noFill/>
        </p:spPr>
        <p:txBody>
          <a:bodyPr wrap="square">
            <a:spAutoFit/>
          </a:bodyPr>
          <a:lstStyle/>
          <a:p>
            <a:pPr defTabSz="342900" fontAlgn="auto">
              <a:spcBef>
                <a:spcPts val="0"/>
              </a:spcBef>
              <a:spcAft>
                <a:spcPts val="0"/>
              </a:spcAft>
            </a:pPr>
            <a:r>
              <a:rPr lang="en-US" sz="1050" dirty="0">
                <a:solidFill>
                  <a:prstClr val="black"/>
                </a:solidFill>
                <a:latin typeface="Arial" panose="020B0604020202020204" pitchFamily="34" charset="0"/>
                <a:cs typeface="Arial" panose="020B0604020202020204" pitchFamily="34" charset="0"/>
              </a:rPr>
              <a:t>8</a:t>
            </a:r>
          </a:p>
        </p:txBody>
      </p:sp>
      <p:pic>
        <p:nvPicPr>
          <p:cNvPr id="32" name="Picture 31">
            <a:extLst>
              <a:ext uri="{FF2B5EF4-FFF2-40B4-BE49-F238E27FC236}">
                <a16:creationId xmlns:a16="http://schemas.microsoft.com/office/drawing/2014/main" id="{D857A05E-B15C-4974-BF3B-39EF0E80B692}"/>
              </a:ext>
            </a:extLst>
          </p:cNvPr>
          <p:cNvPicPr>
            <a:picLocks noChangeAspect="1" noChangeArrowheads="1"/>
          </p:cNvPicPr>
          <p:nvPr/>
        </p:nvPicPr>
        <p:blipFill>
          <a:blip r:embed="rId10"/>
          <a:srcRect/>
          <a:stretch>
            <a:fillRect/>
          </a:stretch>
        </p:blipFill>
        <p:spPr bwMode="auto">
          <a:xfrm>
            <a:off x="7889461" y="20637"/>
            <a:ext cx="1228725" cy="816075"/>
          </a:xfrm>
          <a:prstGeom prst="rect">
            <a:avLst/>
          </a:prstGeom>
          <a:noFill/>
          <a:ln w="9525">
            <a:noFill/>
            <a:miter lim="800000"/>
            <a:headEnd/>
            <a:tailEnd/>
          </a:ln>
        </p:spPr>
      </p:pic>
      <p:sp>
        <p:nvSpPr>
          <p:cNvPr id="33" name="Footer Placeholder 3">
            <a:extLst>
              <a:ext uri="{FF2B5EF4-FFF2-40B4-BE49-F238E27FC236}">
                <a16:creationId xmlns:a16="http://schemas.microsoft.com/office/drawing/2014/main" id="{255469DD-71E9-45C7-A27E-A68CCA33BB25}"/>
              </a:ext>
            </a:extLst>
          </p:cNvPr>
          <p:cNvSpPr txBox="1">
            <a:spLocks/>
          </p:cNvSpPr>
          <p:nvPr/>
        </p:nvSpPr>
        <p:spPr bwMode="auto">
          <a:xfrm>
            <a:off x="3059113" y="6294378"/>
            <a:ext cx="3313112" cy="400110"/>
          </a:xfrm>
          <a:prstGeom prst="rect">
            <a:avLst/>
          </a:prstGeom>
          <a:noFill/>
          <a:ln>
            <a:noFill/>
          </a:ln>
          <a:effectLst/>
        </p:spPr>
        <p:txBody>
          <a:bodyPr vert="horz" wrap="square" lIns="91440" tIns="45720" rIns="91440" bIns="45720" numCol="1" anchor="b" anchorCtr="0" compatLnSpc="1">
            <a:prstTxWarp prst="textNoShape">
              <a:avLst/>
            </a:prstTxWarp>
            <a:spAutoFit/>
          </a:bodyPr>
          <a:lstStyle>
            <a:defPPr>
              <a:defRPr lang="ro-RO"/>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z="2000" b="1" dirty="0" err="1">
                <a:solidFill>
                  <a:srgbClr val="003366"/>
                </a:solidFill>
                <a:latin typeface="Calibri"/>
              </a:rPr>
              <a:t>Sedinta</a:t>
            </a:r>
            <a:r>
              <a:rPr lang="en-US" sz="2000" b="1" dirty="0">
                <a:solidFill>
                  <a:srgbClr val="003366"/>
                </a:solidFill>
                <a:latin typeface="Calibri"/>
              </a:rPr>
              <a:t> AAR Brasov 2025</a:t>
            </a:r>
          </a:p>
        </p:txBody>
      </p:sp>
    </p:spTree>
    <p:extLst>
      <p:ext uri="{BB962C8B-B14F-4D97-AF65-F5344CB8AC3E}">
        <p14:creationId xmlns:p14="http://schemas.microsoft.com/office/powerpoint/2010/main" val="2514624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33794" name="Rectangle 18"/>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eaLnBrk="1" hangingPunct="1">
              <a:spcBef>
                <a:spcPct val="0"/>
              </a:spcBef>
              <a:buClrTx/>
              <a:buSzTx/>
              <a:buFontTx/>
              <a:buNone/>
            </a:pPr>
            <a:fld id="{897505EC-6F74-414D-9216-1D8179E37F55}" type="slidenum">
              <a:rPr lang="ro-RO" altLang="en-US" sz="1200" smtClean="0">
                <a:latin typeface="Arial Black" pitchFamily="34" charset="0"/>
              </a:rPr>
              <a:pPr eaLnBrk="1" hangingPunct="1">
                <a:spcBef>
                  <a:spcPct val="0"/>
                </a:spcBef>
                <a:buClrTx/>
                <a:buSzTx/>
                <a:buFontTx/>
                <a:buNone/>
              </a:pPr>
              <a:t>16</a:t>
            </a:fld>
            <a:endParaRPr lang="ro-RO" altLang="en-US" sz="1200" dirty="0">
              <a:latin typeface="Arial Black" pitchFamily="34" charset="0"/>
            </a:endParaRPr>
          </a:p>
        </p:txBody>
      </p:sp>
      <p:sp>
        <p:nvSpPr>
          <p:cNvPr id="33795" name="Rectangle 3"/>
          <p:cNvSpPr>
            <a:spLocks noGrp="1" noChangeArrowheads="1"/>
          </p:cNvSpPr>
          <p:nvPr>
            <p:ph type="ctrTitle"/>
          </p:nvPr>
        </p:nvSpPr>
        <p:spPr>
          <a:xfrm>
            <a:off x="2971800" y="2702867"/>
            <a:ext cx="6019800" cy="461665"/>
          </a:xfrm>
        </p:spPr>
        <p:txBody>
          <a:bodyPr wrap="square">
            <a:spAutoFit/>
          </a:bodyPr>
          <a:lstStyle/>
          <a:p>
            <a:pPr algn="ctr" eaLnBrk="1" hangingPunct="1"/>
            <a:r>
              <a:rPr lang="ro-RO" altLang="en-US" sz="2400" dirty="0">
                <a:solidFill>
                  <a:schemeClr val="bg1"/>
                </a:solidFill>
                <a:latin typeface="Calibri"/>
              </a:rPr>
              <a:t>Mulțumesc!</a:t>
            </a:r>
          </a:p>
        </p:txBody>
      </p:sp>
      <p:sp>
        <p:nvSpPr>
          <p:cNvPr id="33798" name="Rectangle 5"/>
          <p:cNvSpPr>
            <a:spLocks noChangeArrowheads="1"/>
          </p:cNvSpPr>
          <p:nvPr/>
        </p:nvSpPr>
        <p:spPr bwMode="auto">
          <a:xfrm>
            <a:off x="1187450" y="333375"/>
            <a:ext cx="6121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en-US" sz="2400" dirty="0">
                <a:solidFill>
                  <a:srgbClr val="003366"/>
                </a:solidFill>
                <a:latin typeface="Calibri"/>
              </a:rPr>
              <a:t>ROMANIAN CIVIL AERONAUTICAL AUTHORITY</a:t>
            </a:r>
          </a:p>
        </p:txBody>
      </p:sp>
      <p:pic>
        <p:nvPicPr>
          <p:cNvPr id="8" name="Picture 5">
            <a:extLst>
              <a:ext uri="{FF2B5EF4-FFF2-40B4-BE49-F238E27FC236}">
                <a16:creationId xmlns:a16="http://schemas.microsoft.com/office/drawing/2014/main" id="{7FEEFD05-B870-4DBE-99AC-A13E52A5CFCA}"/>
              </a:ext>
            </a:extLst>
          </p:cNvPr>
          <p:cNvPicPr>
            <a:picLocks noChangeAspect="1" noChangeArrowheads="1"/>
          </p:cNvPicPr>
          <p:nvPr/>
        </p:nvPicPr>
        <p:blipFill>
          <a:blip r:embed="rId3"/>
          <a:srcRect/>
          <a:stretch>
            <a:fillRect/>
          </a:stretch>
        </p:blipFill>
        <p:spPr bwMode="auto">
          <a:xfrm>
            <a:off x="7879779" y="116632"/>
            <a:ext cx="1228725" cy="873125"/>
          </a:xfrm>
          <a:prstGeom prst="rect">
            <a:avLst/>
          </a:prstGeom>
          <a:noFill/>
          <a:ln w="9525">
            <a:noFill/>
            <a:miter lim="800000"/>
            <a:headEnd/>
            <a:tailEnd/>
          </a:ln>
        </p:spPr>
      </p:pic>
      <p:sp>
        <p:nvSpPr>
          <p:cNvPr id="9" name="Text Box 9">
            <a:extLst>
              <a:ext uri="{FF2B5EF4-FFF2-40B4-BE49-F238E27FC236}">
                <a16:creationId xmlns:a16="http://schemas.microsoft.com/office/drawing/2014/main" id="{48CE9479-45D2-4A8F-972C-1D38B0393E81}"/>
              </a:ext>
            </a:extLst>
          </p:cNvPr>
          <p:cNvSpPr txBox="1">
            <a:spLocks noChangeArrowheads="1"/>
          </p:cNvSpPr>
          <p:nvPr/>
        </p:nvSpPr>
        <p:spPr bwMode="auto">
          <a:xfrm>
            <a:off x="0" y="6453336"/>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a:p>
            <a:pPr algn="ctr" eaLnBrk="1" hangingPunct="1">
              <a:spcBef>
                <a:spcPct val="0"/>
              </a:spcBef>
              <a:buClrTx/>
              <a:buSzTx/>
              <a:buFontTx/>
              <a:buNone/>
            </a:pPr>
            <a:endParaRPr lang="en-US" altLang="ro-RO" sz="1200" b="1" dirty="0">
              <a:solidFill>
                <a:schemeClr val="accent4">
                  <a:lumMod val="50000"/>
                  <a:lumOff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109E7ED9-3D83-E327-2378-12F5582119BD}"/>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B15AFD6D-DC98-ADF5-E33A-1FEE327F1B8B}"/>
              </a:ext>
            </a:extLst>
          </p:cNvPr>
          <p:cNvSpPr>
            <a:spLocks noGrp="1"/>
          </p:cNvSpPr>
          <p:nvPr>
            <p:ph idx="1"/>
          </p:nvPr>
        </p:nvSpPr>
        <p:spPr>
          <a:xfrm>
            <a:off x="460719" y="1306230"/>
            <a:ext cx="8265864" cy="5029200"/>
          </a:xfrm>
        </p:spPr>
        <p:txBody>
          <a:bodyPr wrap="square">
            <a:spAutoFit/>
          </a:bodyPr>
          <a:lstStyle/>
          <a:p>
            <a:pPr marL="0" indent="0" algn="ctr">
              <a:spcBef>
                <a:spcPts val="0"/>
              </a:spcBef>
              <a:buFont typeface="Wingdings" pitchFamily="2" charset="2"/>
              <a:buNone/>
            </a:pPr>
            <a:r>
              <a:rPr lang="pt-BR" sz="1800" b="1" i="0" u="none" strike="noStrike" baseline="0" dirty="0">
                <a:solidFill>
                  <a:srgbClr val="003366"/>
                </a:solidFill>
                <a:latin typeface="Calibri" panose="020B0604020202020204" pitchFamily="34" charset="0"/>
              </a:rPr>
              <a:t>CAPITOLUL 3. SUPRAVEGHEREA OPERATORILOR DE AERODROM</a:t>
            </a:r>
            <a:endParaRPr lang="ro-RO" sz="2000" b="1" i="0" u="none" strike="noStrike" baseline="0" dirty="0">
              <a:solidFill>
                <a:srgbClr val="002060"/>
              </a:solidFill>
              <a:latin typeface="Arial" panose="020B0604020202020204" pitchFamily="34" charset="0"/>
            </a:endParaRPr>
          </a:p>
          <a:p>
            <a:pPr marL="0" indent="0" algn="ctr">
              <a:spcBef>
                <a:spcPts val="0"/>
              </a:spcBef>
              <a:buFont typeface="Wingdings" pitchFamily="2" charset="2"/>
              <a:buNone/>
            </a:pPr>
            <a:endParaRPr lang="ro-RO" sz="1500" b="1" i="0" u="none" strike="noStrike" baseline="0" dirty="0">
              <a:solidFill>
                <a:srgbClr val="002060"/>
              </a:solidFill>
              <a:latin typeface="Arial" panose="020B0604020202020204" pitchFamily="34" charset="0"/>
            </a:endParaRPr>
          </a:p>
          <a:p>
            <a:pPr marL="0" indent="0" algn="just">
              <a:spcBef>
                <a:spcPts val="0"/>
              </a:spcBef>
              <a:buNone/>
            </a:pPr>
            <a:endParaRPr lang="ro-RO" sz="1500" b="1" dirty="0">
              <a:solidFill>
                <a:schemeClr val="accent5">
                  <a:lumMod val="50000"/>
                </a:schemeClr>
              </a:solidFill>
              <a:latin typeface="Arial" panose="020B0604020202020204" pitchFamily="34" charset="0"/>
            </a:endParaRPr>
          </a:p>
          <a:p>
            <a:pPr marL="0" indent="0" algn="just">
              <a:spcBef>
                <a:spcPts val="0"/>
              </a:spcBef>
              <a:buFont typeface="Wingdings" pitchFamily="2" charset="2"/>
              <a:buNone/>
            </a:pPr>
            <a:r>
              <a:rPr lang="it-IT" sz="1800" b="1" i="0" u="none" strike="noStrike" baseline="0" dirty="0">
                <a:solidFill>
                  <a:srgbClr val="003366"/>
                </a:solidFill>
                <a:latin typeface="Calibri" panose="020B0604020202020204" pitchFamily="34" charset="0"/>
              </a:rPr>
              <a:t>3.3 Schimbări ce necesită aprobarea prealabilă a AACR:</a:t>
            </a:r>
            <a:endParaRPr lang="ro-RO" sz="1800" b="1"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endParaRPr lang="ro-RO" sz="1000" b="1" dirty="0">
              <a:solidFill>
                <a:srgbClr val="002060"/>
              </a:solidFill>
              <a:latin typeface="Arial" panose="020B0604020202020204" pitchFamily="34" charset="0"/>
            </a:endParaRPr>
          </a:p>
          <a:p>
            <a:pPr marL="0" indent="0" algn="just">
              <a:buNone/>
            </a:pPr>
            <a:r>
              <a:rPr lang="ro-RO" sz="1800" dirty="0">
                <a:solidFill>
                  <a:srgbClr val="003366"/>
                </a:solidFill>
                <a:latin typeface="Calibri" panose="020B0604020202020204" pitchFamily="34" charset="0"/>
              </a:rPr>
              <a:t>”</a:t>
            </a:r>
            <a:r>
              <a:rPr lang="en-US" sz="1700" b="1" i="0" u="none" strike="noStrike" baseline="0" dirty="0">
                <a:solidFill>
                  <a:srgbClr val="003366"/>
                </a:solidFill>
                <a:latin typeface="Calibri" panose="020B0604020202020204" pitchFamily="34" charset="0"/>
              </a:rPr>
              <a:t>(3) </a:t>
            </a:r>
            <a:r>
              <a:rPr lang="en-US" sz="1700" b="0" i="0" u="none" strike="noStrike" baseline="0" dirty="0" err="1">
                <a:solidFill>
                  <a:srgbClr val="003366"/>
                </a:solidFill>
                <a:latin typeface="Calibri" panose="020B0604020202020204" pitchFamily="34" charset="0"/>
              </a:rPr>
              <a:t>Modificări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afectează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baza</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certificare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condițiile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certificatului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inclusiv</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nivelul</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protecție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asigurat</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serviciile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salvare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stingere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incendii</a:t>
            </a:r>
            <a:r>
              <a:rPr lang="en-US" sz="1700" b="0" i="0" u="none" strike="noStrike" baseline="0" dirty="0">
                <a:solidFill>
                  <a:srgbClr val="003366"/>
                </a:solidFill>
                <a:latin typeface="Calibri" panose="020B0604020202020204" pitchFamily="34" charset="0"/>
              </a:rPr>
              <a:t>); </a:t>
            </a:r>
          </a:p>
          <a:p>
            <a:pPr marL="0" indent="0" algn="just">
              <a:buNone/>
            </a:pPr>
            <a:r>
              <a:rPr lang="ro-RO" sz="1800" b="1" i="0" u="none" strike="noStrike" baseline="0" dirty="0">
                <a:solidFill>
                  <a:srgbClr val="003366"/>
                </a:solidFill>
                <a:latin typeface="Calibri" panose="020B0604020202020204" pitchFamily="34" charset="0"/>
              </a:rPr>
              <a:t> </a:t>
            </a:r>
            <a:r>
              <a:rPr lang="en-US" sz="1700" b="1" i="0" u="none" strike="noStrike" baseline="0" dirty="0">
                <a:solidFill>
                  <a:srgbClr val="003366"/>
                </a:solidFill>
                <a:latin typeface="Calibri" panose="020B0604020202020204" pitchFamily="34" charset="0"/>
              </a:rPr>
              <a:t>(4) </a:t>
            </a:r>
            <a:r>
              <a:rPr lang="en-US" sz="1700" b="0" i="0" u="none" strike="noStrike" baseline="0" dirty="0" err="1">
                <a:solidFill>
                  <a:srgbClr val="003366"/>
                </a:solidFill>
                <a:latin typeface="Calibri" panose="020B0604020202020204" pitchFamily="34" charset="0"/>
              </a:rPr>
              <a:t>Modificări</a:t>
            </a:r>
            <a:r>
              <a:rPr lang="en-US" sz="1700" b="0" i="0" u="none" strike="noStrike" baseline="0" dirty="0">
                <a:solidFill>
                  <a:srgbClr val="003366"/>
                </a:solidFill>
                <a:latin typeface="Calibri" panose="020B0604020202020204" pitchFamily="34" charset="0"/>
              </a:rPr>
              <a:t> care </a:t>
            </a:r>
            <a:r>
              <a:rPr lang="en-US" sz="1700" b="0" i="0" u="none" strike="noStrike" baseline="0" dirty="0" err="1">
                <a:solidFill>
                  <a:srgbClr val="003366"/>
                </a:solidFill>
                <a:latin typeface="Calibri" panose="020B0604020202020204" pitchFamily="34" charset="0"/>
              </a:rPr>
              <a:t>afectează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semnificativ</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elemente</a:t>
            </a:r>
            <a:r>
              <a:rPr lang="en-US" sz="1700" b="0" i="0" u="none" strike="noStrike" baseline="0" dirty="0">
                <a:solidFill>
                  <a:srgbClr val="003366"/>
                </a:solidFill>
                <a:latin typeface="Calibri" panose="020B0604020202020204" pitchFamily="34" charset="0"/>
              </a:rPr>
              <a:t> ale </a:t>
            </a:r>
            <a:r>
              <a:rPr lang="en-US" sz="1700" b="0" i="0" u="none" strike="noStrike" baseline="0" dirty="0" err="1">
                <a:solidFill>
                  <a:srgbClr val="003366"/>
                </a:solidFill>
                <a:latin typeface="Calibri" panose="020B0604020202020204" pitchFamily="34" charset="0"/>
              </a:rPr>
              <a:t>sistemului</a:t>
            </a:r>
            <a:r>
              <a:rPr lang="en-US" sz="1700" b="0" i="0" u="none" strike="noStrike" baseline="0" dirty="0">
                <a:solidFill>
                  <a:srgbClr val="003366"/>
                </a:solidFill>
                <a:latin typeface="Calibri" panose="020B0604020202020204" pitchFamily="34" charset="0"/>
              </a:rPr>
              <a:t> de management al </a:t>
            </a:r>
            <a:r>
              <a:rPr lang="en-US" sz="1700" b="0" i="0" u="none" strike="noStrike" baseline="0" dirty="0" err="1">
                <a:solidFill>
                  <a:srgbClr val="003366"/>
                </a:solidFill>
                <a:latin typeface="Calibri" panose="020B0604020202020204" pitchFamily="34" charset="0"/>
              </a:rPr>
              <a:t>operatorului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aerodromului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incluzând</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fără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să</a:t>
            </a:r>
            <a:r>
              <a:rPr lang="en-US" sz="1700" b="0" i="0" u="none" strike="noStrike" baseline="0" dirty="0">
                <a:solidFill>
                  <a:srgbClr val="003366"/>
                </a:solidFill>
                <a:latin typeface="Calibri" panose="020B0604020202020204" pitchFamily="34" charset="0"/>
              </a:rPr>
              <a:t> se </a:t>
            </a:r>
            <a:r>
              <a:rPr lang="en-US" sz="1700" b="0" i="0" u="none" strike="noStrike" baseline="0" dirty="0" err="1">
                <a:solidFill>
                  <a:srgbClr val="003366"/>
                </a:solidFill>
                <a:latin typeface="Calibri" panose="020B0604020202020204" pitchFamily="34" charset="0"/>
              </a:rPr>
              <a:t>limiteze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modificări</a:t>
            </a:r>
            <a:r>
              <a:rPr lang="en-US" sz="1700" b="0" i="0" u="none" strike="noStrike" baseline="0" dirty="0">
                <a:solidFill>
                  <a:srgbClr val="003366"/>
                </a:solidFill>
                <a:latin typeface="Calibri" panose="020B0604020202020204" pitchFamily="34" charset="0"/>
              </a:rPr>
              <a:t> ale: </a:t>
            </a:r>
          </a:p>
          <a:p>
            <a:pPr marL="0" indent="0" algn="just">
              <a:buNone/>
            </a:pPr>
            <a:r>
              <a:rPr lang="ro-RO" sz="1800" b="0" i="0" u="none" strike="noStrike" baseline="0" dirty="0">
                <a:solidFill>
                  <a:srgbClr val="003366"/>
                </a:solidFill>
                <a:latin typeface="Calibri" panose="020B0604020202020204" pitchFamily="34" charset="0"/>
              </a:rPr>
              <a:t>	</a:t>
            </a:r>
            <a:r>
              <a:rPr lang="en-US" sz="1700" b="0" i="0" u="none" strike="noStrike" baseline="0" dirty="0">
                <a:solidFill>
                  <a:srgbClr val="003366"/>
                </a:solidFill>
                <a:latin typeface="Calibri" panose="020B0604020202020204" pitchFamily="34" charset="0"/>
              </a:rPr>
              <a:t>a) </a:t>
            </a:r>
            <a:r>
              <a:rPr lang="en-US" sz="1700" b="0" i="0" u="none" strike="noStrike" baseline="0" dirty="0" err="1">
                <a:solidFill>
                  <a:srgbClr val="003366"/>
                </a:solidFill>
                <a:latin typeface="Calibri" panose="020B0604020202020204" pitchFamily="34" charset="0"/>
              </a:rPr>
              <a:t>organigramei</a:t>
            </a:r>
            <a:r>
              <a:rPr lang="en-US" sz="1700" b="0" i="0" u="none" strike="noStrike" baseline="0" dirty="0">
                <a:solidFill>
                  <a:srgbClr val="003366"/>
                </a:solidFill>
                <a:latin typeface="Calibri" panose="020B0604020202020204" pitchFamily="34" charset="0"/>
              </a:rPr>
              <a:t> / </a:t>
            </a:r>
            <a:r>
              <a:rPr lang="en-US" sz="1700" b="0" i="0" u="none" strike="noStrike" baseline="0" dirty="0" err="1">
                <a:solidFill>
                  <a:srgbClr val="003366"/>
                </a:solidFill>
                <a:latin typeface="Calibri" panose="020B0604020202020204" pitchFamily="34" charset="0"/>
              </a:rPr>
              <a:t>relațiilor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funcționale</a:t>
            </a:r>
            <a:r>
              <a:rPr lang="en-US" sz="1700" b="0" i="0" u="none" strike="noStrike" baseline="0" dirty="0">
                <a:solidFill>
                  <a:srgbClr val="003366"/>
                </a:solidFill>
                <a:latin typeface="Calibri" panose="020B0604020202020204" pitchFamily="34" charset="0"/>
              </a:rPr>
              <a:t> cu impact </a:t>
            </a:r>
            <a:r>
              <a:rPr lang="en-US" sz="1700" b="0" i="0" u="none" strike="noStrike" baseline="0" dirty="0" err="1">
                <a:solidFill>
                  <a:srgbClr val="003366"/>
                </a:solidFill>
                <a:latin typeface="Calibri" panose="020B0604020202020204" pitchFamily="34" charset="0"/>
              </a:rPr>
              <a:t>asupra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independenței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managerului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siguranță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respectiv</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procesului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monitorizare</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conformării</a:t>
            </a:r>
            <a:endParaRPr lang="ro-RO" sz="1700" b="0" i="0" u="none" strike="noStrike" baseline="0" dirty="0">
              <a:solidFill>
                <a:schemeClr val="accent5">
                  <a:lumMod val="50000"/>
                </a:schemeClr>
              </a:solidFill>
              <a:latin typeface="Arial" panose="020B0604020202020204" pitchFamily="34" charset="0"/>
            </a:endParaRPr>
          </a:p>
          <a:p>
            <a:pPr marL="0" indent="0" algn="just">
              <a:buNone/>
            </a:pPr>
            <a:r>
              <a:rPr lang="ro-RO" sz="1800" b="0" i="0" u="none" strike="noStrike" baseline="0" dirty="0">
                <a:solidFill>
                  <a:srgbClr val="003366"/>
                </a:solidFill>
                <a:latin typeface="Calibri" panose="020B0604020202020204" pitchFamily="34" charset="0"/>
              </a:rPr>
              <a:t>	</a:t>
            </a:r>
            <a:r>
              <a:rPr lang="en-US" sz="1700" b="0" i="0" u="none" strike="noStrike" baseline="0" dirty="0">
                <a:solidFill>
                  <a:srgbClr val="003366"/>
                </a:solidFill>
                <a:latin typeface="Calibri" panose="020B0604020202020204" pitchFamily="34" charset="0"/>
              </a:rPr>
              <a:t>b) </a:t>
            </a:r>
            <a:r>
              <a:rPr lang="en-US" sz="1700" b="0" i="0" u="none" strike="noStrike" baseline="0" dirty="0" err="1">
                <a:solidFill>
                  <a:srgbClr val="003366"/>
                </a:solidFill>
                <a:latin typeface="Calibri" panose="020B0604020202020204" pitchFamily="34" charset="0"/>
              </a:rPr>
              <a:t>politicii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siguranță</a:t>
            </a:r>
            <a:r>
              <a:rPr lang="en-US" sz="1700" b="0" i="0" u="none" strike="noStrike" baseline="0" dirty="0">
                <a:solidFill>
                  <a:srgbClr val="003366"/>
                </a:solidFill>
                <a:latin typeface="Calibri" panose="020B0604020202020204" pitchFamily="34" charset="0"/>
              </a:rPr>
              <a:t>;</a:t>
            </a:r>
            <a:r>
              <a:rPr lang="ro-RO" sz="1700" b="0" i="0" u="none" strike="noStrike" baseline="0" dirty="0">
                <a:solidFill>
                  <a:srgbClr val="003366"/>
                </a:solidFill>
                <a:latin typeface="Calibri" panose="020B0604020202020204" pitchFamily="34" charset="0"/>
              </a:rPr>
              <a:t>”</a:t>
            </a:r>
            <a:r>
              <a:rPr lang="en-US" sz="1700" b="0" i="0" u="none" strike="noStrike" baseline="0" dirty="0">
                <a:solidFill>
                  <a:srgbClr val="003366"/>
                </a:solidFill>
                <a:latin typeface="Calibri" panose="020B0604020202020204" pitchFamily="34" charset="0"/>
              </a:rPr>
              <a:t> </a:t>
            </a:r>
          </a:p>
          <a:p>
            <a:pPr marL="0" marR="0" lvl="0" indent="0" algn="just" defTabSz="914400" rtl="0" eaLnBrk="0" fontAlgn="base" latinLnBrk="0" hangingPunct="0">
              <a:lnSpc>
                <a:spcPct val="100000"/>
              </a:lnSpc>
              <a:spcBef>
                <a:spcPct val="20000"/>
              </a:spcBef>
              <a:spcAft>
                <a:spcPct val="0"/>
              </a:spcAft>
              <a:buClr>
                <a:srgbClr val="00007D"/>
              </a:buClr>
              <a:buSzPct val="75000"/>
              <a:buFont typeface="Wingdings" pitchFamily="2" charset="2"/>
              <a:buNone/>
              <a:tabLst/>
              <a:defRPr/>
            </a:pPr>
            <a:r>
              <a:rPr lang="ro-RO" sz="1800" b="0" i="0" u="none" strike="noStrike" baseline="0" dirty="0">
                <a:solidFill>
                  <a:srgbClr val="003366"/>
                </a:solidFill>
                <a:latin typeface="Calibri" panose="020B0604020202020204" pitchFamily="34" charset="0"/>
              </a:rPr>
              <a:t>	</a:t>
            </a:r>
            <a:r>
              <a:rPr kumimoji="0" lang="it-IT"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c) procedurilor asociate procesului formal care asigura identificarea pericolelor în operațiuni;</a:t>
            </a:r>
            <a:r>
              <a:rPr kumimoji="0" lang="ro-RO"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a:t>
            </a:r>
            <a:r>
              <a:rPr kumimoji="0" lang="it-IT"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p>
          <a:p>
            <a:pPr marL="0" marR="0" lvl="0" indent="0" algn="just" defTabSz="914400" rtl="0" eaLnBrk="0" fontAlgn="base" latinLnBrk="0" hangingPunct="0">
              <a:lnSpc>
                <a:spcPct val="100000"/>
              </a:lnSpc>
              <a:spcBef>
                <a:spcPct val="20000"/>
              </a:spcBef>
              <a:spcAft>
                <a:spcPct val="0"/>
              </a:spcAft>
              <a:buClr>
                <a:srgbClr val="00007D"/>
              </a:buClr>
              <a:buSzPct val="75000"/>
              <a:buFont typeface="Wingdings" pitchFamily="2" charset="2"/>
              <a:buNone/>
              <a:tabLst/>
              <a:defRPr/>
            </a:pPr>
            <a:r>
              <a:rPr kumimoji="0" lang="ro-RO" sz="18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d)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procedurilor</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asociate</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procesului</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formal care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asigura</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analiza</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evaluarea</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și</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reducerea</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riscurilor</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de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siguranță</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în</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ceea</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ce</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privește</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operațiunile</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aerodromului</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p>
          <a:p>
            <a:pPr marL="0" indent="0">
              <a:buNone/>
            </a:pPr>
            <a:endParaRPr lang="en-US" sz="1700" b="1" dirty="0">
              <a:solidFill>
                <a:schemeClr val="accent5">
                  <a:lumMod val="50000"/>
                </a:schemeClr>
              </a:solidFill>
            </a:endParaRPr>
          </a:p>
        </p:txBody>
      </p:sp>
      <p:sp>
        <p:nvSpPr>
          <p:cNvPr id="25603" name="Slide Number Placeholder 3">
            <a:extLst>
              <a:ext uri="{FF2B5EF4-FFF2-40B4-BE49-F238E27FC236}">
                <a16:creationId xmlns:a16="http://schemas.microsoft.com/office/drawing/2014/main" id="{9F144FE3-398A-1C2E-DEBC-C1587C240A17}"/>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2</a:t>
            </a:fld>
            <a:endParaRPr lang="ro-RO" altLang="en-US">
              <a:solidFill>
                <a:srgbClr val="000000"/>
              </a:solidFill>
            </a:endParaRPr>
          </a:p>
        </p:txBody>
      </p:sp>
      <p:pic>
        <p:nvPicPr>
          <p:cNvPr id="8" name="Picture 5">
            <a:extLst>
              <a:ext uri="{FF2B5EF4-FFF2-40B4-BE49-F238E27FC236}">
                <a16:creationId xmlns:a16="http://schemas.microsoft.com/office/drawing/2014/main" id="{9CE90103-56C0-296D-8D39-1705791FC069}"/>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748D3229-A02B-254C-1AB4-6D32FCAC59C0}"/>
              </a:ext>
            </a:extLst>
          </p:cNvPr>
          <p:cNvSpPr>
            <a:spLocks noGrp="1"/>
          </p:cNvSpPr>
          <p:nvPr>
            <p:ph type="title"/>
          </p:nvPr>
        </p:nvSpPr>
        <p:spPr>
          <a:xfrm>
            <a:off x="482601" y="553194"/>
            <a:ext cx="8229600" cy="641499"/>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F08FB3ED-7167-F4F1-D5D1-DD1E24EC45CB}"/>
              </a:ext>
            </a:extLst>
          </p:cNvPr>
          <p:cNvSpPr txBox="1">
            <a:spLocks noChangeArrowheads="1"/>
          </p:cNvSpPr>
          <p:nvPr/>
        </p:nvSpPr>
        <p:spPr bwMode="auto">
          <a:xfrm>
            <a:off x="0" y="6453336"/>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p:txBody>
      </p:sp>
    </p:spTree>
    <p:extLst>
      <p:ext uri="{BB962C8B-B14F-4D97-AF65-F5344CB8AC3E}">
        <p14:creationId xmlns:p14="http://schemas.microsoft.com/office/powerpoint/2010/main" val="281556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2566A90E-A6AA-143A-4365-B67BFAEC6EF7}"/>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0F101A75-63CB-0976-C27B-433301C4EE3E}"/>
              </a:ext>
            </a:extLst>
          </p:cNvPr>
          <p:cNvSpPr>
            <a:spLocks noGrp="1"/>
          </p:cNvSpPr>
          <p:nvPr>
            <p:ph idx="1"/>
          </p:nvPr>
        </p:nvSpPr>
        <p:spPr>
          <a:xfrm>
            <a:off x="512015" y="1344033"/>
            <a:ext cx="8265864" cy="4936326"/>
          </a:xfrm>
        </p:spPr>
        <p:txBody>
          <a:bodyPr wrap="square">
            <a:spAutoFit/>
          </a:bodyPr>
          <a:lstStyle/>
          <a:p>
            <a:pPr marL="0" indent="0" algn="ctr">
              <a:spcBef>
                <a:spcPts val="0"/>
              </a:spcBef>
              <a:buFont typeface="Wingdings" pitchFamily="2" charset="2"/>
              <a:buNone/>
            </a:pPr>
            <a:r>
              <a:rPr lang="pt-BR" sz="1800" b="1" i="0" u="none" strike="noStrike" baseline="0" dirty="0">
                <a:solidFill>
                  <a:srgbClr val="003366"/>
                </a:solidFill>
                <a:latin typeface="Calibri" panose="020B0604020202020204" pitchFamily="34" charset="0"/>
              </a:rPr>
              <a:t>CAPITOLUL 3. SUPRAVEGHEREA OPERATORILOR DE AERODROM</a:t>
            </a:r>
            <a:endParaRPr lang="ro-RO" sz="2000" b="1" i="0" u="none" strike="noStrike" baseline="0" dirty="0">
              <a:solidFill>
                <a:srgbClr val="002060"/>
              </a:solidFill>
              <a:latin typeface="Arial" panose="020B0604020202020204" pitchFamily="34" charset="0"/>
            </a:endParaRPr>
          </a:p>
          <a:p>
            <a:pPr marL="0" indent="0" algn="ctr">
              <a:spcBef>
                <a:spcPts val="0"/>
              </a:spcBef>
              <a:buFont typeface="Wingdings" pitchFamily="2" charset="2"/>
              <a:buNone/>
            </a:pPr>
            <a:endParaRPr lang="ro-RO" sz="1500" b="1"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r>
              <a:rPr lang="it-IT" sz="1800" b="1" i="0" u="none" strike="noStrike" baseline="0" dirty="0">
                <a:solidFill>
                  <a:srgbClr val="003366"/>
                </a:solidFill>
                <a:latin typeface="Calibri" panose="020B0604020202020204" pitchFamily="34" charset="0"/>
              </a:rPr>
              <a:t>3.3 Schimbări ce necesită aprobarea prealabilă a AACR:</a:t>
            </a:r>
            <a:endParaRPr lang="ro-RO" sz="1800" b="1"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endParaRPr lang="ro-RO" sz="1000" b="1" dirty="0">
              <a:solidFill>
                <a:srgbClr val="002060"/>
              </a:solidFill>
              <a:latin typeface="Arial" panose="020B0604020202020204" pitchFamily="34" charset="0"/>
            </a:endParaRPr>
          </a:p>
          <a:p>
            <a:pPr marL="0" indent="0" algn="just">
              <a:buNone/>
            </a:pPr>
            <a:r>
              <a:rPr lang="ro-RO" sz="1800" dirty="0">
                <a:solidFill>
                  <a:srgbClr val="003366"/>
                </a:solidFill>
                <a:latin typeface="Calibri" panose="020B0604020202020204" pitchFamily="34" charset="0"/>
              </a:rPr>
              <a:t>”</a:t>
            </a:r>
            <a:r>
              <a:rPr lang="en-US" sz="1700" b="1" i="0" u="none" strike="noStrike" baseline="0" dirty="0">
                <a:solidFill>
                  <a:srgbClr val="003366"/>
                </a:solidFill>
                <a:latin typeface="Calibri" panose="020B0604020202020204" pitchFamily="34" charset="0"/>
              </a:rPr>
              <a:t> </a:t>
            </a:r>
            <a:r>
              <a:rPr lang="en-US" sz="1700" b="0" i="0" u="none" strike="noStrike" baseline="0" dirty="0">
                <a:solidFill>
                  <a:srgbClr val="003366"/>
                </a:solidFill>
                <a:latin typeface="Calibri" panose="020B0604020202020204" pitchFamily="34" charset="0"/>
              </a:rPr>
              <a:t>e) </a:t>
            </a:r>
            <a:r>
              <a:rPr lang="en-US" sz="1700" b="0" i="0" u="none" strike="noStrike" baseline="0" dirty="0" err="1">
                <a:solidFill>
                  <a:srgbClr val="003366"/>
                </a:solidFill>
                <a:latin typeface="Calibri" panose="020B0604020202020204" pitchFamily="34" charset="0"/>
              </a:rPr>
              <a:t>procedurilor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prin</a:t>
            </a:r>
            <a:r>
              <a:rPr lang="en-US" sz="1700" b="0" i="0" u="none" strike="noStrike" baseline="0" dirty="0">
                <a:solidFill>
                  <a:srgbClr val="003366"/>
                </a:solidFill>
                <a:latin typeface="Calibri" panose="020B0604020202020204" pitchFamily="34" charset="0"/>
              </a:rPr>
              <a:t> care se </a:t>
            </a:r>
            <a:r>
              <a:rPr lang="en-US" sz="1700" b="0" i="0" u="none" strike="noStrike" baseline="0" dirty="0" err="1">
                <a:solidFill>
                  <a:srgbClr val="003366"/>
                </a:solidFill>
                <a:latin typeface="Calibri" panose="020B0604020202020204" pitchFamily="34" charset="0"/>
              </a:rPr>
              <a:t>stabilesc</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mijloacele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verificare</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performanței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siguranței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organizației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operatorului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aerodrom</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raport</a:t>
            </a:r>
            <a:r>
              <a:rPr lang="en-US" sz="1700" b="0" i="0" u="none" strike="noStrike" baseline="0" dirty="0">
                <a:solidFill>
                  <a:srgbClr val="003366"/>
                </a:solidFill>
                <a:latin typeface="Calibri" panose="020B0604020202020204" pitchFamily="34" charset="0"/>
              </a:rPr>
              <a:t> cu </a:t>
            </a:r>
            <a:r>
              <a:rPr lang="en-US" sz="1700" b="0" i="0" u="none" strike="noStrike" baseline="0" dirty="0" err="1">
                <a:solidFill>
                  <a:srgbClr val="003366"/>
                </a:solidFill>
                <a:latin typeface="Calibri" panose="020B0604020202020204" pitchFamily="34" charset="0"/>
              </a:rPr>
              <a:t>indicatorii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obiectivele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performanță</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siguranței</a:t>
            </a:r>
            <a:r>
              <a:rPr lang="en-US" sz="1700" b="0" i="0" u="none" strike="noStrike" baseline="0" dirty="0">
                <a:solidFill>
                  <a:srgbClr val="003366"/>
                </a:solidFill>
                <a:latin typeface="Calibri" panose="020B0604020202020204" pitchFamily="34" charset="0"/>
              </a:rPr>
              <a:t>, ale </a:t>
            </a:r>
            <a:r>
              <a:rPr lang="en-US" sz="1700" b="0" i="0" u="none" strike="noStrike" baseline="0" dirty="0" err="1">
                <a:solidFill>
                  <a:srgbClr val="003366"/>
                </a:solidFill>
                <a:latin typeface="Calibri" panose="020B0604020202020204" pitchFamily="34" charset="0"/>
              </a:rPr>
              <a:t>sistemului</a:t>
            </a:r>
            <a:r>
              <a:rPr lang="en-US" sz="1700" b="0" i="0" u="none" strike="noStrike" baseline="0" dirty="0">
                <a:solidFill>
                  <a:srgbClr val="003366"/>
                </a:solidFill>
                <a:latin typeface="Calibri" panose="020B0604020202020204" pitchFamily="34" charset="0"/>
              </a:rPr>
              <a:t> de management al </a:t>
            </a:r>
            <a:r>
              <a:rPr lang="en-US" sz="1700" b="0" i="0" u="none" strike="noStrike" baseline="0" dirty="0" err="1">
                <a:solidFill>
                  <a:srgbClr val="003366"/>
                </a:solidFill>
                <a:latin typeface="Calibri" panose="020B0604020202020204" pitchFamily="34" charset="0"/>
              </a:rPr>
              <a:t>siguranței</a:t>
            </a:r>
            <a:r>
              <a:rPr lang="en-US" sz="1700" b="0" i="0" u="none" strike="noStrike" baseline="0" dirty="0">
                <a:solidFill>
                  <a:srgbClr val="003366"/>
                </a:solidFill>
                <a:latin typeface="Calibri" panose="020B0604020202020204" pitchFamily="34" charset="0"/>
              </a:rPr>
              <a:t>, precum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validare</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eficienței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măsurilor</a:t>
            </a:r>
            <a:r>
              <a:rPr lang="en-US" sz="1700" b="0" i="0" u="none" strike="noStrike" baseline="0" dirty="0">
                <a:solidFill>
                  <a:srgbClr val="003366"/>
                </a:solidFill>
                <a:latin typeface="Calibri" panose="020B0604020202020204" pitchFamily="34" charset="0"/>
              </a:rPr>
              <a:t> de control al </a:t>
            </a:r>
            <a:r>
              <a:rPr lang="en-US" sz="1700" b="0" i="0" u="none" strike="noStrike" baseline="0" dirty="0" err="1">
                <a:solidFill>
                  <a:srgbClr val="003366"/>
                </a:solidFill>
                <a:latin typeface="Calibri" panose="020B0604020202020204" pitchFamily="34" charset="0"/>
              </a:rPr>
              <a:t>riscurilor</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siguranță</a:t>
            </a:r>
            <a:r>
              <a:rPr lang="en-US" sz="1700" b="0" i="0" u="none" strike="noStrike" baseline="0" dirty="0">
                <a:solidFill>
                  <a:srgbClr val="003366"/>
                </a:solidFill>
                <a:latin typeface="Calibri" panose="020B0604020202020204" pitchFamily="34" charset="0"/>
              </a:rPr>
              <a:t>; </a:t>
            </a:r>
          </a:p>
          <a:p>
            <a:pPr marL="0" indent="0" algn="just">
              <a:buNone/>
            </a:pPr>
            <a:r>
              <a:rPr lang="en-US" sz="1800" dirty="0">
                <a:solidFill>
                  <a:srgbClr val="003366"/>
                </a:solidFill>
                <a:latin typeface="Calibri" panose="020B0604020202020204" pitchFamily="34" charset="0"/>
              </a:rPr>
              <a:t>   </a:t>
            </a:r>
            <a:r>
              <a:rPr lang="en-US" sz="1700" b="0" i="0" u="none" strike="noStrike" baseline="0" dirty="0">
                <a:solidFill>
                  <a:srgbClr val="003366"/>
                </a:solidFill>
                <a:latin typeface="Calibri" panose="020B0604020202020204" pitchFamily="34" charset="0"/>
              </a:rPr>
              <a:t>f) </a:t>
            </a:r>
            <a:r>
              <a:rPr lang="en-US" sz="1700" b="0" i="0" u="none" strike="noStrike" baseline="0" dirty="0" err="1">
                <a:solidFill>
                  <a:srgbClr val="003366"/>
                </a:solidFill>
                <a:latin typeface="Calibri" panose="020B0604020202020204" pitchFamily="34" charset="0"/>
              </a:rPr>
              <a:t>procedurilor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asociate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procesului</a:t>
            </a:r>
            <a:r>
              <a:rPr lang="en-US" sz="1700" b="0" i="0" u="none" strike="noStrike" baseline="0" dirty="0">
                <a:solidFill>
                  <a:srgbClr val="003366"/>
                </a:solidFill>
                <a:latin typeface="Calibri" panose="020B0604020202020204" pitchFamily="34" charset="0"/>
              </a:rPr>
              <a:t> formal de </a:t>
            </a:r>
            <a:r>
              <a:rPr lang="en-US" sz="1700" b="0" i="0" u="none" strike="noStrike" baseline="0" dirty="0" err="1">
                <a:solidFill>
                  <a:srgbClr val="003366"/>
                </a:solidFill>
                <a:latin typeface="Calibri" panose="020B0604020202020204" pitchFamily="34" charset="0"/>
              </a:rPr>
              <a:t>monitorizare</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conformității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organizației</a:t>
            </a:r>
            <a:r>
              <a:rPr lang="en-US" sz="1700" b="0" i="0" u="none" strike="noStrike" baseline="0" dirty="0">
                <a:solidFill>
                  <a:srgbClr val="003366"/>
                </a:solidFill>
                <a:latin typeface="Calibri" panose="020B0604020202020204" pitchFamily="34" charset="0"/>
              </a:rPr>
              <a:t> cu </a:t>
            </a:r>
            <a:r>
              <a:rPr lang="en-US" sz="1700" b="0" i="0" u="none" strike="noStrike" baseline="0" dirty="0" err="1">
                <a:solidFill>
                  <a:srgbClr val="003366"/>
                </a:solidFill>
                <a:latin typeface="Calibri" panose="020B0604020202020204" pitchFamily="34" charset="0"/>
              </a:rPr>
              <a:t>cerințele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relevante</a:t>
            </a:r>
            <a:r>
              <a:rPr lang="en-US" sz="1700" b="0" i="0" u="none" strike="noStrike" baseline="0" dirty="0">
                <a:solidFill>
                  <a:srgbClr val="003366"/>
                </a:solidFill>
                <a:latin typeface="Calibri" panose="020B0604020202020204" pitchFamily="34" charset="0"/>
              </a:rPr>
              <a:t>.</a:t>
            </a:r>
          </a:p>
          <a:p>
            <a:pPr marL="0" marR="0" lvl="0" indent="0" algn="just" defTabSz="914400" rtl="0" eaLnBrk="0" fontAlgn="base" latinLnBrk="0" hangingPunct="0">
              <a:lnSpc>
                <a:spcPct val="100000"/>
              </a:lnSpc>
              <a:spcBef>
                <a:spcPct val="20000"/>
              </a:spcBef>
              <a:spcAft>
                <a:spcPct val="0"/>
              </a:spcAft>
              <a:buClr>
                <a:srgbClr val="00007D"/>
              </a:buClr>
              <a:buSzPct val="75000"/>
              <a:buFont typeface="Wingdings" pitchFamily="2" charset="2"/>
              <a:buNone/>
              <a:tabLst/>
              <a:defRPr/>
            </a:pPr>
            <a:r>
              <a:rPr kumimoji="0" lang="en-US" sz="1800" b="1"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(5)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Modificări</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ale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procedurilor</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pentru</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operațiuni</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în</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condiții</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de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vizibilitate</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redusă</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p>
          <a:p>
            <a:pPr marL="0" marR="0" lvl="0" indent="0" algn="just" defTabSz="914400" rtl="0" eaLnBrk="0" fontAlgn="base" latinLnBrk="0" hangingPunct="0">
              <a:lnSpc>
                <a:spcPct val="100000"/>
              </a:lnSpc>
              <a:spcBef>
                <a:spcPct val="20000"/>
              </a:spcBef>
              <a:spcAft>
                <a:spcPct val="0"/>
              </a:spcAft>
              <a:buClr>
                <a:srgbClr val="00007D"/>
              </a:buClr>
              <a:buSzPct val="75000"/>
              <a:buFont typeface="Wingdings" pitchFamily="2" charset="2"/>
              <a:buNone/>
              <a:tabLst/>
              <a:defRPr/>
            </a:pPr>
            <a:r>
              <a:rPr kumimoji="0" lang="en-US" sz="1800" b="1"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(6)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Operarea</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aeronavelor</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cu </a:t>
            </a:r>
            <a:r>
              <a:rPr kumimoji="0" lang="en-US" sz="1700" b="0"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literă</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de cod superior (</a:t>
            </a:r>
            <a:r>
              <a:rPr kumimoji="0" lang="en-US" sz="1700" b="1"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civile </a:t>
            </a:r>
            <a:r>
              <a:rPr kumimoji="0" lang="en-US" sz="1700" b="1"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și</a:t>
            </a:r>
            <a:r>
              <a:rPr kumimoji="0" lang="en-US" sz="1700" b="1"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r>
              <a:rPr kumimoji="0" lang="en-US" sz="1700" b="1" i="0" u="none" strike="noStrike" kern="0" cap="none" spc="0" normalizeH="0" baseline="0" noProof="0" dirty="0" err="1">
                <a:ln>
                  <a:noFill/>
                </a:ln>
                <a:solidFill>
                  <a:srgbClr val="003366">
                    <a:lumMod val="50000"/>
                  </a:srgbClr>
                </a:solidFill>
                <a:effectLst/>
                <a:uLnTx/>
                <a:uFillTx/>
                <a:latin typeface="Calibri" panose="020B0604020202020204" pitchFamily="34" charset="0"/>
                <a:ea typeface="+mn-ea"/>
                <a:cs typeface="Arial"/>
              </a:rPr>
              <a:t>militare</a:t>
            </a:r>
            <a:r>
              <a:rPr kumimoji="0" lang="en-US"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 </a:t>
            </a:r>
          </a:p>
          <a:p>
            <a:pPr marL="0" marR="0" lvl="0" indent="0" algn="just" defTabSz="914400" rtl="0" eaLnBrk="0" fontAlgn="base" latinLnBrk="0" hangingPunct="0">
              <a:lnSpc>
                <a:spcPct val="100000"/>
              </a:lnSpc>
              <a:spcBef>
                <a:spcPct val="20000"/>
              </a:spcBef>
              <a:spcAft>
                <a:spcPct val="0"/>
              </a:spcAft>
              <a:buClr>
                <a:srgbClr val="00007D"/>
              </a:buClr>
              <a:buSzPct val="75000"/>
              <a:buFont typeface="Wingdings" pitchFamily="2" charset="2"/>
              <a:buNone/>
              <a:tabLst/>
              <a:defRPr/>
            </a:pPr>
            <a:r>
              <a:rPr kumimoji="0" lang="pt-BR" sz="1800" b="1"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(7) </a:t>
            </a:r>
            <a:r>
              <a:rPr kumimoji="0" lang="pt-BR"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Modificări ale echipamentelor și caracteristicilor echipamentelor critice pentru siguranță.</a:t>
            </a:r>
            <a:r>
              <a:rPr kumimoji="0" lang="ro-RO" sz="1700" b="0" i="0" u="none" strike="noStrike" kern="0" cap="none" spc="0" normalizeH="0" baseline="0" noProof="0" dirty="0">
                <a:ln>
                  <a:noFill/>
                </a:ln>
                <a:solidFill>
                  <a:srgbClr val="003366">
                    <a:lumMod val="50000"/>
                  </a:srgbClr>
                </a:solidFill>
                <a:effectLst/>
                <a:uLnTx/>
                <a:uFillTx/>
                <a:latin typeface="Calibri" panose="020B0604020202020204" pitchFamily="34" charset="0"/>
                <a:ea typeface="+mn-ea"/>
                <a:cs typeface="Arial"/>
              </a:rPr>
              <a:t>”</a:t>
            </a:r>
          </a:p>
          <a:p>
            <a:pPr marL="0" indent="0" algn="just">
              <a:spcBef>
                <a:spcPts val="0"/>
              </a:spcBef>
              <a:buFont typeface="Wingdings" pitchFamily="2" charset="2"/>
              <a:buNone/>
            </a:pPr>
            <a:endParaRPr lang="ro-RO" sz="1800" i="0" u="none" strike="noStrike" baseline="0" dirty="0">
              <a:solidFill>
                <a:srgbClr val="002060"/>
              </a:solidFill>
              <a:latin typeface="Arial" panose="020B0604020202020204" pitchFamily="34" charset="0"/>
            </a:endParaRPr>
          </a:p>
        </p:txBody>
      </p:sp>
      <p:sp>
        <p:nvSpPr>
          <p:cNvPr id="25603" name="Slide Number Placeholder 3">
            <a:extLst>
              <a:ext uri="{FF2B5EF4-FFF2-40B4-BE49-F238E27FC236}">
                <a16:creationId xmlns:a16="http://schemas.microsoft.com/office/drawing/2014/main" id="{A4AA6C2C-B0EA-3356-51AD-A5308D852265}"/>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3</a:t>
            </a:fld>
            <a:endParaRPr lang="ro-RO" altLang="en-US">
              <a:solidFill>
                <a:srgbClr val="000000"/>
              </a:solidFill>
            </a:endParaRPr>
          </a:p>
        </p:txBody>
      </p:sp>
      <p:pic>
        <p:nvPicPr>
          <p:cNvPr id="8" name="Picture 5">
            <a:extLst>
              <a:ext uri="{FF2B5EF4-FFF2-40B4-BE49-F238E27FC236}">
                <a16:creationId xmlns:a16="http://schemas.microsoft.com/office/drawing/2014/main" id="{1672B35A-C784-62AF-AEF3-2B0678917F19}"/>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8DD675D1-7FD3-179A-2B79-8816158CD2BC}"/>
              </a:ext>
            </a:extLst>
          </p:cNvPr>
          <p:cNvSpPr>
            <a:spLocks noGrp="1"/>
          </p:cNvSpPr>
          <p:nvPr>
            <p:ph type="title"/>
          </p:nvPr>
        </p:nvSpPr>
        <p:spPr>
          <a:xfrm>
            <a:off x="512015" y="555046"/>
            <a:ext cx="8229600" cy="713714"/>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205E0A1F-8FC2-1109-3C3B-B7E390497201}"/>
              </a:ext>
            </a:extLst>
          </p:cNvPr>
          <p:cNvSpPr txBox="1">
            <a:spLocks noChangeArrowheads="1"/>
          </p:cNvSpPr>
          <p:nvPr/>
        </p:nvSpPr>
        <p:spPr bwMode="auto">
          <a:xfrm>
            <a:off x="0" y="6453336"/>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endParaRPr lang="en-US" altLang="ro-RO" sz="1200" b="1" dirty="0">
              <a:solidFill>
                <a:schemeClr val="accent4">
                  <a:lumMod val="50000"/>
                  <a:lumOff val="50000"/>
                </a:schemeClr>
              </a:solidFill>
            </a:endParaRPr>
          </a:p>
        </p:txBody>
      </p:sp>
    </p:spTree>
    <p:extLst>
      <p:ext uri="{BB962C8B-B14F-4D97-AF65-F5344CB8AC3E}">
        <p14:creationId xmlns:p14="http://schemas.microsoft.com/office/powerpoint/2010/main" val="2570965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76E018EA-3B0C-FD95-298C-77953C9163D1}"/>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F9668465-7598-6570-FA79-64EF058E418E}"/>
              </a:ext>
            </a:extLst>
          </p:cNvPr>
          <p:cNvSpPr>
            <a:spLocks noGrp="1"/>
          </p:cNvSpPr>
          <p:nvPr>
            <p:ph idx="1"/>
          </p:nvPr>
        </p:nvSpPr>
        <p:spPr>
          <a:xfrm>
            <a:off x="472668" y="1211119"/>
            <a:ext cx="8265864" cy="5029200"/>
          </a:xfrm>
        </p:spPr>
        <p:txBody>
          <a:bodyPr wrap="square">
            <a:spAutoFit/>
          </a:bodyPr>
          <a:lstStyle/>
          <a:p>
            <a:pPr marL="0" indent="0" algn="ctr">
              <a:spcBef>
                <a:spcPts val="0"/>
              </a:spcBef>
              <a:buFont typeface="Wingdings" pitchFamily="2" charset="2"/>
              <a:buNone/>
            </a:pPr>
            <a:r>
              <a:rPr lang="pt-BR" sz="2000" b="1" i="0" u="none" strike="noStrike" baseline="0" dirty="0">
                <a:solidFill>
                  <a:srgbClr val="003366"/>
                </a:solidFill>
                <a:latin typeface="Calibri" panose="020B0604020202020204" pitchFamily="34" charset="0"/>
              </a:rPr>
              <a:t>CAPITOLUL 3. SUPRAVEGHEREA OPERATORILOR DE AERODROM</a:t>
            </a:r>
            <a:endParaRPr lang="ro-RO" sz="2000" b="1" i="0" u="none" strike="noStrike" baseline="0" dirty="0">
              <a:solidFill>
                <a:srgbClr val="002060"/>
              </a:solidFill>
              <a:latin typeface="Arial" panose="020B0604020202020204" pitchFamily="34" charset="0"/>
            </a:endParaRPr>
          </a:p>
          <a:p>
            <a:pPr marL="0" indent="0" algn="ctr">
              <a:spcBef>
                <a:spcPts val="0"/>
              </a:spcBef>
              <a:buFont typeface="Wingdings" pitchFamily="2" charset="2"/>
              <a:buNone/>
            </a:pPr>
            <a:endParaRPr lang="ro-RO" sz="1500" b="1" i="0" u="none" strike="noStrike" baseline="0" dirty="0">
              <a:solidFill>
                <a:srgbClr val="002060"/>
              </a:solidFill>
              <a:latin typeface="Arial" panose="020B0604020202020204" pitchFamily="34" charset="0"/>
            </a:endParaRPr>
          </a:p>
          <a:p>
            <a:pPr marL="0" indent="0" algn="just">
              <a:spcBef>
                <a:spcPts val="0"/>
              </a:spcBef>
              <a:buNone/>
            </a:pPr>
            <a:endParaRPr lang="pt-BR" sz="1500" b="0" i="0" u="none" strike="noStrike" baseline="0" dirty="0">
              <a:solidFill>
                <a:schemeClr val="accent5">
                  <a:lumMod val="50000"/>
                </a:schemeClr>
              </a:solidFill>
              <a:latin typeface="Arial" panose="020B0604020202020204" pitchFamily="34" charset="0"/>
            </a:endParaRPr>
          </a:p>
          <a:p>
            <a:pPr marL="0" indent="0" algn="just">
              <a:spcBef>
                <a:spcPts val="0"/>
              </a:spcBef>
              <a:buFont typeface="Wingdings" pitchFamily="2" charset="2"/>
              <a:buNone/>
            </a:pPr>
            <a:r>
              <a:rPr lang="en-US" sz="2000" b="1" i="0" u="none" strike="noStrike" baseline="0" dirty="0">
                <a:solidFill>
                  <a:srgbClr val="003366"/>
                </a:solidFill>
                <a:latin typeface="Calibri" panose="020B0604020202020204" pitchFamily="34" charset="0"/>
              </a:rPr>
              <a:t>3.4 </a:t>
            </a:r>
            <a:r>
              <a:rPr lang="en-US" sz="1800" b="1" i="0" u="none" strike="noStrike" baseline="0" dirty="0" err="1">
                <a:solidFill>
                  <a:srgbClr val="003366"/>
                </a:solidFill>
                <a:latin typeface="Calibri" panose="020B0604020202020204" pitchFamily="34" charset="0"/>
              </a:rPr>
              <a:t>Schimbări</a:t>
            </a:r>
            <a:r>
              <a:rPr lang="en-US" sz="1800" b="1" i="0" u="none" strike="noStrike" baseline="0" dirty="0">
                <a:solidFill>
                  <a:srgbClr val="003366"/>
                </a:solidFill>
                <a:latin typeface="Calibri" panose="020B0604020202020204" pitchFamily="34" charset="0"/>
              </a:rPr>
              <a:t> </a:t>
            </a:r>
            <a:r>
              <a:rPr lang="en-US" sz="1800" b="1" i="0" u="none" strike="noStrike" baseline="0" dirty="0" err="1">
                <a:solidFill>
                  <a:srgbClr val="003366"/>
                </a:solidFill>
                <a:latin typeface="Calibri" panose="020B0604020202020204" pitchFamily="34" charset="0"/>
              </a:rPr>
              <a:t>ce</a:t>
            </a:r>
            <a:r>
              <a:rPr lang="en-US" sz="1800" b="1" i="0" u="none" strike="noStrike" baseline="0" dirty="0">
                <a:solidFill>
                  <a:srgbClr val="003366"/>
                </a:solidFill>
                <a:latin typeface="Calibri" panose="020B0604020202020204" pitchFamily="34" charset="0"/>
              </a:rPr>
              <a:t> nu </a:t>
            </a:r>
            <a:r>
              <a:rPr lang="en-US" sz="1800" b="1" i="0" u="none" strike="noStrike" baseline="0" dirty="0" err="1">
                <a:solidFill>
                  <a:srgbClr val="003366"/>
                </a:solidFill>
                <a:latin typeface="Calibri" panose="020B0604020202020204" pitchFamily="34" charset="0"/>
              </a:rPr>
              <a:t>necesită</a:t>
            </a:r>
            <a:r>
              <a:rPr lang="en-US" sz="1800" b="1" i="0" u="none" strike="noStrike" baseline="0" dirty="0">
                <a:solidFill>
                  <a:srgbClr val="003366"/>
                </a:solidFill>
                <a:latin typeface="Calibri" panose="020B0604020202020204" pitchFamily="34" charset="0"/>
              </a:rPr>
              <a:t> </a:t>
            </a:r>
            <a:r>
              <a:rPr lang="en-US" sz="1800" b="1" i="0" u="none" strike="noStrike" baseline="0" dirty="0" err="1">
                <a:solidFill>
                  <a:srgbClr val="003366"/>
                </a:solidFill>
                <a:latin typeface="Calibri" panose="020B0604020202020204" pitchFamily="34" charset="0"/>
              </a:rPr>
              <a:t>aprobarea</a:t>
            </a:r>
            <a:r>
              <a:rPr lang="en-US" sz="1800" b="1" i="0" u="none" strike="noStrike" baseline="0" dirty="0">
                <a:solidFill>
                  <a:srgbClr val="003366"/>
                </a:solidFill>
                <a:latin typeface="Calibri" panose="020B0604020202020204" pitchFamily="34" charset="0"/>
              </a:rPr>
              <a:t> </a:t>
            </a:r>
            <a:r>
              <a:rPr lang="en-US" sz="1800" b="1" i="0" u="none" strike="noStrike" baseline="0" dirty="0" err="1">
                <a:solidFill>
                  <a:srgbClr val="003366"/>
                </a:solidFill>
                <a:latin typeface="Calibri" panose="020B0604020202020204" pitchFamily="34" charset="0"/>
              </a:rPr>
              <a:t>prealabilă</a:t>
            </a:r>
            <a:r>
              <a:rPr lang="en-US" sz="1800" b="1" i="0" u="none" strike="noStrike" baseline="0" dirty="0">
                <a:solidFill>
                  <a:srgbClr val="003366"/>
                </a:solidFill>
                <a:latin typeface="Calibri" panose="020B0604020202020204" pitchFamily="34" charset="0"/>
              </a:rPr>
              <a:t> a AACR</a:t>
            </a:r>
            <a:endParaRPr lang="ro-RO" sz="1800" b="1"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endParaRPr lang="ro-RO" sz="1000" i="0" u="none" strike="noStrike" baseline="0" dirty="0">
              <a:solidFill>
                <a:srgbClr val="002060"/>
              </a:solidFill>
              <a:latin typeface="Arial" panose="020B0604020202020204" pitchFamily="34" charset="0"/>
            </a:endParaRPr>
          </a:p>
          <a:p>
            <a:pPr marL="0" indent="0" algn="just">
              <a:spcBef>
                <a:spcPts val="0"/>
              </a:spcBef>
              <a:buNone/>
            </a:pPr>
            <a:r>
              <a:rPr lang="ro-RO" sz="2000" b="1" i="0" u="none" strike="noStrike" baseline="0" dirty="0">
                <a:solidFill>
                  <a:srgbClr val="003366"/>
                </a:solidFill>
                <a:latin typeface="Calibri" panose="020B0604020202020204" pitchFamily="34" charset="0"/>
              </a:rPr>
              <a:t>”</a:t>
            </a:r>
            <a:r>
              <a:rPr lang="pt-BR" sz="1700" b="1" i="0" u="none" strike="noStrike" baseline="0" dirty="0">
                <a:solidFill>
                  <a:srgbClr val="003366"/>
                </a:solidFill>
                <a:latin typeface="Calibri" panose="020B0604020202020204" pitchFamily="34" charset="0"/>
              </a:rPr>
              <a:t>3.4.1 </a:t>
            </a:r>
            <a:r>
              <a:rPr lang="pt-BR" sz="1700" b="0" i="0" u="none" strike="noStrike" baseline="0" dirty="0">
                <a:solidFill>
                  <a:srgbClr val="003366"/>
                </a:solidFill>
                <a:latin typeface="Calibri" panose="020B0604020202020204" pitchFamily="34" charset="0"/>
              </a:rPr>
              <a:t>Schimbările efectuate de OA, care: </a:t>
            </a:r>
          </a:p>
          <a:p>
            <a:pPr marL="0" indent="0" algn="just">
              <a:buNone/>
            </a:pPr>
            <a:r>
              <a:rPr lang="ro-RO" sz="2000" b="1" i="0" u="none" strike="noStrike" baseline="0" dirty="0">
                <a:solidFill>
                  <a:srgbClr val="003366"/>
                </a:solidFill>
                <a:latin typeface="Calibri" panose="020B0604020202020204" pitchFamily="34" charset="0"/>
              </a:rPr>
              <a:t>	</a:t>
            </a:r>
            <a:r>
              <a:rPr lang="en-US" sz="1700" b="1" i="0" u="none" strike="noStrike" baseline="0" dirty="0">
                <a:solidFill>
                  <a:srgbClr val="003366"/>
                </a:solidFill>
                <a:latin typeface="Calibri" panose="020B0604020202020204" pitchFamily="34" charset="0"/>
              </a:rPr>
              <a:t>(1) </a:t>
            </a:r>
            <a:r>
              <a:rPr lang="en-US" sz="1700" b="0" i="0" u="none" strike="noStrike" baseline="0" dirty="0">
                <a:solidFill>
                  <a:srgbClr val="003366"/>
                </a:solidFill>
                <a:latin typeface="Calibri" panose="020B0604020202020204" pitchFamily="34" charset="0"/>
              </a:rPr>
              <a:t>au </a:t>
            </a:r>
            <a:r>
              <a:rPr lang="en-US" sz="1700" b="0" i="0" u="none" strike="noStrike" baseline="0" dirty="0" err="1">
                <a:solidFill>
                  <a:srgbClr val="003366"/>
                </a:solidFill>
                <a:latin typeface="Calibri" panose="020B0604020202020204" pitchFamily="34" charset="0"/>
              </a:rPr>
              <a:t>legătură</a:t>
            </a:r>
            <a:r>
              <a:rPr lang="en-US" sz="1700" b="0" i="0" u="none" strike="noStrike" baseline="0" dirty="0">
                <a:solidFill>
                  <a:srgbClr val="003366"/>
                </a:solidFill>
                <a:latin typeface="Calibri" panose="020B0604020202020204" pitchFamily="34" charset="0"/>
              </a:rPr>
              <a:t> cu </a:t>
            </a:r>
            <a:r>
              <a:rPr lang="en-US" sz="1700" b="0" i="0" u="none" strike="noStrike" baseline="0" dirty="0" err="1">
                <a:solidFill>
                  <a:srgbClr val="003366"/>
                </a:solidFill>
                <a:latin typeface="Calibri" panose="020B0604020202020204" pitchFamily="34" charset="0"/>
              </a:rPr>
              <a:t>cerințele</a:t>
            </a:r>
            <a:r>
              <a:rPr lang="en-US" sz="1700" b="0" i="0" u="none" strike="noStrike" baseline="0" dirty="0">
                <a:solidFill>
                  <a:srgbClr val="003366"/>
                </a:solidFill>
                <a:latin typeface="Calibri" panose="020B0604020202020204" pitchFamily="34" charset="0"/>
              </a:rPr>
              <a:t> din R(UE) 139/2014 </a:t>
            </a:r>
            <a:r>
              <a:rPr lang="en-US" sz="1700" b="0" i="0" u="none" strike="noStrike" baseline="0" dirty="0" err="1">
                <a:solidFill>
                  <a:srgbClr val="003366"/>
                </a:solidFill>
                <a:latin typeface="Calibri" panose="020B0604020202020204" pitchFamily="34" charset="0"/>
              </a:rPr>
              <a:t>Anexele</a:t>
            </a:r>
            <a:r>
              <a:rPr lang="en-US" sz="1700" b="0" i="0" u="none" strike="noStrike" baseline="0" dirty="0">
                <a:solidFill>
                  <a:srgbClr val="003366"/>
                </a:solidFill>
                <a:latin typeface="Calibri" panose="020B0604020202020204" pitchFamily="34" charset="0"/>
              </a:rPr>
              <a:t> III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IV </a:t>
            </a:r>
            <a:r>
              <a:rPr lang="en-US" sz="1700" b="0" i="0" u="none" strike="noStrike" baseline="0" dirty="0" err="1">
                <a:solidFill>
                  <a:srgbClr val="003366"/>
                </a:solidFill>
                <a:latin typeface="Calibri" panose="020B0604020202020204" pitchFamily="34" charset="0"/>
              </a:rPr>
              <a:t>dar</a:t>
            </a:r>
            <a:r>
              <a:rPr lang="en-US" sz="1700" b="0" i="0" u="none" strike="noStrike" baseline="0" dirty="0">
                <a:solidFill>
                  <a:srgbClr val="003366"/>
                </a:solidFill>
                <a:latin typeface="Calibri" panose="020B0604020202020204" pitchFamily="34" charset="0"/>
              </a:rPr>
              <a:t> nu se </a:t>
            </a:r>
            <a:r>
              <a:rPr lang="en-US" sz="1700" b="0" i="0" u="none" strike="noStrike" baseline="0" dirty="0" err="1">
                <a:solidFill>
                  <a:srgbClr val="003366"/>
                </a:solidFill>
                <a:latin typeface="Calibri" panose="020B0604020202020204" pitchFamily="34" charset="0"/>
              </a:rPr>
              <a:t>încadrează</a:t>
            </a:r>
            <a:r>
              <a:rPr lang="en-US" sz="1700" b="0" i="0" u="none" strike="noStrike" baseline="0" dirty="0">
                <a:solidFill>
                  <a:srgbClr val="003366"/>
                </a:solidFill>
                <a:latin typeface="Calibri" panose="020B0604020202020204" pitchFamily="34" charset="0"/>
              </a:rPr>
              <a:t> la </a:t>
            </a:r>
            <a:r>
              <a:rPr lang="en-US" sz="1700" b="0" i="0" u="none" strike="noStrike" baseline="0" dirty="0" err="1">
                <a:solidFill>
                  <a:srgbClr val="003366"/>
                </a:solidFill>
                <a:latin typeface="Calibri" panose="020B0604020202020204" pitchFamily="34" charset="0"/>
              </a:rPr>
              <a:t>paragraful</a:t>
            </a:r>
            <a:r>
              <a:rPr lang="en-US" sz="1700" b="0" i="0" u="none" strike="noStrike" baseline="0" dirty="0">
                <a:solidFill>
                  <a:srgbClr val="003366"/>
                </a:solidFill>
                <a:latin typeface="Calibri" panose="020B0604020202020204" pitchFamily="34" charset="0"/>
              </a:rPr>
              <a:t> 3.3; </a:t>
            </a:r>
          </a:p>
          <a:p>
            <a:pPr marL="0" indent="0" algn="just">
              <a:buNone/>
            </a:pPr>
            <a:r>
              <a:rPr lang="ro-RO" sz="2000" b="1" i="0" u="none" strike="noStrike" baseline="0" dirty="0">
                <a:solidFill>
                  <a:srgbClr val="003366"/>
                </a:solidFill>
                <a:latin typeface="Calibri" panose="020B0604020202020204" pitchFamily="34" charset="0"/>
              </a:rPr>
              <a:t>	</a:t>
            </a:r>
            <a:r>
              <a:rPr lang="en-US" sz="1700" b="1" i="0" u="none" strike="noStrike" baseline="0" dirty="0">
                <a:solidFill>
                  <a:srgbClr val="003366"/>
                </a:solidFill>
                <a:latin typeface="Calibri" panose="020B0604020202020204" pitchFamily="34" charset="0"/>
              </a:rPr>
              <a:t>(2) </a:t>
            </a:r>
            <a:r>
              <a:rPr lang="en-US" sz="1700" b="0" i="0" u="none" strike="noStrike" baseline="0" dirty="0" err="1">
                <a:solidFill>
                  <a:srgbClr val="003366"/>
                </a:solidFill>
                <a:latin typeface="Calibri" panose="020B0604020202020204" pitchFamily="34" charset="0"/>
              </a:rPr>
              <a:t>afectează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echipamente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aerodrom</a:t>
            </a:r>
            <a:r>
              <a:rPr lang="en-US" sz="1700" b="0" i="0" u="none" strike="noStrike" baseline="0" dirty="0">
                <a:solidFill>
                  <a:srgbClr val="003366"/>
                </a:solidFill>
                <a:latin typeface="Calibri" panose="020B0604020202020204" pitchFamily="34" charset="0"/>
              </a:rPr>
              <a:t> care nu sunt </a:t>
            </a:r>
            <a:r>
              <a:rPr lang="en-US" sz="1700" b="0" i="0" u="none" strike="noStrike" baseline="0" dirty="0" err="1">
                <a:solidFill>
                  <a:srgbClr val="003366"/>
                </a:solidFill>
                <a:latin typeface="Calibri" panose="020B0604020202020204" pitchFamily="34" charset="0"/>
              </a:rPr>
              <a:t>critice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pentru</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siguranță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vor</a:t>
            </a:r>
            <a:r>
              <a:rPr lang="en-US" sz="1700" b="0" i="0" u="none" strike="noStrike" baseline="0" dirty="0">
                <a:solidFill>
                  <a:srgbClr val="003366"/>
                </a:solidFill>
                <a:latin typeface="Calibri" panose="020B0604020202020204" pitchFamily="34" charset="0"/>
              </a:rPr>
              <a:t> fi </a:t>
            </a:r>
            <a:r>
              <a:rPr lang="en-US" sz="1700" b="0" i="0" u="none" strike="noStrike" baseline="0" dirty="0" err="1">
                <a:solidFill>
                  <a:srgbClr val="003366"/>
                </a:solidFill>
                <a:latin typeface="Calibri" panose="020B0604020202020204" pitchFamily="34" charset="0"/>
              </a:rPr>
              <a:t>notificate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către</a:t>
            </a:r>
            <a:r>
              <a:rPr lang="en-US" sz="1700" b="0" i="0" u="none" strike="noStrike" baseline="0" dirty="0">
                <a:solidFill>
                  <a:srgbClr val="003366"/>
                </a:solidFill>
                <a:latin typeface="Calibri" panose="020B0604020202020204" pitchFamily="34" charset="0"/>
              </a:rPr>
              <a:t> AACR,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conformitate</a:t>
            </a:r>
            <a:r>
              <a:rPr lang="en-US" sz="1700" b="0" i="0" u="none" strike="noStrike" baseline="0" dirty="0">
                <a:solidFill>
                  <a:srgbClr val="003366"/>
                </a:solidFill>
                <a:latin typeface="Calibri" panose="020B0604020202020204" pitchFamily="34" charset="0"/>
              </a:rPr>
              <a:t> cu </a:t>
            </a:r>
            <a:r>
              <a:rPr lang="en-US" sz="1700" b="0" i="0" u="none" strike="noStrike" baseline="0" dirty="0" err="1">
                <a:solidFill>
                  <a:srgbClr val="003366"/>
                </a:solidFill>
                <a:latin typeface="Calibri" panose="020B0604020202020204" pitchFamily="34" charset="0"/>
              </a:rPr>
              <a:t>procedura</a:t>
            </a:r>
            <a:r>
              <a:rPr lang="en-US" sz="1700" b="0" i="0" u="none" strike="noStrike" baseline="0" dirty="0">
                <a:solidFill>
                  <a:srgbClr val="003366"/>
                </a:solidFill>
                <a:latin typeface="Calibri" panose="020B0604020202020204" pitchFamily="34" charset="0"/>
              </a:rPr>
              <a:t> OA de </a:t>
            </a:r>
            <a:r>
              <a:rPr lang="en-US" sz="1700" b="0" i="0" u="none" strike="noStrike" baseline="0" dirty="0" err="1">
                <a:solidFill>
                  <a:srgbClr val="003366"/>
                </a:solidFill>
                <a:latin typeface="Calibri" panose="020B0604020202020204" pitchFamily="34" charset="0"/>
              </a:rPr>
              <a:t>notificare</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schimbărilor</a:t>
            </a:r>
            <a:r>
              <a:rPr lang="en-US" sz="1700" b="0" i="0" u="none" strike="noStrike" baseline="0" dirty="0">
                <a:solidFill>
                  <a:srgbClr val="003366"/>
                </a:solidFill>
                <a:latin typeface="Calibri" panose="020B0604020202020204" pitchFamily="34" charset="0"/>
              </a:rPr>
              <a:t> care nu </a:t>
            </a:r>
            <a:r>
              <a:rPr lang="en-US" sz="1700" b="0" i="0" u="none" strike="noStrike" baseline="0" dirty="0" err="1">
                <a:solidFill>
                  <a:srgbClr val="003366"/>
                </a:solidFill>
                <a:latin typeface="Calibri" panose="020B0604020202020204" pitchFamily="34" charset="0"/>
              </a:rPr>
              <a:t>necesită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aprobare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prealabilă</a:t>
            </a:r>
            <a:r>
              <a:rPr lang="en-US" sz="1700" b="0" i="0" u="none" strike="noStrike" baseline="0" dirty="0">
                <a:solidFill>
                  <a:srgbClr val="003366"/>
                </a:solidFill>
                <a:latin typeface="Calibri" panose="020B0604020202020204" pitchFamily="34" charset="0"/>
              </a:rPr>
              <a:t>.</a:t>
            </a:r>
            <a:r>
              <a:rPr lang="ro-RO" sz="1800" dirty="0">
                <a:solidFill>
                  <a:srgbClr val="003366"/>
                </a:solidFill>
                <a:latin typeface="Calibri" panose="020B0604020202020204" pitchFamily="34" charset="0"/>
              </a:rPr>
              <a:t>”</a:t>
            </a:r>
            <a:endParaRPr lang="ro-RO" sz="1800" i="0" u="none" strike="noStrike" baseline="0" dirty="0">
              <a:solidFill>
                <a:schemeClr val="accent5">
                  <a:lumMod val="50000"/>
                </a:schemeClr>
              </a:solidFill>
              <a:latin typeface="Arial" panose="020B0604020202020204" pitchFamily="34" charset="0"/>
            </a:endParaRPr>
          </a:p>
        </p:txBody>
      </p:sp>
      <p:sp>
        <p:nvSpPr>
          <p:cNvPr id="25603" name="Slide Number Placeholder 3">
            <a:extLst>
              <a:ext uri="{FF2B5EF4-FFF2-40B4-BE49-F238E27FC236}">
                <a16:creationId xmlns:a16="http://schemas.microsoft.com/office/drawing/2014/main" id="{868FD719-085A-4ACF-6ABD-96996F528D85}"/>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4</a:t>
            </a:fld>
            <a:endParaRPr lang="ro-RO" altLang="en-US" dirty="0">
              <a:solidFill>
                <a:srgbClr val="000000"/>
              </a:solidFill>
            </a:endParaRPr>
          </a:p>
        </p:txBody>
      </p:sp>
      <p:pic>
        <p:nvPicPr>
          <p:cNvPr id="8" name="Picture 5">
            <a:extLst>
              <a:ext uri="{FF2B5EF4-FFF2-40B4-BE49-F238E27FC236}">
                <a16:creationId xmlns:a16="http://schemas.microsoft.com/office/drawing/2014/main" id="{04676BE0-E7B8-3D85-A237-6856D57C5562}"/>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0DD6DBB2-7F12-87DC-CCA7-18835CC03AD4}"/>
              </a:ext>
            </a:extLst>
          </p:cNvPr>
          <p:cNvSpPr>
            <a:spLocks noGrp="1"/>
          </p:cNvSpPr>
          <p:nvPr>
            <p:ph type="title"/>
          </p:nvPr>
        </p:nvSpPr>
        <p:spPr>
          <a:xfrm>
            <a:off x="490800" y="553194"/>
            <a:ext cx="8229600" cy="643558"/>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A80D0782-1E5D-0BD2-86EB-FBB6F582B178}"/>
              </a:ext>
            </a:extLst>
          </p:cNvPr>
          <p:cNvSpPr txBox="1">
            <a:spLocks noChangeArrowheads="1"/>
          </p:cNvSpPr>
          <p:nvPr/>
        </p:nvSpPr>
        <p:spPr bwMode="auto">
          <a:xfrm>
            <a:off x="0" y="6453336"/>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p:txBody>
      </p:sp>
    </p:spTree>
    <p:extLst>
      <p:ext uri="{BB962C8B-B14F-4D97-AF65-F5344CB8AC3E}">
        <p14:creationId xmlns:p14="http://schemas.microsoft.com/office/powerpoint/2010/main" val="87238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75A18ECB-D82D-EFCB-4E7C-994CDAA3A13C}"/>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E9AD5DD1-657A-FD72-0268-6C24FD0008AB}"/>
              </a:ext>
            </a:extLst>
          </p:cNvPr>
          <p:cNvSpPr>
            <a:spLocks noGrp="1"/>
          </p:cNvSpPr>
          <p:nvPr>
            <p:ph idx="1"/>
          </p:nvPr>
        </p:nvSpPr>
        <p:spPr>
          <a:xfrm>
            <a:off x="472668" y="1211119"/>
            <a:ext cx="8265864" cy="5029200"/>
          </a:xfrm>
        </p:spPr>
        <p:txBody>
          <a:bodyPr wrap="square">
            <a:spAutoFit/>
          </a:bodyPr>
          <a:lstStyle/>
          <a:p>
            <a:pPr marL="0" indent="0" algn="ctr">
              <a:spcBef>
                <a:spcPts val="0"/>
              </a:spcBef>
              <a:buFont typeface="Wingdings" pitchFamily="2" charset="2"/>
              <a:buNone/>
            </a:pPr>
            <a:r>
              <a:rPr lang="pt-BR" sz="2000" b="1" i="0" u="none" strike="noStrike" baseline="0" dirty="0">
                <a:solidFill>
                  <a:srgbClr val="003366"/>
                </a:solidFill>
                <a:latin typeface="Calibri" panose="020B0604020202020204" pitchFamily="34" charset="0"/>
              </a:rPr>
              <a:t>CAPITOLUL 3. SUPRAVEGHEREA OPERATORILOR DE AERODROM</a:t>
            </a:r>
            <a:endParaRPr lang="ro-RO" sz="2000" b="1" i="0" u="none" strike="noStrike" baseline="0" dirty="0">
              <a:solidFill>
                <a:srgbClr val="002060"/>
              </a:solidFill>
              <a:latin typeface="Arial" panose="020B0604020202020204" pitchFamily="34" charset="0"/>
            </a:endParaRPr>
          </a:p>
          <a:p>
            <a:pPr marL="0" indent="0" algn="ctr">
              <a:spcBef>
                <a:spcPts val="0"/>
              </a:spcBef>
              <a:buFont typeface="Wingdings" pitchFamily="2" charset="2"/>
              <a:buNone/>
            </a:pPr>
            <a:endParaRPr lang="ro-RO" sz="1500" b="1"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endParaRPr lang="en-US" sz="1800"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endParaRPr lang="en-US" sz="1800" dirty="0">
              <a:solidFill>
                <a:srgbClr val="002060"/>
              </a:solidFill>
              <a:latin typeface="Arial" panose="020B0604020202020204" pitchFamily="34" charset="0"/>
            </a:endParaRPr>
          </a:p>
          <a:p>
            <a:pPr marL="0" indent="0" algn="just">
              <a:spcBef>
                <a:spcPts val="0"/>
              </a:spcBef>
              <a:buFont typeface="Wingdings" pitchFamily="2" charset="2"/>
              <a:buNone/>
            </a:pPr>
            <a:endParaRPr lang="en-US" sz="1800" i="0" u="none" strike="noStrike" baseline="0" dirty="0">
              <a:solidFill>
                <a:srgbClr val="002060"/>
              </a:solidFill>
              <a:latin typeface="Arial" panose="020B0604020202020204" pitchFamily="34" charset="0"/>
            </a:endParaRPr>
          </a:p>
          <a:p>
            <a:pPr marL="0" indent="0" algn="just">
              <a:spcBef>
                <a:spcPts val="0"/>
              </a:spcBef>
              <a:buFont typeface="Wingdings" pitchFamily="2" charset="2"/>
              <a:buNone/>
            </a:pPr>
            <a:r>
              <a:rPr lang="ro-RO" sz="2000" i="0" u="none" strike="noStrike" baseline="0" dirty="0">
                <a:solidFill>
                  <a:srgbClr val="003366"/>
                </a:solidFill>
                <a:latin typeface="Calibri" panose="020B0604020202020204" pitchFamily="34" charset="0"/>
              </a:rPr>
              <a:t>S</a:t>
            </a:r>
            <a:r>
              <a:rPr lang="en-US" sz="1800" i="0" u="none" strike="noStrike" baseline="0" dirty="0">
                <a:solidFill>
                  <a:srgbClr val="003366"/>
                </a:solidFill>
                <a:latin typeface="Calibri" panose="020B0604020202020204" pitchFamily="34" charset="0"/>
              </a:rPr>
              <a:t>-a</a:t>
            </a:r>
            <a:r>
              <a:rPr lang="ro-RO" sz="1800" i="0" u="none" strike="noStrike" baseline="0" dirty="0">
                <a:solidFill>
                  <a:srgbClr val="003366"/>
                </a:solidFill>
                <a:latin typeface="Calibri" panose="020B0604020202020204" pitchFamily="34" charset="0"/>
              </a:rPr>
              <a:t> introdu</a:t>
            </a:r>
            <a:r>
              <a:rPr lang="en-US" sz="1800" dirty="0">
                <a:solidFill>
                  <a:srgbClr val="003366"/>
                </a:solidFill>
                <a:latin typeface="Calibri" panose="020B0604020202020204" pitchFamily="34" charset="0"/>
              </a:rPr>
              <a:t>s</a:t>
            </a:r>
            <a:r>
              <a:rPr lang="ro-RO" sz="1800" i="0" u="none" strike="noStrike" baseline="0" dirty="0">
                <a:solidFill>
                  <a:srgbClr val="003366"/>
                </a:solidFill>
                <a:latin typeface="Calibri" panose="020B0604020202020204" pitchFamily="34" charset="0"/>
              </a:rPr>
              <a:t>:</a:t>
            </a:r>
          </a:p>
          <a:p>
            <a:pPr marL="0" indent="0" algn="just">
              <a:spcBef>
                <a:spcPts val="0"/>
              </a:spcBef>
              <a:buNone/>
            </a:pPr>
            <a:r>
              <a:rPr lang="en-US" sz="2000" dirty="0">
                <a:solidFill>
                  <a:srgbClr val="003366"/>
                </a:solidFill>
                <a:latin typeface="Calibri"/>
              </a:rPr>
              <a:t>3.5.2 </a:t>
            </a:r>
            <a:r>
              <a:rPr lang="en-US" sz="1800" dirty="0" err="1">
                <a:solidFill>
                  <a:srgbClr val="003366"/>
                </a:solidFill>
                <a:latin typeface="Calibri"/>
              </a:rPr>
              <a:t>În</a:t>
            </a:r>
            <a:r>
              <a:rPr lang="en-US" sz="1800" dirty="0">
                <a:solidFill>
                  <a:srgbClr val="003366"/>
                </a:solidFill>
                <a:latin typeface="Calibri"/>
              </a:rPr>
              <a:t> </a:t>
            </a:r>
            <a:r>
              <a:rPr lang="en-US" sz="1800" dirty="0" err="1">
                <a:solidFill>
                  <a:srgbClr val="003366"/>
                </a:solidFill>
                <a:latin typeface="Calibri"/>
              </a:rPr>
              <a:t>situația</a:t>
            </a:r>
            <a:r>
              <a:rPr lang="en-US" sz="1800" dirty="0">
                <a:solidFill>
                  <a:srgbClr val="003366"/>
                </a:solidFill>
                <a:latin typeface="Calibri"/>
              </a:rPr>
              <a:t> </a:t>
            </a:r>
            <a:r>
              <a:rPr lang="en-US" sz="1800" dirty="0" err="1">
                <a:solidFill>
                  <a:srgbClr val="003366"/>
                </a:solidFill>
                <a:latin typeface="Calibri"/>
              </a:rPr>
              <a:t>aplicării</a:t>
            </a:r>
            <a:r>
              <a:rPr lang="en-US" sz="1800" dirty="0">
                <a:solidFill>
                  <a:srgbClr val="003366"/>
                </a:solidFill>
                <a:latin typeface="Calibri"/>
              </a:rPr>
              <a:t> AMC4 ADR.OPS.B.070 a), </a:t>
            </a:r>
            <a:r>
              <a:rPr lang="en-US" sz="1800" dirty="0" err="1">
                <a:solidFill>
                  <a:srgbClr val="003366"/>
                </a:solidFill>
                <a:latin typeface="Calibri"/>
              </a:rPr>
              <a:t>marcajele</a:t>
            </a:r>
            <a:r>
              <a:rPr lang="en-US" sz="1800" dirty="0">
                <a:solidFill>
                  <a:srgbClr val="003366"/>
                </a:solidFill>
                <a:latin typeface="Calibri"/>
              </a:rPr>
              <a:t> de </a:t>
            </a:r>
            <a:r>
              <a:rPr lang="en-US" sz="1800" dirty="0" err="1">
                <a:solidFill>
                  <a:srgbClr val="003366"/>
                </a:solidFill>
                <a:latin typeface="Calibri"/>
              </a:rPr>
              <a:t>inchidere</a:t>
            </a:r>
            <a:r>
              <a:rPr lang="en-US" sz="1800" dirty="0">
                <a:solidFill>
                  <a:srgbClr val="003366"/>
                </a:solidFill>
                <a:latin typeface="Calibri"/>
              </a:rPr>
              <a:t> a </a:t>
            </a:r>
            <a:r>
              <a:rPr lang="en-US" sz="1800" dirty="0" err="1">
                <a:solidFill>
                  <a:srgbClr val="003366"/>
                </a:solidFill>
                <a:latin typeface="Calibri"/>
              </a:rPr>
              <a:t>unei</a:t>
            </a:r>
            <a:r>
              <a:rPr lang="en-US" sz="1800" dirty="0">
                <a:solidFill>
                  <a:srgbClr val="003366"/>
                </a:solidFill>
                <a:latin typeface="Calibri"/>
              </a:rPr>
              <a:t> </a:t>
            </a:r>
            <a:r>
              <a:rPr lang="en-US" sz="1800" dirty="0" err="1">
                <a:solidFill>
                  <a:srgbClr val="003366"/>
                </a:solidFill>
                <a:latin typeface="Calibri"/>
              </a:rPr>
              <a:t>piste</a:t>
            </a:r>
            <a:r>
              <a:rPr lang="en-US" sz="1800" dirty="0">
                <a:solidFill>
                  <a:srgbClr val="003366"/>
                </a:solidFill>
                <a:latin typeface="Calibri"/>
              </a:rPr>
              <a:t> </a:t>
            </a:r>
            <a:r>
              <a:rPr lang="en-US" sz="1800" dirty="0" err="1">
                <a:solidFill>
                  <a:srgbClr val="003366"/>
                </a:solidFill>
                <a:latin typeface="Calibri"/>
              </a:rPr>
              <a:t>sau</a:t>
            </a:r>
            <a:r>
              <a:rPr lang="en-US" sz="1800" dirty="0">
                <a:solidFill>
                  <a:srgbClr val="003366"/>
                </a:solidFill>
                <a:latin typeface="Calibri"/>
              </a:rPr>
              <a:t> </a:t>
            </a:r>
            <a:r>
              <a:rPr lang="en-US" sz="1800" dirty="0" err="1">
                <a:solidFill>
                  <a:srgbClr val="003366"/>
                </a:solidFill>
                <a:latin typeface="Calibri"/>
              </a:rPr>
              <a:t>căi</a:t>
            </a:r>
            <a:r>
              <a:rPr lang="en-US" sz="1800" dirty="0">
                <a:solidFill>
                  <a:srgbClr val="003366"/>
                </a:solidFill>
                <a:latin typeface="Calibri"/>
              </a:rPr>
              <a:t> de </a:t>
            </a:r>
            <a:r>
              <a:rPr lang="en-US" sz="1800" dirty="0" err="1">
                <a:solidFill>
                  <a:srgbClr val="003366"/>
                </a:solidFill>
                <a:latin typeface="Calibri"/>
              </a:rPr>
              <a:t>rulare</a:t>
            </a:r>
            <a:r>
              <a:rPr lang="en-US" sz="1800" dirty="0">
                <a:solidFill>
                  <a:srgbClr val="003366"/>
                </a:solidFill>
                <a:latin typeface="Calibri"/>
              </a:rPr>
              <a:t> </a:t>
            </a:r>
            <a:r>
              <a:rPr lang="en-US" sz="1800" dirty="0" err="1">
                <a:solidFill>
                  <a:srgbClr val="003366"/>
                </a:solidFill>
                <a:latin typeface="Calibri"/>
              </a:rPr>
              <a:t>sau</a:t>
            </a:r>
            <a:r>
              <a:rPr lang="en-US" sz="1800" dirty="0">
                <a:solidFill>
                  <a:srgbClr val="003366"/>
                </a:solidFill>
                <a:latin typeface="Calibri"/>
              </a:rPr>
              <a:t> o </a:t>
            </a:r>
            <a:r>
              <a:rPr lang="en-US" sz="1800" dirty="0" err="1">
                <a:solidFill>
                  <a:srgbClr val="003366"/>
                </a:solidFill>
                <a:latin typeface="Calibri"/>
              </a:rPr>
              <a:t>porțiune</a:t>
            </a:r>
            <a:r>
              <a:rPr lang="en-US" sz="1800" dirty="0">
                <a:solidFill>
                  <a:srgbClr val="003366"/>
                </a:solidFill>
                <a:latin typeface="Calibri"/>
              </a:rPr>
              <a:t> a </a:t>
            </a:r>
            <a:r>
              <a:rPr lang="en-US" sz="1800" dirty="0" err="1">
                <a:solidFill>
                  <a:srgbClr val="003366"/>
                </a:solidFill>
                <a:latin typeface="Calibri"/>
              </a:rPr>
              <a:t>acestora</a:t>
            </a:r>
            <a:r>
              <a:rPr lang="en-US" sz="1800" dirty="0">
                <a:solidFill>
                  <a:srgbClr val="003366"/>
                </a:solidFill>
                <a:latin typeface="Calibri"/>
              </a:rPr>
              <a:t> pot fi </a:t>
            </a:r>
            <a:r>
              <a:rPr lang="en-US" sz="1800" dirty="0" err="1">
                <a:solidFill>
                  <a:srgbClr val="003366"/>
                </a:solidFill>
                <a:latin typeface="Calibri"/>
              </a:rPr>
              <a:t>omise</a:t>
            </a:r>
            <a:r>
              <a:rPr lang="en-US" sz="1800" dirty="0">
                <a:solidFill>
                  <a:srgbClr val="003366"/>
                </a:solidFill>
                <a:latin typeface="Calibri"/>
              </a:rPr>
              <a:t> </a:t>
            </a:r>
            <a:r>
              <a:rPr lang="en-US" sz="1800" dirty="0" err="1">
                <a:solidFill>
                  <a:srgbClr val="003366"/>
                </a:solidFill>
                <a:latin typeface="Calibri"/>
              </a:rPr>
              <a:t>dacă</a:t>
            </a:r>
            <a:r>
              <a:rPr lang="en-US" sz="1800" dirty="0">
                <a:solidFill>
                  <a:srgbClr val="003366"/>
                </a:solidFill>
                <a:latin typeface="Calibri"/>
              </a:rPr>
              <a:t> </a:t>
            </a:r>
            <a:r>
              <a:rPr lang="en-US" sz="1800" dirty="0" err="1">
                <a:solidFill>
                  <a:srgbClr val="003366"/>
                </a:solidFill>
                <a:latin typeface="Calibri"/>
              </a:rPr>
              <a:t>durata</a:t>
            </a:r>
            <a:r>
              <a:rPr lang="en-US" sz="1800" dirty="0">
                <a:solidFill>
                  <a:srgbClr val="003366"/>
                </a:solidFill>
                <a:latin typeface="Calibri"/>
              </a:rPr>
              <a:t> de </a:t>
            </a:r>
            <a:r>
              <a:rPr lang="en-US" sz="1800" dirty="0" err="1">
                <a:solidFill>
                  <a:srgbClr val="003366"/>
                </a:solidFill>
                <a:latin typeface="Calibri"/>
              </a:rPr>
              <a:t>inchidere</a:t>
            </a:r>
            <a:r>
              <a:rPr lang="en-US" sz="1800" dirty="0">
                <a:solidFill>
                  <a:srgbClr val="003366"/>
                </a:solidFill>
                <a:latin typeface="Calibri"/>
              </a:rPr>
              <a:t> a </a:t>
            </a:r>
            <a:r>
              <a:rPr lang="en-US" sz="1800" dirty="0" err="1">
                <a:solidFill>
                  <a:srgbClr val="003366"/>
                </a:solidFill>
                <a:latin typeface="Calibri"/>
              </a:rPr>
              <a:t>suprafețelor</a:t>
            </a:r>
            <a:r>
              <a:rPr lang="en-US" sz="1800" dirty="0">
                <a:solidFill>
                  <a:srgbClr val="003366"/>
                </a:solidFill>
                <a:latin typeface="Calibri"/>
              </a:rPr>
              <a:t> </a:t>
            </a:r>
            <a:r>
              <a:rPr lang="en-US" sz="1800" dirty="0" err="1">
                <a:solidFill>
                  <a:srgbClr val="003366"/>
                </a:solidFill>
                <a:latin typeface="Calibri"/>
              </a:rPr>
              <a:t>menționate</a:t>
            </a:r>
            <a:r>
              <a:rPr lang="en-US" sz="1800" dirty="0">
                <a:solidFill>
                  <a:srgbClr val="003366"/>
                </a:solidFill>
                <a:latin typeface="Calibri"/>
              </a:rPr>
              <a:t> </a:t>
            </a:r>
            <a:r>
              <a:rPr lang="en-US" sz="1800" dirty="0" err="1">
                <a:solidFill>
                  <a:srgbClr val="003366"/>
                </a:solidFill>
                <a:latin typeface="Calibri"/>
              </a:rPr>
              <a:t>mai</a:t>
            </a:r>
            <a:r>
              <a:rPr lang="en-US" sz="1800" dirty="0">
                <a:solidFill>
                  <a:srgbClr val="003366"/>
                </a:solidFill>
                <a:latin typeface="Calibri"/>
              </a:rPr>
              <a:t> sus </a:t>
            </a:r>
            <a:r>
              <a:rPr lang="en-US" sz="1800" dirty="0" err="1">
                <a:solidFill>
                  <a:srgbClr val="003366"/>
                </a:solidFill>
                <a:latin typeface="Calibri"/>
              </a:rPr>
              <a:t>este</a:t>
            </a:r>
            <a:r>
              <a:rPr lang="en-US" sz="1800" dirty="0">
                <a:solidFill>
                  <a:srgbClr val="003366"/>
                </a:solidFill>
                <a:latin typeface="Calibri"/>
              </a:rPr>
              <a:t> </a:t>
            </a:r>
            <a:r>
              <a:rPr lang="en-US" sz="1800" dirty="0" err="1">
                <a:solidFill>
                  <a:srgbClr val="003366"/>
                </a:solidFill>
                <a:latin typeface="Calibri"/>
              </a:rPr>
              <a:t>mai</a:t>
            </a:r>
            <a:r>
              <a:rPr lang="en-US" sz="1800" dirty="0">
                <a:solidFill>
                  <a:srgbClr val="003366"/>
                </a:solidFill>
                <a:latin typeface="Calibri"/>
              </a:rPr>
              <a:t> </a:t>
            </a:r>
            <a:r>
              <a:rPr lang="en-US" sz="1800" dirty="0" err="1">
                <a:solidFill>
                  <a:srgbClr val="003366"/>
                </a:solidFill>
                <a:latin typeface="Calibri"/>
              </a:rPr>
              <a:t>mică</a:t>
            </a:r>
            <a:r>
              <a:rPr lang="en-US" sz="1800" dirty="0">
                <a:solidFill>
                  <a:srgbClr val="003366"/>
                </a:solidFill>
                <a:latin typeface="Calibri"/>
              </a:rPr>
              <a:t> de </a:t>
            </a:r>
            <a:r>
              <a:rPr lang="en-US" sz="1800" b="1" dirty="0">
                <a:solidFill>
                  <a:srgbClr val="003366"/>
                </a:solidFill>
                <a:latin typeface="Calibri"/>
              </a:rPr>
              <a:t>48 ore </a:t>
            </a:r>
            <a:r>
              <a:rPr lang="en-US" sz="1800" dirty="0" err="1">
                <a:solidFill>
                  <a:srgbClr val="003366"/>
                </a:solidFill>
                <a:latin typeface="Calibri"/>
              </a:rPr>
              <a:t>și</a:t>
            </a:r>
            <a:r>
              <a:rPr lang="en-US" sz="1800" dirty="0">
                <a:solidFill>
                  <a:srgbClr val="003366"/>
                </a:solidFill>
                <a:latin typeface="Calibri"/>
              </a:rPr>
              <a:t> se </a:t>
            </a:r>
            <a:r>
              <a:rPr lang="en-US" sz="1800" dirty="0" err="1">
                <a:solidFill>
                  <a:srgbClr val="003366"/>
                </a:solidFill>
                <a:latin typeface="Calibri"/>
              </a:rPr>
              <a:t>asigură</a:t>
            </a:r>
            <a:r>
              <a:rPr lang="en-US" sz="1800" dirty="0">
                <a:solidFill>
                  <a:srgbClr val="003366"/>
                </a:solidFill>
                <a:latin typeface="Calibri"/>
              </a:rPr>
              <a:t> </a:t>
            </a:r>
            <a:r>
              <a:rPr lang="en-US" sz="1800" dirty="0" err="1">
                <a:solidFill>
                  <a:srgbClr val="003366"/>
                </a:solidFill>
                <a:latin typeface="Calibri"/>
              </a:rPr>
              <a:t>informare</a:t>
            </a:r>
            <a:r>
              <a:rPr lang="en-US" sz="1800" dirty="0">
                <a:solidFill>
                  <a:srgbClr val="003366"/>
                </a:solidFill>
                <a:latin typeface="Calibri"/>
              </a:rPr>
              <a:t> </a:t>
            </a:r>
            <a:r>
              <a:rPr lang="en-US" sz="1800" dirty="0" err="1">
                <a:solidFill>
                  <a:srgbClr val="003366"/>
                </a:solidFill>
                <a:latin typeface="Calibri"/>
              </a:rPr>
              <a:t>aeronautică</a:t>
            </a:r>
            <a:r>
              <a:rPr lang="en-US" sz="1800" dirty="0">
                <a:solidFill>
                  <a:srgbClr val="003366"/>
                </a:solidFill>
                <a:latin typeface="Calibri"/>
              </a:rPr>
              <a:t> </a:t>
            </a:r>
            <a:r>
              <a:rPr lang="en-US" sz="1800" dirty="0" err="1">
                <a:solidFill>
                  <a:srgbClr val="003366"/>
                </a:solidFill>
                <a:latin typeface="Calibri"/>
              </a:rPr>
              <a:t>adecvată</a:t>
            </a:r>
            <a:r>
              <a:rPr lang="en-US" sz="1800" dirty="0">
                <a:solidFill>
                  <a:srgbClr val="003366"/>
                </a:solidFill>
                <a:latin typeface="Calibri"/>
              </a:rPr>
              <a:t>.</a:t>
            </a:r>
          </a:p>
          <a:p>
            <a:pPr marL="0" indent="0" algn="just">
              <a:spcBef>
                <a:spcPts val="0"/>
              </a:spcBef>
              <a:buNone/>
            </a:pPr>
            <a:r>
              <a:rPr lang="ro-RO" sz="2000" b="1" i="0" u="none" strike="noStrike" baseline="0" dirty="0">
                <a:solidFill>
                  <a:srgbClr val="003366"/>
                </a:solidFill>
                <a:latin typeface="Calibri" panose="020B0604020202020204" pitchFamily="34" charset="0"/>
              </a:rPr>
              <a:t>	</a:t>
            </a:r>
            <a:endParaRPr lang="ro-RO" sz="1500" b="1" i="0" u="none" strike="noStrike" baseline="0" dirty="0">
              <a:solidFill>
                <a:schemeClr val="accent5">
                  <a:lumMod val="50000"/>
                </a:schemeClr>
              </a:solidFill>
              <a:latin typeface="Arial" panose="020B0604020202020204" pitchFamily="34" charset="0"/>
            </a:endParaRPr>
          </a:p>
        </p:txBody>
      </p:sp>
      <p:sp>
        <p:nvSpPr>
          <p:cNvPr id="25603" name="Slide Number Placeholder 3">
            <a:extLst>
              <a:ext uri="{FF2B5EF4-FFF2-40B4-BE49-F238E27FC236}">
                <a16:creationId xmlns:a16="http://schemas.microsoft.com/office/drawing/2014/main" id="{7013A50D-715F-6B4C-0EA6-57AE9781D10B}"/>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5</a:t>
            </a:fld>
            <a:endParaRPr lang="ro-RO" altLang="en-US" dirty="0">
              <a:solidFill>
                <a:srgbClr val="000000"/>
              </a:solidFill>
            </a:endParaRPr>
          </a:p>
        </p:txBody>
      </p:sp>
      <p:pic>
        <p:nvPicPr>
          <p:cNvPr id="8" name="Picture 5">
            <a:extLst>
              <a:ext uri="{FF2B5EF4-FFF2-40B4-BE49-F238E27FC236}">
                <a16:creationId xmlns:a16="http://schemas.microsoft.com/office/drawing/2014/main" id="{C29631AA-0246-EAA2-0C50-8702FD6BCDA6}"/>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F437C523-7F0D-9D1D-83AD-7BF5058F6560}"/>
              </a:ext>
            </a:extLst>
          </p:cNvPr>
          <p:cNvSpPr>
            <a:spLocks noGrp="1"/>
          </p:cNvSpPr>
          <p:nvPr>
            <p:ph type="title"/>
          </p:nvPr>
        </p:nvSpPr>
        <p:spPr>
          <a:xfrm>
            <a:off x="490800" y="553194"/>
            <a:ext cx="8229600" cy="643558"/>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69FE4D32-8D7D-AB25-DEFD-2155C88F5FC2}"/>
              </a:ext>
            </a:extLst>
          </p:cNvPr>
          <p:cNvSpPr txBox="1">
            <a:spLocks noChangeArrowheads="1"/>
          </p:cNvSpPr>
          <p:nvPr/>
        </p:nvSpPr>
        <p:spPr bwMode="auto">
          <a:xfrm>
            <a:off x="0" y="6453336"/>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p:txBody>
      </p:sp>
    </p:spTree>
    <p:extLst>
      <p:ext uri="{BB962C8B-B14F-4D97-AF65-F5344CB8AC3E}">
        <p14:creationId xmlns:p14="http://schemas.microsoft.com/office/powerpoint/2010/main" val="104700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9F433523-AFBA-8D6A-2406-C3D3C76F0F3E}"/>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CAEBA795-F259-14FC-F8FE-2435845C4D8E}"/>
              </a:ext>
            </a:extLst>
          </p:cNvPr>
          <p:cNvSpPr>
            <a:spLocks noGrp="1"/>
          </p:cNvSpPr>
          <p:nvPr>
            <p:ph idx="1"/>
          </p:nvPr>
        </p:nvSpPr>
        <p:spPr>
          <a:xfrm>
            <a:off x="472668" y="1211119"/>
            <a:ext cx="8265864" cy="5029200"/>
          </a:xfrm>
        </p:spPr>
        <p:txBody>
          <a:bodyPr wrap="square">
            <a:spAutoFit/>
          </a:bodyPr>
          <a:lstStyle/>
          <a:p>
            <a:pPr marL="0" indent="0" algn="ctr">
              <a:spcBef>
                <a:spcPts val="0"/>
              </a:spcBef>
              <a:buFont typeface="Wingdings" pitchFamily="2" charset="2"/>
              <a:buNone/>
            </a:pPr>
            <a:r>
              <a:rPr lang="en-US" sz="1800" b="1" i="0" u="none" strike="noStrike" baseline="0" dirty="0">
                <a:solidFill>
                  <a:srgbClr val="003366"/>
                </a:solidFill>
                <a:latin typeface="Calibri" panose="020B0604020202020204" pitchFamily="34" charset="0"/>
              </a:rPr>
              <a:t>CAPITOLUL 5. EVIDENȚA MĂSURILOR CORECTIVE</a:t>
            </a:r>
            <a:endParaRPr lang="ro-RO" sz="2000" b="1" i="0" u="none" strike="noStrike" baseline="0" dirty="0">
              <a:solidFill>
                <a:srgbClr val="002060"/>
              </a:solidFill>
              <a:latin typeface="Arial" panose="020B0604020202020204" pitchFamily="34" charset="0"/>
            </a:endParaRPr>
          </a:p>
          <a:p>
            <a:pPr marL="0" indent="0" algn="just">
              <a:spcBef>
                <a:spcPts val="0"/>
              </a:spcBef>
              <a:buNone/>
            </a:pPr>
            <a:endParaRPr lang="ro-RO" sz="1500" i="0" u="none" strike="noStrike" baseline="0" dirty="0">
              <a:solidFill>
                <a:srgbClr val="002060"/>
              </a:solidFill>
              <a:latin typeface="Arial" panose="020B0604020202020204" pitchFamily="34" charset="0"/>
            </a:endParaRPr>
          </a:p>
          <a:p>
            <a:pPr marL="0" indent="0" algn="just">
              <a:spcBef>
                <a:spcPts val="0"/>
              </a:spcBef>
              <a:buNone/>
            </a:pPr>
            <a:r>
              <a:rPr lang="en-US" sz="1800" b="1" i="0" u="none" strike="noStrike" baseline="0" dirty="0">
                <a:solidFill>
                  <a:srgbClr val="003366"/>
                </a:solidFill>
                <a:latin typeface="Calibri" panose="020B0604020202020204" pitchFamily="34" charset="0"/>
              </a:rPr>
              <a:t>5.1 </a:t>
            </a:r>
            <a:r>
              <a:rPr lang="en-US" sz="1800" b="1" i="0" u="none" strike="noStrike" baseline="0" dirty="0" err="1">
                <a:solidFill>
                  <a:srgbClr val="003366"/>
                </a:solidFill>
                <a:latin typeface="Calibri" panose="020B0604020202020204" pitchFamily="34" charset="0"/>
              </a:rPr>
              <a:t>Planul</a:t>
            </a:r>
            <a:r>
              <a:rPr lang="en-US" sz="1800" b="1" i="0" u="none" strike="noStrike" baseline="0" dirty="0">
                <a:solidFill>
                  <a:srgbClr val="003366"/>
                </a:solidFill>
                <a:latin typeface="Calibri" panose="020B0604020202020204" pitchFamily="34" charset="0"/>
              </a:rPr>
              <a:t> de </a:t>
            </a:r>
            <a:r>
              <a:rPr lang="en-US" sz="1800" b="1" i="0" u="none" strike="noStrike" baseline="0" dirty="0" err="1">
                <a:solidFill>
                  <a:srgbClr val="003366"/>
                </a:solidFill>
                <a:latin typeface="Calibri" panose="020B0604020202020204" pitchFamily="34" charset="0"/>
              </a:rPr>
              <a:t>Acțiuni</a:t>
            </a:r>
            <a:r>
              <a:rPr lang="en-US" sz="1800" b="1" i="0" u="none" strike="noStrike" baseline="0" dirty="0">
                <a:solidFill>
                  <a:srgbClr val="003366"/>
                </a:solidFill>
                <a:latin typeface="Calibri" panose="020B0604020202020204" pitchFamily="34" charset="0"/>
              </a:rPr>
              <a:t> </a:t>
            </a:r>
            <a:r>
              <a:rPr lang="en-US" sz="1800" b="1" i="0" u="none" strike="noStrike" baseline="0" dirty="0" err="1">
                <a:solidFill>
                  <a:srgbClr val="003366"/>
                </a:solidFill>
                <a:latin typeface="Calibri" panose="020B0604020202020204" pitchFamily="34" charset="0"/>
              </a:rPr>
              <a:t>Corective</a:t>
            </a:r>
            <a:endParaRPr lang="ro-RO" sz="1800" b="1" i="0" u="none" strike="noStrike" baseline="0" dirty="0">
              <a:solidFill>
                <a:srgbClr val="002060"/>
              </a:solidFill>
              <a:latin typeface="Arial" panose="020B0604020202020204" pitchFamily="34" charset="0"/>
            </a:endParaRPr>
          </a:p>
          <a:p>
            <a:pPr marL="0" indent="0" algn="just">
              <a:spcBef>
                <a:spcPts val="0"/>
              </a:spcBef>
              <a:buNone/>
            </a:pPr>
            <a:endParaRPr lang="ro-RO" sz="1000" i="0" u="none" strike="noStrike" baseline="0" dirty="0">
              <a:solidFill>
                <a:srgbClr val="002060"/>
              </a:solidFill>
              <a:latin typeface="Arial" panose="020B0604020202020204" pitchFamily="34" charset="0"/>
            </a:endParaRPr>
          </a:p>
          <a:p>
            <a:pPr marL="0" indent="0" algn="just">
              <a:buNone/>
            </a:pPr>
            <a:r>
              <a:rPr lang="ro-RO" sz="1800" b="1" i="0" u="none" strike="noStrike" baseline="0" dirty="0">
                <a:solidFill>
                  <a:srgbClr val="003366"/>
                </a:solidFill>
                <a:latin typeface="Calibri" panose="020B0604020202020204" pitchFamily="34" charset="0"/>
              </a:rPr>
              <a:t>”</a:t>
            </a:r>
            <a:r>
              <a:rPr lang="es-ES" sz="1700" b="1" i="0" u="none" strike="noStrike" baseline="0" dirty="0">
                <a:solidFill>
                  <a:srgbClr val="003366"/>
                </a:solidFill>
                <a:latin typeface="Calibri" panose="020B0604020202020204" pitchFamily="34" charset="0"/>
              </a:rPr>
              <a:t>5.1.4 </a:t>
            </a:r>
            <a:r>
              <a:rPr lang="es-ES" sz="1700" b="1" i="0" u="none" strike="noStrike" baseline="0" dirty="0" err="1">
                <a:solidFill>
                  <a:srgbClr val="003366"/>
                </a:solidFill>
                <a:latin typeface="Calibri" panose="020B0604020202020204" pitchFamily="34" charset="0"/>
              </a:rPr>
              <a:t>Neconformitățile</a:t>
            </a:r>
            <a:r>
              <a:rPr lang="es-ES" sz="1700" b="1" i="0" u="none" strike="noStrike" baseline="0" dirty="0">
                <a:solidFill>
                  <a:srgbClr val="003366"/>
                </a:solidFill>
                <a:latin typeface="Calibri" panose="020B0604020202020204" pitchFamily="34" charset="0"/>
              </a:rPr>
              <a:t> de nivel 1 </a:t>
            </a:r>
            <a:r>
              <a:rPr lang="es-ES" sz="1700" b="1" i="0" u="none" strike="noStrike" baseline="0" dirty="0" err="1">
                <a:solidFill>
                  <a:srgbClr val="003366"/>
                </a:solidFill>
                <a:latin typeface="Calibri" panose="020B0604020202020204" pitchFamily="34" charset="0"/>
              </a:rPr>
              <a:t>includ</a:t>
            </a:r>
            <a:r>
              <a:rPr lang="es-ES" sz="1700" b="0" i="0" u="none" strike="noStrike" baseline="0" dirty="0">
                <a:solidFill>
                  <a:srgbClr val="003366"/>
                </a:solidFill>
                <a:latin typeface="Calibri" panose="020B0604020202020204" pitchFamily="34" charset="0"/>
              </a:rPr>
              <a:t>: </a:t>
            </a:r>
          </a:p>
          <a:p>
            <a:pPr marL="0" indent="0" algn="just">
              <a:buNone/>
            </a:pPr>
            <a:r>
              <a:rPr lang="en-US" sz="1800" b="0" i="0" u="none" strike="noStrike" baseline="0" dirty="0">
                <a:solidFill>
                  <a:srgbClr val="003366"/>
                </a:solidFill>
                <a:latin typeface="Calibri" panose="020B0604020202020204" pitchFamily="34" charset="0"/>
              </a:rPr>
              <a:t>(1) </a:t>
            </a:r>
            <a:r>
              <a:rPr lang="en-US" sz="1700" b="0" i="0" u="none" strike="noStrike" baseline="0" dirty="0" err="1">
                <a:solidFill>
                  <a:srgbClr val="003366"/>
                </a:solidFill>
                <a:latin typeface="Calibri" panose="020B0604020202020204" pitchFamily="34" charset="0"/>
              </a:rPr>
              <a:t>neacordarea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accesului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inspectorilor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aeronautici</a:t>
            </a:r>
            <a:r>
              <a:rPr lang="en-US" sz="1700" b="0" i="0" u="none" strike="noStrike" baseline="0" dirty="0">
                <a:solidFill>
                  <a:srgbClr val="003366"/>
                </a:solidFill>
                <a:latin typeface="Calibri" panose="020B0604020202020204" pitchFamily="34" charset="0"/>
              </a:rPr>
              <a:t> AACR la </a:t>
            </a:r>
            <a:r>
              <a:rPr lang="en-US" sz="1700" b="0" i="0" u="none" strike="noStrike" baseline="0" dirty="0" err="1">
                <a:solidFill>
                  <a:srgbClr val="003366"/>
                </a:solidFill>
                <a:latin typeface="Calibri" panose="020B0604020202020204" pitchFamily="34" charset="0"/>
              </a:rPr>
              <a:t>aerodrom</a:t>
            </a:r>
            <a:r>
              <a:rPr lang="en-US" sz="1700" b="0" i="0" u="none" strike="noStrike" baseline="0" dirty="0">
                <a:solidFill>
                  <a:srgbClr val="003366"/>
                </a:solidFill>
                <a:latin typeface="Calibri" panose="020B0604020202020204" pitchFamily="34" charset="0"/>
              </a:rPr>
              <a:t>, la </a:t>
            </a:r>
            <a:r>
              <a:rPr lang="en-US" sz="1700" b="0" i="0" u="none" strike="noStrike" baseline="0" dirty="0" err="1">
                <a:solidFill>
                  <a:srgbClr val="003366"/>
                </a:solidFill>
                <a:latin typeface="Calibri" panose="020B0604020202020204" pitchFamily="34" charset="0"/>
              </a:rPr>
              <a:t>facilitățile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operatorului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aerodrom</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ale </a:t>
            </a:r>
            <a:r>
              <a:rPr lang="en-US" sz="1700" b="0" i="0" u="none" strike="noStrike" baseline="0" dirty="0" err="1">
                <a:solidFill>
                  <a:srgbClr val="003366"/>
                </a:solidFill>
                <a:latin typeface="Calibri" panose="020B0604020202020204" pitchFamily="34" charset="0"/>
              </a:rPr>
              <a:t>furnizorului</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servicii</a:t>
            </a:r>
            <a:r>
              <a:rPr lang="en-US" sz="1700" b="0" i="0" u="none" strike="noStrike" baseline="0" dirty="0">
                <a:solidFill>
                  <a:srgbClr val="003366"/>
                </a:solidFill>
                <a:latin typeface="Calibri" panose="020B0604020202020204" pitchFamily="34" charset="0"/>
              </a:rPr>
              <a:t> de management al </a:t>
            </a:r>
            <a:r>
              <a:rPr lang="en-US" sz="1700" b="0" i="0" u="none" strike="noStrike" baseline="0" dirty="0" err="1">
                <a:solidFill>
                  <a:srgbClr val="003366"/>
                </a:solidFill>
                <a:latin typeface="Calibri" panose="020B0604020202020204" pitchFamily="34" charset="0"/>
              </a:rPr>
              <a:t>platformei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așa</a:t>
            </a:r>
            <a:r>
              <a:rPr lang="en-US" sz="1700" b="0" i="0" u="none" strike="noStrike" baseline="0" dirty="0">
                <a:solidFill>
                  <a:srgbClr val="003366"/>
                </a:solidFill>
                <a:latin typeface="Calibri" panose="020B0604020202020204" pitchFamily="34" charset="0"/>
              </a:rPr>
              <a:t> cum sunt definite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ADR.OR.C.015,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timpul</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orelor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normale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funcționare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după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două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solicitări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scrise</a:t>
            </a:r>
            <a:r>
              <a:rPr lang="en-US" sz="1700" b="0" i="0" u="none" strike="noStrike" baseline="0" dirty="0">
                <a:solidFill>
                  <a:srgbClr val="003366"/>
                </a:solidFill>
                <a:latin typeface="Calibri" panose="020B0604020202020204" pitchFamily="34" charset="0"/>
              </a:rPr>
              <a:t>; </a:t>
            </a:r>
          </a:p>
          <a:p>
            <a:pPr marL="0" indent="0" algn="just">
              <a:buNone/>
            </a:pPr>
            <a:r>
              <a:rPr lang="en-US" sz="1800" b="0" i="0" u="none" strike="noStrike" baseline="0" dirty="0">
                <a:solidFill>
                  <a:srgbClr val="003366"/>
                </a:solidFill>
                <a:latin typeface="Calibri" panose="020B0604020202020204" pitchFamily="34" charset="0"/>
              </a:rPr>
              <a:t>(2) </a:t>
            </a:r>
            <a:r>
              <a:rPr lang="en-US" sz="1700" b="0" i="0" u="none" strike="noStrike" baseline="0" dirty="0" err="1">
                <a:solidFill>
                  <a:srgbClr val="003366"/>
                </a:solidFill>
                <a:latin typeface="Calibri" panose="020B0604020202020204" pitchFamily="34" charset="0"/>
              </a:rPr>
              <a:t>obținerea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menținerea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valabilității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unui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certificat</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prin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falsificarea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dovezilor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scrise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depuse</a:t>
            </a:r>
            <a:r>
              <a:rPr lang="en-US" sz="1700" b="0" i="0" u="none" strike="noStrike" baseline="0" dirty="0">
                <a:solidFill>
                  <a:srgbClr val="003366"/>
                </a:solidFill>
                <a:latin typeface="Calibri" panose="020B0604020202020204" pitchFamily="34" charset="0"/>
              </a:rPr>
              <a:t>; </a:t>
            </a:r>
          </a:p>
          <a:p>
            <a:pPr marL="0" indent="0" algn="just">
              <a:buNone/>
            </a:pPr>
            <a:r>
              <a:rPr lang="en-US" sz="1800" b="0" i="0" u="none" strike="noStrike" baseline="0" dirty="0">
                <a:solidFill>
                  <a:srgbClr val="003366"/>
                </a:solidFill>
                <a:latin typeface="Calibri" panose="020B0604020202020204" pitchFamily="34" charset="0"/>
              </a:rPr>
              <a:t>(3) </a:t>
            </a:r>
            <a:r>
              <a:rPr lang="en-US" sz="1700" b="0" i="0" u="none" strike="noStrike" baseline="0" dirty="0" err="1">
                <a:solidFill>
                  <a:srgbClr val="003366"/>
                </a:solidFill>
                <a:latin typeface="Calibri" panose="020B0604020202020204" pitchFamily="34" charset="0"/>
              </a:rPr>
              <a:t>Dovada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unor</a:t>
            </a:r>
            <a:r>
              <a:rPr lang="en-US" sz="1700" b="0" i="0" u="none" strike="noStrike" baseline="0" dirty="0">
                <a:solidFill>
                  <a:srgbClr val="003366"/>
                </a:solidFill>
                <a:latin typeface="Calibri" panose="020B0604020202020204" pitchFamily="34" charset="0"/>
              </a:rPr>
              <a:t> practice </a:t>
            </a:r>
            <a:r>
              <a:rPr lang="en-US" sz="1700" b="0" i="0" u="none" strike="noStrike" baseline="0" dirty="0" err="1">
                <a:solidFill>
                  <a:srgbClr val="003366"/>
                </a:solidFill>
                <a:latin typeface="Calibri" panose="020B0604020202020204" pitchFamily="34" charset="0"/>
              </a:rPr>
              <a:t>neregulamentare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utilizare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frauduloasă</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unui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certificat</a:t>
            </a:r>
            <a:r>
              <a:rPr lang="en-US" sz="1700" b="0" i="0" u="none" strike="noStrike" baseline="0" dirty="0">
                <a:solidFill>
                  <a:srgbClr val="003366"/>
                </a:solidFill>
                <a:latin typeface="Calibri" panose="020B0604020202020204" pitchFamily="34" charset="0"/>
              </a:rPr>
              <a:t>; </a:t>
            </a:r>
          </a:p>
          <a:p>
            <a:pPr marL="0" indent="0" algn="just">
              <a:buNone/>
            </a:pPr>
            <a:r>
              <a:rPr lang="it-IT" sz="1800" b="0" i="0" u="none" strike="noStrike" baseline="0" dirty="0">
                <a:solidFill>
                  <a:srgbClr val="003366"/>
                </a:solidFill>
                <a:latin typeface="Calibri" panose="020B0604020202020204" pitchFamily="34" charset="0"/>
              </a:rPr>
              <a:t>(4) lipsa unui manager responsabil; și </a:t>
            </a:r>
          </a:p>
          <a:p>
            <a:pPr marL="0" indent="0" algn="just">
              <a:buNone/>
            </a:pPr>
            <a:r>
              <a:rPr lang="en-US" sz="1800" b="0" i="0" u="none" strike="noStrike" baseline="0" dirty="0">
                <a:solidFill>
                  <a:srgbClr val="003366"/>
                </a:solidFill>
                <a:latin typeface="Calibri" panose="020B0604020202020204" pitchFamily="34" charset="0"/>
              </a:rPr>
              <a:t>(5) </a:t>
            </a:r>
            <a:r>
              <a:rPr lang="en-US" sz="1700" b="1" i="0" u="none" strike="noStrike" baseline="0" dirty="0" err="1">
                <a:solidFill>
                  <a:srgbClr val="003366"/>
                </a:solidFill>
                <a:latin typeface="Calibri" panose="020B0604020202020204" pitchFamily="34" charset="0"/>
              </a:rPr>
              <a:t>neconformități</a:t>
            </a:r>
            <a:r>
              <a:rPr lang="en-US" sz="1700" b="1" i="0" u="none" strike="noStrike" baseline="0" dirty="0">
                <a:solidFill>
                  <a:srgbClr val="003366"/>
                </a:solidFill>
                <a:latin typeface="Calibri" panose="020B0604020202020204" pitchFamily="34" charset="0"/>
              </a:rPr>
              <a:t> N2 care nu au </a:t>
            </a:r>
            <a:r>
              <a:rPr lang="en-US" sz="1700" b="1" i="0" u="none" strike="noStrike" baseline="0" dirty="0" err="1">
                <a:solidFill>
                  <a:srgbClr val="003366"/>
                </a:solidFill>
                <a:latin typeface="Calibri" panose="020B0604020202020204" pitchFamily="34" charset="0"/>
              </a:rPr>
              <a:t>fost</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închise</a:t>
            </a:r>
            <a:r>
              <a:rPr lang="en-US" sz="1700" b="1" i="0" u="none" strike="noStrike" baseline="0" dirty="0">
                <a:solidFill>
                  <a:srgbClr val="003366"/>
                </a:solidFill>
                <a:latin typeface="Calibri" panose="020B0604020202020204" pitchFamily="34" charset="0"/>
              </a:rPr>
              <a:t> la </a:t>
            </a:r>
            <a:r>
              <a:rPr lang="en-US" sz="1700" b="1" i="0" u="none" strike="noStrike" baseline="0" dirty="0" err="1">
                <a:solidFill>
                  <a:srgbClr val="003366"/>
                </a:solidFill>
                <a:latin typeface="Calibri" panose="020B0604020202020204" pitchFamily="34" charset="0"/>
              </a:rPr>
              <a:t>timp</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și</a:t>
            </a:r>
            <a:r>
              <a:rPr lang="en-US" sz="1700" b="1" i="0" u="none" strike="noStrike" baseline="0" dirty="0">
                <a:solidFill>
                  <a:srgbClr val="003366"/>
                </a:solidFill>
                <a:latin typeface="Calibri" panose="020B0604020202020204" pitchFamily="34" charset="0"/>
              </a:rPr>
              <a:t> care, </a:t>
            </a:r>
            <a:r>
              <a:rPr lang="en-US" sz="1700" b="1" i="0" u="none" strike="noStrike" baseline="0" dirty="0" err="1">
                <a:solidFill>
                  <a:srgbClr val="003366"/>
                </a:solidFill>
                <a:latin typeface="Calibri" panose="020B0604020202020204" pitchFamily="34" charset="0"/>
              </a:rPr>
              <a:t>în</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urma</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analizei</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efectuate</a:t>
            </a:r>
            <a:r>
              <a:rPr lang="en-US" sz="1700" b="1" i="0" u="none" strike="noStrike" baseline="0" dirty="0">
                <a:solidFill>
                  <a:srgbClr val="003366"/>
                </a:solidFill>
                <a:latin typeface="Calibri" panose="020B0604020202020204" pitchFamily="34" charset="0"/>
              </a:rPr>
              <a:t> de AACR, s-a </a:t>
            </a:r>
            <a:r>
              <a:rPr lang="en-US" sz="1700" b="1" i="0" u="none" strike="noStrike" baseline="0" dirty="0" err="1">
                <a:solidFill>
                  <a:srgbClr val="003366"/>
                </a:solidFill>
                <a:latin typeface="Calibri" panose="020B0604020202020204" pitchFamily="34" charset="0"/>
              </a:rPr>
              <a:t>constatat</a:t>
            </a:r>
            <a:r>
              <a:rPr lang="en-US" sz="1700" b="1" i="0" u="none" strike="noStrike" baseline="0" dirty="0">
                <a:solidFill>
                  <a:srgbClr val="003366"/>
                </a:solidFill>
                <a:latin typeface="Calibri" panose="020B0604020202020204" pitchFamily="34" charset="0"/>
              </a:rPr>
              <a:t> ca </a:t>
            </a:r>
            <a:r>
              <a:rPr lang="en-US" sz="1700" b="1" i="0" u="none" strike="noStrike" baseline="0" dirty="0" err="1">
                <a:solidFill>
                  <a:srgbClr val="003366"/>
                </a:solidFill>
                <a:latin typeface="Calibri" panose="020B0604020202020204" pitchFamily="34" charset="0"/>
              </a:rPr>
              <a:t>afectează</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nivelul</a:t>
            </a:r>
            <a:r>
              <a:rPr lang="en-US" sz="1700" b="1" i="0" u="none" strike="noStrike" baseline="0" dirty="0">
                <a:solidFill>
                  <a:srgbClr val="003366"/>
                </a:solidFill>
                <a:latin typeface="Calibri" panose="020B0604020202020204" pitchFamily="34" charset="0"/>
              </a:rPr>
              <a:t> de </a:t>
            </a:r>
            <a:r>
              <a:rPr lang="en-US" sz="1700" b="1" i="0" u="none" strike="noStrike" baseline="0" dirty="0" err="1">
                <a:solidFill>
                  <a:srgbClr val="003366"/>
                </a:solidFill>
                <a:latin typeface="Calibri" panose="020B0604020202020204" pitchFamily="34" charset="0"/>
              </a:rPr>
              <a:t>siguranță</a:t>
            </a:r>
            <a:r>
              <a:rPr lang="en-US" sz="1700" b="0" i="0" u="none" strike="noStrike" baseline="0" dirty="0">
                <a:solidFill>
                  <a:srgbClr val="003366"/>
                </a:solidFill>
                <a:latin typeface="Calibri" panose="020B0604020202020204" pitchFamily="34" charset="0"/>
              </a:rPr>
              <a:t>.</a:t>
            </a:r>
            <a:r>
              <a:rPr lang="ro-RO" sz="1700" b="0" i="0" u="none" strike="noStrike" baseline="0" dirty="0">
                <a:solidFill>
                  <a:srgbClr val="003366"/>
                </a:solidFill>
                <a:latin typeface="Calibri" panose="020B0604020202020204" pitchFamily="34" charset="0"/>
              </a:rPr>
              <a:t>”</a:t>
            </a:r>
            <a:r>
              <a:rPr lang="en-US" sz="1700" b="0" i="0" u="none" strike="noStrike" baseline="0" dirty="0">
                <a:solidFill>
                  <a:srgbClr val="003366"/>
                </a:solidFill>
                <a:latin typeface="Calibri" panose="020B0604020202020204" pitchFamily="34" charset="0"/>
              </a:rPr>
              <a:t>  </a:t>
            </a:r>
            <a:endParaRPr lang="ro-RO" sz="1700" i="0" u="none" strike="noStrike" baseline="0" dirty="0">
              <a:solidFill>
                <a:schemeClr val="accent5">
                  <a:lumMod val="50000"/>
                </a:schemeClr>
              </a:solidFill>
              <a:latin typeface="Arial" panose="020B0604020202020204" pitchFamily="34" charset="0"/>
            </a:endParaRPr>
          </a:p>
        </p:txBody>
      </p:sp>
      <p:sp>
        <p:nvSpPr>
          <p:cNvPr id="25603" name="Slide Number Placeholder 3">
            <a:extLst>
              <a:ext uri="{FF2B5EF4-FFF2-40B4-BE49-F238E27FC236}">
                <a16:creationId xmlns:a16="http://schemas.microsoft.com/office/drawing/2014/main" id="{0CA61899-45EE-B77A-5444-B5298731221C}"/>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6</a:t>
            </a:fld>
            <a:endParaRPr lang="ro-RO" altLang="en-US" dirty="0">
              <a:solidFill>
                <a:srgbClr val="000000"/>
              </a:solidFill>
            </a:endParaRPr>
          </a:p>
        </p:txBody>
      </p:sp>
      <p:pic>
        <p:nvPicPr>
          <p:cNvPr id="8" name="Picture 5">
            <a:extLst>
              <a:ext uri="{FF2B5EF4-FFF2-40B4-BE49-F238E27FC236}">
                <a16:creationId xmlns:a16="http://schemas.microsoft.com/office/drawing/2014/main" id="{09AFD7E5-D2BC-BC4A-2A7F-DC9D1DA2CC99}"/>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EA9D1C26-1A9A-8D17-C622-328DF73030EF}"/>
              </a:ext>
            </a:extLst>
          </p:cNvPr>
          <p:cNvSpPr>
            <a:spLocks noGrp="1"/>
          </p:cNvSpPr>
          <p:nvPr>
            <p:ph type="title"/>
          </p:nvPr>
        </p:nvSpPr>
        <p:spPr>
          <a:xfrm>
            <a:off x="490800" y="553194"/>
            <a:ext cx="8229600" cy="643558"/>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AAFAAEEC-1481-1ED6-5108-B435DBA37F54}"/>
              </a:ext>
            </a:extLst>
          </p:cNvPr>
          <p:cNvSpPr txBox="1">
            <a:spLocks noChangeArrowheads="1"/>
          </p:cNvSpPr>
          <p:nvPr/>
        </p:nvSpPr>
        <p:spPr bwMode="auto">
          <a:xfrm>
            <a:off x="0" y="6453336"/>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p:txBody>
      </p:sp>
    </p:spTree>
    <p:extLst>
      <p:ext uri="{BB962C8B-B14F-4D97-AF65-F5344CB8AC3E}">
        <p14:creationId xmlns:p14="http://schemas.microsoft.com/office/powerpoint/2010/main" val="1329989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6A919711-B5A7-BE80-941E-B0DA8A36B69D}"/>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3FA28309-082A-6C4F-3FB6-59FAE375A8E7}"/>
              </a:ext>
            </a:extLst>
          </p:cNvPr>
          <p:cNvSpPr>
            <a:spLocks noGrp="1"/>
          </p:cNvSpPr>
          <p:nvPr>
            <p:ph idx="1"/>
          </p:nvPr>
        </p:nvSpPr>
        <p:spPr>
          <a:xfrm>
            <a:off x="472668" y="1211119"/>
            <a:ext cx="8265864" cy="4250394"/>
          </a:xfrm>
        </p:spPr>
        <p:txBody>
          <a:bodyPr wrap="square">
            <a:spAutoFit/>
          </a:bodyPr>
          <a:lstStyle/>
          <a:p>
            <a:pPr marL="0" indent="0" algn="ctr">
              <a:spcBef>
                <a:spcPts val="0"/>
              </a:spcBef>
              <a:buFont typeface="Wingdings" pitchFamily="2" charset="2"/>
              <a:buNone/>
            </a:pPr>
            <a:r>
              <a:rPr lang="en-US" sz="1800" b="1" i="0" u="none" strike="noStrike" baseline="0" dirty="0">
                <a:solidFill>
                  <a:srgbClr val="003366"/>
                </a:solidFill>
                <a:latin typeface="Calibri" panose="020B0604020202020204" pitchFamily="34" charset="0"/>
              </a:rPr>
              <a:t>CAPITOLUL 5. EVIDENȚA MĂSURILOR CORECTIVE</a:t>
            </a:r>
            <a:endParaRPr lang="ro-RO" sz="2000" b="1" i="0" u="none" strike="noStrike" baseline="0" dirty="0">
              <a:solidFill>
                <a:srgbClr val="002060"/>
              </a:solidFill>
              <a:latin typeface="Arial" panose="020B0604020202020204" pitchFamily="34" charset="0"/>
            </a:endParaRPr>
          </a:p>
          <a:p>
            <a:pPr marL="0" indent="0" algn="just">
              <a:spcBef>
                <a:spcPts val="0"/>
              </a:spcBef>
              <a:buNone/>
            </a:pPr>
            <a:endParaRPr lang="ro-RO" sz="1500" i="0" u="none" strike="noStrike" baseline="0" dirty="0">
              <a:solidFill>
                <a:srgbClr val="002060"/>
              </a:solidFill>
              <a:latin typeface="Arial" panose="020B0604020202020204" pitchFamily="34" charset="0"/>
            </a:endParaRPr>
          </a:p>
          <a:p>
            <a:pPr marL="0" indent="0" algn="just">
              <a:spcBef>
                <a:spcPts val="0"/>
              </a:spcBef>
              <a:buNone/>
            </a:pPr>
            <a:r>
              <a:rPr lang="ro-RO" sz="1800" i="0" u="none" strike="noStrike" baseline="0" dirty="0">
                <a:solidFill>
                  <a:srgbClr val="003366"/>
                </a:solidFill>
                <a:latin typeface="Calibri" panose="020B0604020202020204" pitchFamily="34" charset="0"/>
              </a:rPr>
              <a:t>S</a:t>
            </a:r>
            <a:r>
              <a:rPr lang="en-US" sz="1800" i="0" u="none" strike="noStrike" baseline="0" dirty="0">
                <a:solidFill>
                  <a:srgbClr val="003366"/>
                </a:solidFill>
                <a:latin typeface="Calibri" panose="020B0604020202020204" pitchFamily="34" charset="0"/>
              </a:rPr>
              <a:t>-a </a:t>
            </a:r>
            <a:r>
              <a:rPr lang="ro-RO" sz="1800" i="0" u="none" strike="noStrike" baseline="0" dirty="0">
                <a:solidFill>
                  <a:srgbClr val="003366"/>
                </a:solidFill>
                <a:latin typeface="Calibri" panose="020B0604020202020204" pitchFamily="34" charset="0"/>
              </a:rPr>
              <a:t>introdu</a:t>
            </a:r>
            <a:r>
              <a:rPr lang="en-US" sz="1800" i="0" u="none" strike="noStrike" baseline="0" dirty="0">
                <a:solidFill>
                  <a:srgbClr val="003366"/>
                </a:solidFill>
                <a:latin typeface="Calibri" panose="020B0604020202020204" pitchFamily="34" charset="0"/>
              </a:rPr>
              <a:t>s</a:t>
            </a:r>
            <a:r>
              <a:rPr lang="ro-RO" sz="1800" i="0" u="none" strike="noStrike" baseline="0" dirty="0">
                <a:solidFill>
                  <a:srgbClr val="003366"/>
                </a:solidFill>
                <a:latin typeface="Calibri" panose="020B0604020202020204" pitchFamily="34" charset="0"/>
              </a:rPr>
              <a:t>:</a:t>
            </a:r>
          </a:p>
          <a:p>
            <a:pPr marL="0" indent="0">
              <a:spcBef>
                <a:spcPts val="0"/>
              </a:spcBef>
              <a:buNone/>
            </a:pPr>
            <a:r>
              <a:rPr lang="ro-RO" sz="1800" b="1" i="0" u="none" strike="noStrike" baseline="0" dirty="0">
                <a:solidFill>
                  <a:srgbClr val="003366"/>
                </a:solidFill>
                <a:latin typeface="Calibri" panose="020B0604020202020204" pitchFamily="34" charset="0"/>
              </a:rPr>
              <a:t>”</a:t>
            </a:r>
            <a:r>
              <a:rPr lang="it-IT" sz="1800" b="1" i="0" u="none" strike="noStrike" baseline="0" dirty="0">
                <a:solidFill>
                  <a:srgbClr val="003366"/>
                </a:solidFill>
                <a:latin typeface="Calibri" panose="020B0604020202020204" pitchFamily="34" charset="0"/>
              </a:rPr>
              <a:t>5.2 Comunicarea dintre AACR și auditat</a:t>
            </a:r>
            <a:endParaRPr lang="ro-RO" sz="1800" b="1" dirty="0">
              <a:solidFill>
                <a:schemeClr val="accent5">
                  <a:lumMod val="50000"/>
                </a:schemeClr>
              </a:solidFill>
              <a:latin typeface="Arial" panose="020B0604020202020204" pitchFamily="34" charset="0"/>
            </a:endParaRPr>
          </a:p>
          <a:p>
            <a:pPr marL="0" indent="0">
              <a:spcBef>
                <a:spcPts val="0"/>
              </a:spcBef>
              <a:buNone/>
            </a:pPr>
            <a:endParaRPr lang="it-IT" sz="1000" b="0" i="0" u="none" strike="noStrike" baseline="0" dirty="0">
              <a:solidFill>
                <a:schemeClr val="accent5">
                  <a:lumMod val="50000"/>
                </a:schemeClr>
              </a:solidFill>
              <a:latin typeface="Arial" panose="020B0604020202020204" pitchFamily="34" charset="0"/>
            </a:endParaRPr>
          </a:p>
          <a:p>
            <a:pPr marL="0" indent="0">
              <a:spcBef>
                <a:spcPts val="0"/>
              </a:spcBef>
              <a:buNone/>
            </a:pPr>
            <a:r>
              <a:rPr lang="en-US" sz="1800" b="1" i="0" u="none" strike="noStrike" baseline="0" dirty="0">
                <a:solidFill>
                  <a:srgbClr val="003366"/>
                </a:solidFill>
                <a:latin typeface="Calibri" panose="020B0604020202020204" pitchFamily="34" charset="0"/>
              </a:rPr>
              <a:t>5.2.1 </a:t>
            </a:r>
            <a:r>
              <a:rPr lang="en-US" sz="1700" b="0" i="0" u="none" strike="noStrike" baseline="0" dirty="0" err="1">
                <a:solidFill>
                  <a:srgbClr val="003366"/>
                </a:solidFill>
                <a:latin typeface="Calibri" panose="020B0604020202020204" pitchFamily="34" charset="0"/>
              </a:rPr>
              <a:t>Închiderea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uneia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mai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multor</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neconformități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dintr</a:t>
            </a:r>
            <a:r>
              <a:rPr lang="en-US" sz="1700" b="0" i="0" u="none" strike="noStrike" baseline="0" dirty="0">
                <a:solidFill>
                  <a:srgbClr val="003366"/>
                </a:solidFill>
                <a:latin typeface="Calibri" panose="020B0604020202020204" pitchFamily="34" charset="0"/>
              </a:rPr>
              <a:t>-un PAC </a:t>
            </a:r>
            <a:r>
              <a:rPr lang="en-US" sz="1700" b="0" i="0" u="none" strike="noStrike" baseline="0" dirty="0" err="1">
                <a:solidFill>
                  <a:srgbClr val="003366"/>
                </a:solidFill>
                <a:latin typeface="Calibri" panose="020B0604020202020204" pitchFamily="34" charset="0"/>
              </a:rPr>
              <a:t>aferent</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unui</a:t>
            </a:r>
            <a:r>
              <a:rPr lang="en-US" sz="1700" b="0" i="0" u="none" strike="noStrike" baseline="0" dirty="0">
                <a:solidFill>
                  <a:srgbClr val="003366"/>
                </a:solidFill>
                <a:latin typeface="Calibri" panose="020B0604020202020204" pitchFamily="34" charset="0"/>
              </a:rPr>
              <a:t> audit de </a:t>
            </a:r>
            <a:r>
              <a:rPr lang="en-US" sz="1700" b="0" i="0" u="none" strike="noStrike" baseline="0" dirty="0" err="1">
                <a:solidFill>
                  <a:srgbClr val="003366"/>
                </a:solidFill>
                <a:latin typeface="Calibri" panose="020B0604020202020204" pitchFamily="34" charset="0"/>
              </a:rPr>
              <a:t>supraveghere</a:t>
            </a:r>
            <a:r>
              <a:rPr lang="en-US" sz="1700" b="0" i="0" u="none" strike="noStrike" baseline="0" dirty="0">
                <a:solidFill>
                  <a:srgbClr val="003366"/>
                </a:solidFill>
                <a:latin typeface="Calibri" panose="020B0604020202020204" pitchFamily="34" charset="0"/>
              </a:rPr>
              <a:t> se face </a:t>
            </a:r>
            <a:r>
              <a:rPr lang="en-US" sz="1700" b="0" i="0" u="none" strike="noStrike" baseline="0" dirty="0" err="1">
                <a:solidFill>
                  <a:srgbClr val="003366"/>
                </a:solidFill>
                <a:latin typeface="Calibri" panose="020B0604020202020204" pitchFamily="34" charset="0"/>
              </a:rPr>
              <a:t>astfel</a:t>
            </a:r>
            <a:r>
              <a:rPr lang="en-US" sz="1700" b="0" i="0" u="none" strike="noStrike" baseline="0" dirty="0">
                <a:solidFill>
                  <a:srgbClr val="003366"/>
                </a:solidFill>
                <a:latin typeface="Calibri" panose="020B0604020202020204" pitchFamily="34" charset="0"/>
              </a:rPr>
              <a:t>:</a:t>
            </a:r>
            <a:endParaRPr lang="ro-RO" sz="1700" b="0" i="0" u="none" strike="noStrike" baseline="0" dirty="0">
              <a:solidFill>
                <a:schemeClr val="accent5">
                  <a:lumMod val="50000"/>
                </a:schemeClr>
              </a:solidFill>
              <a:latin typeface="Arial" panose="020B0604020202020204" pitchFamily="34" charset="0"/>
            </a:endParaRPr>
          </a:p>
          <a:p>
            <a:pPr marL="0" indent="0">
              <a:buNone/>
            </a:pPr>
            <a:r>
              <a:rPr lang="ro-RO" sz="1800" b="0" i="0" u="none" strike="noStrike" baseline="0" dirty="0">
                <a:solidFill>
                  <a:srgbClr val="003366"/>
                </a:solidFill>
                <a:latin typeface="Calibri" panose="02020603050405020304" pitchFamily="18" charset="0"/>
              </a:rPr>
              <a:t>	</a:t>
            </a:r>
            <a:r>
              <a:rPr lang="pt-BR" sz="1700" b="0" i="0" u="none" strike="noStrike" baseline="0" dirty="0">
                <a:solidFill>
                  <a:srgbClr val="003366"/>
                </a:solidFill>
                <a:latin typeface="Calibri" panose="02020603050405020304" pitchFamily="18" charset="0"/>
              </a:rPr>
              <a:t>- </a:t>
            </a:r>
            <a:r>
              <a:rPr lang="pt-BR" sz="1700" b="0" i="0" u="none" strike="noStrike" baseline="0" dirty="0">
                <a:solidFill>
                  <a:srgbClr val="003366"/>
                </a:solidFill>
                <a:latin typeface="Calibri" panose="020B0604020202020204" pitchFamily="34" charset="0"/>
              </a:rPr>
              <a:t>operatorul de aerodrom transmite o solicitare pentru închiderea uneia sau mai multor neconformități, însoțită de toate dovezile care demonstrează îndeplinirea cerințelor; </a:t>
            </a:r>
            <a:endParaRPr lang="pt-BR" sz="1700" b="0" i="0" u="none" strike="noStrike" baseline="0" dirty="0">
              <a:solidFill>
                <a:schemeClr val="accent5">
                  <a:lumMod val="50000"/>
                </a:schemeClr>
              </a:solidFill>
              <a:latin typeface="Times New Roman" panose="02020603050405020304" pitchFamily="18" charset="0"/>
            </a:endParaRPr>
          </a:p>
          <a:p>
            <a:pPr marL="0" indent="0">
              <a:buNone/>
            </a:pPr>
            <a:r>
              <a:rPr lang="ro-RO" sz="1800" b="0" i="0" u="none" strike="noStrike" baseline="0" dirty="0">
                <a:solidFill>
                  <a:srgbClr val="003366"/>
                </a:solidFill>
                <a:latin typeface="Calibri" panose="02020603050405020304" pitchFamily="18" charset="0"/>
              </a:rPr>
              <a:t>	</a:t>
            </a:r>
            <a:r>
              <a:rPr lang="en-US" sz="1700" b="0" i="0" u="none" strike="noStrike" baseline="0" dirty="0">
                <a:solidFill>
                  <a:srgbClr val="003366"/>
                </a:solidFill>
                <a:latin typeface="Calibri" panose="02020603050405020304" pitchFamily="18" charset="0"/>
              </a:rPr>
              <a:t>- </a:t>
            </a:r>
            <a:r>
              <a:rPr lang="en-US" sz="1700" b="0" i="0" u="none" strike="noStrike" baseline="0" dirty="0">
                <a:solidFill>
                  <a:srgbClr val="003366"/>
                </a:solidFill>
                <a:latin typeface="Calibri" panose="020B0604020202020204" pitchFamily="34" charset="0"/>
              </a:rPr>
              <a:t>AACR </a:t>
            </a:r>
            <a:r>
              <a:rPr lang="en-US" sz="1700" b="0" i="0" u="none" strike="noStrike" baseline="0" dirty="0" err="1">
                <a:solidFill>
                  <a:srgbClr val="003366"/>
                </a:solidFill>
                <a:latin typeface="Calibri" panose="020B0604020202020204" pitchFamily="34" charset="0"/>
              </a:rPr>
              <a:t>analizează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dovezile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decide </a:t>
            </a:r>
            <a:r>
              <a:rPr lang="en-US" sz="1700" b="0" i="0" u="none" strike="noStrike" baseline="0" dirty="0" err="1">
                <a:solidFill>
                  <a:srgbClr val="003366"/>
                </a:solidFill>
                <a:latin typeface="Calibri" panose="020B0604020202020204" pitchFamily="34" charset="0"/>
              </a:rPr>
              <a:t>dacă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acestea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închid</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neconformitatea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nu.</a:t>
            </a:r>
            <a:endParaRPr lang="ro-RO" sz="1700" b="0" i="0" u="none" strike="noStrike" baseline="0" dirty="0">
              <a:solidFill>
                <a:schemeClr val="accent5">
                  <a:lumMod val="50000"/>
                </a:schemeClr>
              </a:solidFill>
              <a:latin typeface="Arial" panose="020B0604020202020204" pitchFamily="34" charset="0"/>
            </a:endParaRPr>
          </a:p>
          <a:p>
            <a:pPr marL="0" indent="0">
              <a:spcBef>
                <a:spcPts val="0"/>
              </a:spcBef>
              <a:buNone/>
            </a:pPr>
            <a:endParaRPr lang="ro-RO" sz="1000" b="0" i="0" u="none" strike="noStrike" baseline="0" dirty="0">
              <a:solidFill>
                <a:schemeClr val="accent5">
                  <a:lumMod val="50000"/>
                </a:schemeClr>
              </a:solidFill>
              <a:latin typeface="Arial" panose="020B0604020202020204" pitchFamily="34" charset="0"/>
            </a:endParaRPr>
          </a:p>
          <a:p>
            <a:pPr marL="0" indent="0">
              <a:spcBef>
                <a:spcPts val="0"/>
              </a:spcBef>
              <a:buNone/>
            </a:pPr>
            <a:r>
              <a:rPr lang="en-US" sz="1800" b="1" i="0" u="none" strike="noStrike" baseline="0" dirty="0">
                <a:solidFill>
                  <a:srgbClr val="003366"/>
                </a:solidFill>
                <a:latin typeface="Calibri" panose="020B0604020202020204" pitchFamily="34" charset="0"/>
              </a:rPr>
              <a:t>5.2.2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cazul</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care </a:t>
            </a:r>
            <a:r>
              <a:rPr lang="en-US" sz="1700" b="0" i="0" u="none" strike="noStrike" baseline="0" dirty="0" err="1">
                <a:solidFill>
                  <a:srgbClr val="003366"/>
                </a:solidFill>
                <a:latin typeface="Calibri" panose="020B0604020202020204" pitchFamily="34" charset="0"/>
              </a:rPr>
              <a:t>toate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condițiile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pentru</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închiderea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neconformității</a:t>
            </a:r>
            <a:r>
              <a:rPr lang="en-US" sz="1700" b="0" i="0" u="none" strike="noStrike" baseline="0" dirty="0">
                <a:solidFill>
                  <a:srgbClr val="003366"/>
                </a:solidFill>
                <a:latin typeface="Calibri" panose="020B0604020202020204" pitchFamily="34" charset="0"/>
              </a:rPr>
              <a:t> sunt </a:t>
            </a:r>
            <a:r>
              <a:rPr lang="en-US" sz="1700" b="0" i="0" u="none" strike="noStrike" baseline="0" dirty="0" err="1">
                <a:solidFill>
                  <a:srgbClr val="003366"/>
                </a:solidFill>
                <a:latin typeface="Calibri" panose="020B0604020202020204" pitchFamily="34" charset="0"/>
              </a:rPr>
              <a:t>îndeplinite</a:t>
            </a:r>
            <a:r>
              <a:rPr lang="en-US" sz="1700" b="0" i="0" u="none" strike="noStrike" baseline="0" dirty="0">
                <a:solidFill>
                  <a:srgbClr val="003366"/>
                </a:solidFill>
                <a:latin typeface="Calibri" panose="020B0604020202020204" pitchFamily="34" charset="0"/>
              </a:rPr>
              <a:t>, AACR </a:t>
            </a:r>
            <a:r>
              <a:rPr lang="en-US" sz="1700" b="0" i="0" u="none" strike="noStrike" baseline="0" dirty="0" err="1">
                <a:solidFill>
                  <a:srgbClr val="003366"/>
                </a:solidFill>
                <a:latin typeface="Calibri" panose="020B0604020202020204" pitchFamily="34" charset="0"/>
              </a:rPr>
              <a:t>va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înainta</a:t>
            </a:r>
            <a:r>
              <a:rPr lang="en-US" sz="1700" b="0" i="0" u="none" strike="noStrike" baseline="0" dirty="0">
                <a:solidFill>
                  <a:srgbClr val="003366"/>
                </a:solidFill>
                <a:latin typeface="Calibri" panose="020B0604020202020204" pitchFamily="34" charset="0"/>
              </a:rPr>
              <a:t> o </a:t>
            </a:r>
            <a:r>
              <a:rPr lang="en-US" sz="1700" b="1" i="0" u="none" strike="noStrike" baseline="0" dirty="0" err="1">
                <a:solidFill>
                  <a:srgbClr val="003366"/>
                </a:solidFill>
                <a:latin typeface="Calibri" panose="020B0604020202020204" pitchFamily="34" charset="0"/>
              </a:rPr>
              <a:t>adresă</a:t>
            </a:r>
            <a:r>
              <a:rPr lang="en-US" sz="1700" b="1" i="0" u="none" strike="noStrike" baseline="0" dirty="0">
                <a:solidFill>
                  <a:srgbClr val="003366"/>
                </a:solidFill>
                <a:latin typeface="Calibri" panose="020B0604020202020204" pitchFamily="34" charset="0"/>
              </a:rPr>
              <a:t> de </a:t>
            </a:r>
            <a:r>
              <a:rPr lang="en-US" sz="1700" b="1" i="0" u="none" strike="noStrike" baseline="0" dirty="0" err="1">
                <a:solidFill>
                  <a:srgbClr val="003366"/>
                </a:solidFill>
                <a:latin typeface="Calibri" panose="020B0604020202020204" pitchFamily="34" charset="0"/>
              </a:rPr>
              <a:t>răspuns</a:t>
            </a:r>
            <a:r>
              <a:rPr lang="en-US" sz="1700" b="1"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către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operatorul</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aerodrom</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specificând</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clar</a:t>
            </a:r>
            <a:r>
              <a:rPr lang="en-US" sz="1700" b="0" i="0" u="none" strike="noStrike" baseline="0" dirty="0">
                <a:solidFill>
                  <a:srgbClr val="003366"/>
                </a:solidFill>
                <a:latin typeface="Calibri" panose="020B0604020202020204" pitchFamily="34" charset="0"/>
              </a:rPr>
              <a:t> care </a:t>
            </a:r>
            <a:r>
              <a:rPr lang="en-US" sz="1700" b="0" i="0" u="none" strike="noStrike" baseline="0" dirty="0" err="1">
                <a:solidFill>
                  <a:srgbClr val="003366"/>
                </a:solidFill>
                <a:latin typeface="Calibri" panose="020B0604020202020204" pitchFamily="34" charset="0"/>
              </a:rPr>
              <a:t>neconformități</a:t>
            </a:r>
            <a:r>
              <a:rPr lang="en-US" sz="1700" b="0" i="0" u="none" strike="noStrike" baseline="0" dirty="0">
                <a:solidFill>
                  <a:srgbClr val="003366"/>
                </a:solidFill>
                <a:latin typeface="Calibri" panose="020B0604020202020204" pitchFamily="34" charset="0"/>
              </a:rPr>
              <a:t> au </a:t>
            </a:r>
            <a:r>
              <a:rPr lang="en-US" sz="1700" b="0" i="0" u="none" strike="noStrike" baseline="0" dirty="0" err="1">
                <a:solidFill>
                  <a:srgbClr val="003366"/>
                </a:solidFill>
                <a:latin typeface="Calibri" panose="020B0604020202020204" pitchFamily="34" charset="0"/>
              </a:rPr>
              <a:t>fost</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închise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dacă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este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cazul</a:t>
            </a:r>
            <a:r>
              <a:rPr lang="en-US" sz="1700" b="0" i="0" u="none" strike="noStrike" baseline="0" dirty="0">
                <a:solidFill>
                  <a:srgbClr val="003366"/>
                </a:solidFill>
                <a:latin typeface="Calibri" panose="020B0604020202020204" pitchFamily="34" charset="0"/>
              </a:rPr>
              <a:t>, care </a:t>
            </a:r>
            <a:r>
              <a:rPr lang="en-US" sz="1700" b="0" i="0" u="none" strike="noStrike" baseline="0" dirty="0" err="1">
                <a:solidFill>
                  <a:srgbClr val="003366"/>
                </a:solidFill>
                <a:latin typeface="Calibri" panose="020B0604020202020204" pitchFamily="34" charset="0"/>
              </a:rPr>
              <a:t>rămân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deschise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împreună</a:t>
            </a:r>
            <a:r>
              <a:rPr lang="en-US" sz="1700" b="0" i="0" u="none" strike="noStrike" baseline="0" dirty="0">
                <a:solidFill>
                  <a:srgbClr val="003366"/>
                </a:solidFill>
                <a:latin typeface="Calibri" panose="020B0604020202020204" pitchFamily="34" charset="0"/>
              </a:rPr>
              <a:t> cu </a:t>
            </a:r>
            <a:r>
              <a:rPr lang="en-US" sz="1700" b="1" i="0" u="none" strike="noStrike" baseline="0" dirty="0" err="1">
                <a:solidFill>
                  <a:srgbClr val="003366"/>
                </a:solidFill>
                <a:latin typeface="Calibri" panose="020B0604020202020204" pitchFamily="34" charset="0"/>
              </a:rPr>
              <a:t>situația</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integrală</a:t>
            </a:r>
            <a:r>
              <a:rPr lang="en-US" sz="1700" b="1" i="0" u="none" strike="noStrike" baseline="0" dirty="0">
                <a:solidFill>
                  <a:srgbClr val="003366"/>
                </a:solidFill>
                <a:latin typeface="Calibri" panose="020B0604020202020204" pitchFamily="34" charset="0"/>
              </a:rPr>
              <a:t> a PAC </a:t>
            </a:r>
            <a:r>
              <a:rPr lang="en-US" sz="1700" b="1" i="0" u="none" strike="noStrike" baseline="0" dirty="0" err="1">
                <a:solidFill>
                  <a:srgbClr val="003366"/>
                </a:solidFill>
                <a:latin typeface="Calibri" panose="020B0604020202020204" pitchFamily="34" charset="0"/>
              </a:rPr>
              <a:t>aferent</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auditului</a:t>
            </a:r>
            <a:r>
              <a:rPr lang="en-US" sz="1700" b="1" i="0" u="none" strike="noStrike" baseline="0" dirty="0">
                <a:solidFill>
                  <a:srgbClr val="003366"/>
                </a:solidFill>
                <a:latin typeface="Calibri" panose="020B0604020202020204" pitchFamily="34" charset="0"/>
              </a:rPr>
              <a:t> de </a:t>
            </a:r>
            <a:r>
              <a:rPr lang="en-US" sz="1700" b="1" i="0" u="none" strike="noStrike" baseline="0" dirty="0" err="1">
                <a:solidFill>
                  <a:srgbClr val="003366"/>
                </a:solidFill>
                <a:latin typeface="Calibri" panose="020B0604020202020204" pitchFamily="34" charset="0"/>
              </a:rPr>
              <a:t>supraveghere</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respectiv</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actualizat</a:t>
            </a:r>
            <a:r>
              <a:rPr lang="en-US" sz="1700" b="0" i="0" u="none" strike="noStrike" baseline="0" dirty="0">
                <a:solidFill>
                  <a:srgbClr val="003366"/>
                </a:solidFill>
                <a:latin typeface="Calibri" panose="020B0604020202020204" pitchFamily="34" charset="0"/>
              </a:rPr>
              <a:t> cu </a:t>
            </a:r>
            <a:r>
              <a:rPr lang="en-US" sz="1700" b="0" i="0" u="none" strike="noStrike" baseline="0" dirty="0" err="1">
                <a:solidFill>
                  <a:srgbClr val="003366"/>
                </a:solidFill>
                <a:latin typeface="Calibri" panose="020B0604020202020204" pitchFamily="34" charset="0"/>
              </a:rPr>
              <a:t>ultimele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informații</a:t>
            </a:r>
            <a:r>
              <a:rPr lang="en-US" sz="1700" b="0" i="0" u="none" strike="noStrike" baseline="0" dirty="0">
                <a:solidFill>
                  <a:srgbClr val="003366"/>
                </a:solidFill>
                <a:latin typeface="Calibri" panose="020B0604020202020204" pitchFamily="34" charset="0"/>
              </a:rPr>
              <a:t>. </a:t>
            </a:r>
            <a:r>
              <a:rPr lang="ro-RO" sz="1700" b="0" i="0" u="none" strike="noStrike" baseline="0" dirty="0">
                <a:solidFill>
                  <a:srgbClr val="003366"/>
                </a:solidFill>
                <a:latin typeface="Calibri" panose="020B0604020202020204" pitchFamily="34" charset="0"/>
              </a:rPr>
              <a:t>”</a:t>
            </a:r>
            <a:r>
              <a:rPr lang="en-US" sz="1700" b="0" i="0" u="none" strike="noStrike" baseline="0" dirty="0">
                <a:solidFill>
                  <a:srgbClr val="003366"/>
                </a:solidFill>
                <a:latin typeface="Calibri" panose="020B0604020202020204" pitchFamily="34" charset="0"/>
              </a:rPr>
              <a:t>   </a:t>
            </a:r>
            <a:endParaRPr lang="ro-RO" sz="1700" i="0" u="none" strike="noStrike" baseline="0" dirty="0">
              <a:solidFill>
                <a:schemeClr val="accent5">
                  <a:lumMod val="50000"/>
                </a:schemeClr>
              </a:solidFill>
              <a:latin typeface="Arial" panose="020B0604020202020204" pitchFamily="34" charset="0"/>
            </a:endParaRPr>
          </a:p>
        </p:txBody>
      </p:sp>
      <p:sp>
        <p:nvSpPr>
          <p:cNvPr id="25603" name="Slide Number Placeholder 3">
            <a:extLst>
              <a:ext uri="{FF2B5EF4-FFF2-40B4-BE49-F238E27FC236}">
                <a16:creationId xmlns:a16="http://schemas.microsoft.com/office/drawing/2014/main" id="{78A0C638-AEEB-CC15-AE61-A89D0F04A523}"/>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7</a:t>
            </a:fld>
            <a:endParaRPr lang="ro-RO" altLang="en-US" dirty="0">
              <a:solidFill>
                <a:srgbClr val="000000"/>
              </a:solidFill>
            </a:endParaRPr>
          </a:p>
        </p:txBody>
      </p:sp>
      <p:pic>
        <p:nvPicPr>
          <p:cNvPr id="8" name="Picture 5">
            <a:extLst>
              <a:ext uri="{FF2B5EF4-FFF2-40B4-BE49-F238E27FC236}">
                <a16:creationId xmlns:a16="http://schemas.microsoft.com/office/drawing/2014/main" id="{B6FA82AF-E081-7AE7-44FF-F70E2F2BDA05}"/>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50DEA755-19B2-EC33-3728-2580400D0F3F}"/>
              </a:ext>
            </a:extLst>
          </p:cNvPr>
          <p:cNvSpPr>
            <a:spLocks noGrp="1"/>
          </p:cNvSpPr>
          <p:nvPr>
            <p:ph type="title"/>
          </p:nvPr>
        </p:nvSpPr>
        <p:spPr>
          <a:xfrm>
            <a:off x="490800" y="553194"/>
            <a:ext cx="8229600" cy="643558"/>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44AA03C3-E3B9-CBFC-BCCE-E7FC68ADF7B9}"/>
              </a:ext>
            </a:extLst>
          </p:cNvPr>
          <p:cNvSpPr txBox="1">
            <a:spLocks noChangeArrowheads="1"/>
          </p:cNvSpPr>
          <p:nvPr/>
        </p:nvSpPr>
        <p:spPr bwMode="auto">
          <a:xfrm>
            <a:off x="0" y="6453336"/>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400" b="1" dirty="0" err="1">
                <a:solidFill>
                  <a:srgbClr val="003366"/>
                </a:solidFill>
                <a:latin typeface="Calibri"/>
              </a:rPr>
              <a:t>Sedinta</a:t>
            </a:r>
            <a:r>
              <a:rPr lang="en-US" altLang="ro-RO" sz="2400" b="1" dirty="0">
                <a:solidFill>
                  <a:srgbClr val="003366"/>
                </a:solidFill>
                <a:latin typeface="Calibri"/>
              </a:rPr>
              <a:t> AAR Brasov 2025</a:t>
            </a:r>
          </a:p>
        </p:txBody>
      </p:sp>
    </p:spTree>
    <p:extLst>
      <p:ext uri="{BB962C8B-B14F-4D97-AF65-F5344CB8AC3E}">
        <p14:creationId xmlns:p14="http://schemas.microsoft.com/office/powerpoint/2010/main" val="852245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a:extLst>
            <a:ext uri="{FF2B5EF4-FFF2-40B4-BE49-F238E27FC236}">
              <a16:creationId xmlns:a16="http://schemas.microsoft.com/office/drawing/2014/main" id="{1BC5B68E-830E-BBB8-4C13-73CB4EF46B69}"/>
            </a:ext>
          </a:extLst>
        </p:cNvPr>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6DD9DEA0-68D5-2307-4FDE-8C64C2909B83}"/>
              </a:ext>
            </a:extLst>
          </p:cNvPr>
          <p:cNvSpPr>
            <a:spLocks noGrp="1"/>
          </p:cNvSpPr>
          <p:nvPr>
            <p:ph idx="1"/>
          </p:nvPr>
        </p:nvSpPr>
        <p:spPr>
          <a:xfrm>
            <a:off x="472668" y="1211119"/>
            <a:ext cx="8265864" cy="2717667"/>
          </a:xfrm>
        </p:spPr>
        <p:txBody>
          <a:bodyPr wrap="square">
            <a:spAutoFit/>
          </a:bodyPr>
          <a:lstStyle/>
          <a:p>
            <a:pPr marL="0" indent="0" algn="ctr">
              <a:spcBef>
                <a:spcPts val="0"/>
              </a:spcBef>
              <a:buFont typeface="Wingdings" pitchFamily="2" charset="2"/>
              <a:buNone/>
            </a:pPr>
            <a:r>
              <a:rPr lang="en-US" sz="1800" b="1" i="0" u="none" strike="noStrike" baseline="0" dirty="0">
                <a:solidFill>
                  <a:srgbClr val="003366"/>
                </a:solidFill>
                <a:latin typeface="Calibri" panose="020B0604020202020204" pitchFamily="34" charset="0"/>
              </a:rPr>
              <a:t>CAPITOLUL 5. EVIDENȚA MĂSURILOR CORECTIVE</a:t>
            </a:r>
            <a:endParaRPr lang="ro-RO" sz="2000" b="1" i="0" u="none" strike="noStrike" baseline="0" dirty="0">
              <a:solidFill>
                <a:srgbClr val="002060"/>
              </a:solidFill>
              <a:latin typeface="Arial" panose="020B0604020202020204" pitchFamily="34" charset="0"/>
            </a:endParaRPr>
          </a:p>
          <a:p>
            <a:pPr marL="0" indent="0" algn="just">
              <a:spcBef>
                <a:spcPts val="0"/>
              </a:spcBef>
              <a:buNone/>
            </a:pPr>
            <a:endParaRPr lang="ro-RO" sz="1500" i="0" u="none" strike="noStrike" baseline="0" dirty="0">
              <a:solidFill>
                <a:srgbClr val="002060"/>
              </a:solidFill>
              <a:latin typeface="Arial" panose="020B0604020202020204" pitchFamily="34" charset="0"/>
            </a:endParaRPr>
          </a:p>
          <a:p>
            <a:pPr marL="0" indent="0" algn="just">
              <a:spcBef>
                <a:spcPts val="0"/>
              </a:spcBef>
              <a:buNone/>
            </a:pPr>
            <a:r>
              <a:rPr lang="ro-RO" sz="1800" i="0" u="none" strike="noStrike" baseline="0" dirty="0">
                <a:solidFill>
                  <a:srgbClr val="003366"/>
                </a:solidFill>
                <a:latin typeface="Calibri" panose="020B0604020202020204" pitchFamily="34" charset="0"/>
              </a:rPr>
              <a:t>S</a:t>
            </a:r>
            <a:r>
              <a:rPr lang="en-US" sz="1800" i="0" u="none" strike="noStrike" baseline="0" dirty="0">
                <a:solidFill>
                  <a:srgbClr val="003366"/>
                </a:solidFill>
                <a:latin typeface="Calibri" panose="020B0604020202020204" pitchFamily="34" charset="0"/>
              </a:rPr>
              <a:t>-a</a:t>
            </a:r>
            <a:r>
              <a:rPr lang="ro-RO" sz="1800" i="0" u="none" strike="noStrike" baseline="0" dirty="0">
                <a:solidFill>
                  <a:srgbClr val="003366"/>
                </a:solidFill>
                <a:latin typeface="Calibri" panose="020B0604020202020204" pitchFamily="34" charset="0"/>
              </a:rPr>
              <a:t> introdu</a:t>
            </a:r>
            <a:r>
              <a:rPr lang="en-US" sz="1800" i="0" u="none" strike="noStrike" baseline="0" dirty="0">
                <a:solidFill>
                  <a:srgbClr val="003366"/>
                </a:solidFill>
                <a:latin typeface="Calibri" panose="020B0604020202020204" pitchFamily="34" charset="0"/>
              </a:rPr>
              <a:t>s</a:t>
            </a:r>
            <a:r>
              <a:rPr lang="ro-RO" sz="1800" i="0" u="none" strike="noStrike" baseline="0" dirty="0">
                <a:solidFill>
                  <a:srgbClr val="003366"/>
                </a:solidFill>
                <a:latin typeface="Calibri" panose="020B0604020202020204" pitchFamily="34" charset="0"/>
              </a:rPr>
              <a:t>:</a:t>
            </a:r>
          </a:p>
          <a:p>
            <a:pPr marL="0" indent="0">
              <a:buNone/>
            </a:pPr>
            <a:r>
              <a:rPr lang="ro-RO" sz="1800" b="1" i="0" u="none" strike="noStrike" baseline="0" dirty="0">
                <a:solidFill>
                  <a:srgbClr val="003366"/>
                </a:solidFill>
                <a:latin typeface="Calibri" panose="020B0604020202020204" pitchFamily="34" charset="0"/>
              </a:rPr>
              <a:t>”</a:t>
            </a:r>
            <a:r>
              <a:rPr lang="en-US" sz="1700" b="1" i="0" u="none" strike="noStrike" baseline="0" dirty="0">
                <a:solidFill>
                  <a:srgbClr val="003366"/>
                </a:solidFill>
                <a:latin typeface="Calibri" panose="020B0604020202020204" pitchFamily="34" charset="0"/>
              </a:rPr>
              <a:t>5.2.3 </a:t>
            </a:r>
            <a:r>
              <a:rPr lang="en-US" sz="1700" b="0" i="0" u="none" strike="noStrike" baseline="0" dirty="0" err="1">
                <a:solidFill>
                  <a:srgbClr val="003366"/>
                </a:solidFill>
                <a:latin typeface="Calibri" panose="020B0604020202020204" pitchFamily="34" charset="0"/>
              </a:rPr>
              <a:t>Neconformitățile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rămase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deschise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vor</a:t>
            </a:r>
            <a:r>
              <a:rPr lang="en-US" sz="1700" b="0" i="0" u="none" strike="noStrike" baseline="0" dirty="0">
                <a:solidFill>
                  <a:srgbClr val="003366"/>
                </a:solidFill>
                <a:latin typeface="Calibri" panose="020B0604020202020204" pitchFamily="34" charset="0"/>
              </a:rPr>
              <a:t> fi </a:t>
            </a:r>
            <a:r>
              <a:rPr lang="en-US" sz="1700" b="0" i="0" u="none" strike="noStrike" baseline="0" dirty="0" err="1">
                <a:solidFill>
                  <a:srgbClr val="003366"/>
                </a:solidFill>
                <a:latin typeface="Calibri" panose="020B0604020202020204" pitchFamily="34" charset="0"/>
              </a:rPr>
              <a:t>monitorizate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procesul</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supraveghere</a:t>
            </a:r>
            <a:r>
              <a:rPr lang="en-US" sz="1700" b="0" i="0" u="none" strike="noStrike" baseline="0" dirty="0">
                <a:solidFill>
                  <a:srgbClr val="003366"/>
                </a:solidFill>
                <a:latin typeface="Calibri" panose="020B0604020202020204" pitchFamily="34" charset="0"/>
              </a:rPr>
              <a:t>.</a:t>
            </a:r>
            <a:endParaRPr lang="ro-RO" sz="1700" b="0" i="0" u="none" strike="noStrike" baseline="0" dirty="0">
              <a:solidFill>
                <a:schemeClr val="accent5">
                  <a:lumMod val="50000"/>
                </a:schemeClr>
              </a:solidFill>
              <a:latin typeface="Arial" panose="020B0604020202020204" pitchFamily="34" charset="0"/>
            </a:endParaRPr>
          </a:p>
          <a:p>
            <a:pPr marL="0" indent="0">
              <a:buNone/>
            </a:pPr>
            <a:endParaRPr lang="ro-RO" sz="1000" b="0" i="0" u="none" strike="noStrike" baseline="0" dirty="0">
              <a:solidFill>
                <a:schemeClr val="accent5">
                  <a:lumMod val="50000"/>
                </a:schemeClr>
              </a:solidFill>
              <a:latin typeface="Arial" panose="020B0604020202020204" pitchFamily="34" charset="0"/>
            </a:endParaRPr>
          </a:p>
          <a:p>
            <a:pPr marL="0" indent="0">
              <a:spcBef>
                <a:spcPts val="0"/>
              </a:spcBef>
              <a:buNone/>
            </a:pPr>
            <a:r>
              <a:rPr lang="en-US" sz="1800" b="1" i="0" u="none" strike="noStrike" baseline="0" dirty="0">
                <a:solidFill>
                  <a:srgbClr val="003366"/>
                </a:solidFill>
                <a:latin typeface="Calibri" panose="020B0604020202020204" pitchFamily="34" charset="0"/>
              </a:rPr>
              <a:t>5.2.4 </a:t>
            </a:r>
            <a:r>
              <a:rPr lang="en-US" sz="1700" b="0" i="0" u="none" strike="noStrike" baseline="0" dirty="0" err="1">
                <a:solidFill>
                  <a:srgbClr val="003366"/>
                </a:solidFill>
                <a:latin typeface="Calibri" panose="020B0604020202020204" pitchFamily="34" charset="0"/>
              </a:rPr>
              <a:t>Măsuri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impuse</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cazul</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care </a:t>
            </a:r>
            <a:r>
              <a:rPr lang="en-US" sz="1700" b="0" i="0" u="none" strike="noStrike" baseline="0" dirty="0" err="1">
                <a:solidFill>
                  <a:srgbClr val="003366"/>
                </a:solidFill>
                <a:latin typeface="Calibri" panose="020B0604020202020204" pitchFamily="34" charset="0"/>
              </a:rPr>
              <a:t>neconformitățile</a:t>
            </a:r>
            <a:r>
              <a:rPr lang="en-US" sz="1700" b="0" i="0" u="none" strike="noStrike" baseline="0" dirty="0">
                <a:solidFill>
                  <a:srgbClr val="003366"/>
                </a:solidFill>
                <a:latin typeface="Calibri" panose="020B0604020202020204" pitchFamily="34" charset="0"/>
              </a:rPr>
              <a:t> de tip N2 nu sunt </a:t>
            </a:r>
            <a:r>
              <a:rPr lang="en-US" sz="1700" b="0" i="0" u="none" strike="noStrike" baseline="0" dirty="0" err="1">
                <a:solidFill>
                  <a:srgbClr val="003366"/>
                </a:solidFill>
                <a:latin typeface="Calibri" panose="020B0604020202020204" pitchFamily="34" charset="0"/>
              </a:rPr>
              <a:t>închise</a:t>
            </a:r>
            <a:r>
              <a:rPr lang="en-US" sz="1700" b="0" i="0" u="none" strike="noStrike" baseline="0" dirty="0">
                <a:solidFill>
                  <a:srgbClr val="003366"/>
                </a:solidFill>
                <a:latin typeface="Calibri" panose="020B0604020202020204" pitchFamily="34" charset="0"/>
              </a:rPr>
              <a:t> la </a:t>
            </a:r>
            <a:r>
              <a:rPr lang="en-US" sz="1700" b="0" i="0" u="none" strike="noStrike" baseline="0" dirty="0" err="1">
                <a:solidFill>
                  <a:srgbClr val="003366"/>
                </a:solidFill>
                <a:latin typeface="Calibri" panose="020B0604020202020204" pitchFamily="34" charset="0"/>
              </a:rPr>
              <a:t>timp</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acestea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intră</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analiza</a:t>
            </a:r>
            <a:r>
              <a:rPr lang="en-US" sz="1700" b="0" i="0" u="none" strike="noStrike" baseline="0" dirty="0">
                <a:solidFill>
                  <a:srgbClr val="003366"/>
                </a:solidFill>
                <a:latin typeface="Calibri" panose="020B0604020202020204" pitchFamily="34" charset="0"/>
              </a:rPr>
              <a:t> AACR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în</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funcție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impactul</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asupra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siguranței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ele</a:t>
            </a:r>
            <a:r>
              <a:rPr lang="en-US" sz="1700" b="0" i="0" u="none" strike="noStrike" baseline="0" dirty="0">
                <a:solidFill>
                  <a:srgbClr val="003366"/>
                </a:solidFill>
                <a:latin typeface="Calibri" panose="020B0604020202020204" pitchFamily="34" charset="0"/>
              </a:rPr>
              <a:t> pot </a:t>
            </a:r>
            <a:r>
              <a:rPr lang="en-US" sz="1700" b="0" i="0" u="none" strike="noStrike" baseline="0" dirty="0" err="1">
                <a:solidFill>
                  <a:srgbClr val="003366"/>
                </a:solidFill>
                <a:latin typeface="Calibri" panose="020B0604020202020204" pitchFamily="34" charset="0"/>
              </a:rPr>
              <a:t>deveni</a:t>
            </a:r>
            <a:r>
              <a:rPr lang="en-US" sz="1700" b="0" i="0" u="none" strike="noStrike" baseline="0" dirty="0">
                <a:solidFill>
                  <a:srgbClr val="003366"/>
                </a:solidFill>
                <a:latin typeface="Calibri" panose="020B0604020202020204" pitchFamily="34" charset="0"/>
              </a:rPr>
              <a:t> N1 (</a:t>
            </a:r>
            <a:r>
              <a:rPr lang="en-US" sz="1700" b="0" i="0" u="none" strike="noStrike" baseline="0" dirty="0" err="1">
                <a:solidFill>
                  <a:srgbClr val="003366"/>
                </a:solidFill>
                <a:latin typeface="Calibri" panose="020B0604020202020204" pitchFamily="34" charset="0"/>
              </a:rPr>
              <a:t>urmând</a:t>
            </a:r>
            <a:r>
              <a:rPr lang="en-US" sz="1700" b="0" i="0" u="none" strike="noStrike" baseline="0" dirty="0">
                <a:solidFill>
                  <a:srgbClr val="003366"/>
                </a:solidFill>
                <a:latin typeface="Calibri" panose="020B0604020202020204" pitchFamily="34" charset="0"/>
              </a:rPr>
              <a:t> a fi </a:t>
            </a:r>
            <a:r>
              <a:rPr lang="en-US" sz="1700" b="0" i="0" u="none" strike="noStrike" baseline="0" dirty="0" err="1">
                <a:solidFill>
                  <a:srgbClr val="003366"/>
                </a:solidFill>
                <a:latin typeface="Calibri" panose="020B0604020202020204" pitchFamily="34" charset="0"/>
              </a:rPr>
              <a:t>tratate</a:t>
            </a:r>
            <a:r>
              <a:rPr lang="en-US" sz="1700" b="0" i="0" u="none" strike="noStrike" baseline="0" dirty="0">
                <a:solidFill>
                  <a:srgbClr val="003366"/>
                </a:solidFill>
                <a:latin typeface="Calibri" panose="020B0604020202020204" pitchFamily="34" charset="0"/>
              </a:rPr>
              <a:t> conform </a:t>
            </a:r>
            <a:r>
              <a:rPr lang="en-US" sz="1700" b="0" i="0" u="none" strike="noStrike" baseline="0" dirty="0" err="1">
                <a:solidFill>
                  <a:srgbClr val="003366"/>
                </a:solidFill>
                <a:latin typeface="Calibri" panose="020B0604020202020204" pitchFamily="34" charset="0"/>
              </a:rPr>
              <a:t>paragrafului</a:t>
            </a:r>
            <a:r>
              <a:rPr lang="en-US" sz="1700" b="0" i="0" u="none" strike="noStrike" baseline="0" dirty="0">
                <a:solidFill>
                  <a:srgbClr val="003366"/>
                </a:solidFill>
                <a:latin typeface="Calibri" panose="020B0604020202020204" pitchFamily="34" charset="0"/>
              </a:rPr>
              <a:t> 5.1.4) </a:t>
            </a:r>
            <a:r>
              <a:rPr lang="en-US" sz="1700" b="0" i="0" u="none" strike="noStrike" baseline="0" dirty="0" err="1">
                <a:solidFill>
                  <a:srgbClr val="003366"/>
                </a:solidFill>
                <a:latin typeface="Calibri" panose="020B0604020202020204" pitchFamily="34" charset="0"/>
              </a:rPr>
              <a:t>sau</a:t>
            </a:r>
            <a:r>
              <a:rPr lang="en-US" sz="1700" b="0"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dacă</a:t>
            </a:r>
            <a:r>
              <a:rPr lang="en-US" sz="1700" b="1" i="0" u="none" strike="noStrike" baseline="0" dirty="0">
                <a:solidFill>
                  <a:srgbClr val="003366"/>
                </a:solidFill>
                <a:latin typeface="Calibri" panose="020B0604020202020204" pitchFamily="34" charset="0"/>
              </a:rPr>
              <a:t> au </a:t>
            </a:r>
            <a:r>
              <a:rPr lang="en-US" sz="1700" b="1" i="0" u="none" strike="noStrike" baseline="0" dirty="0" err="1">
                <a:solidFill>
                  <a:srgbClr val="003366"/>
                </a:solidFill>
                <a:latin typeface="Calibri" panose="020B0604020202020204" pitchFamily="34" charset="0"/>
              </a:rPr>
              <a:t>justificare</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corespunzătoare</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pentru</a:t>
            </a:r>
            <a:r>
              <a:rPr lang="en-US" sz="1700" b="1" i="0" u="none" strike="noStrike" baseline="0" dirty="0">
                <a:solidFill>
                  <a:srgbClr val="003366"/>
                </a:solidFill>
                <a:latin typeface="Calibri" panose="020B0604020202020204" pitchFamily="34" charset="0"/>
              </a:rPr>
              <a:t> </a:t>
            </a:r>
            <a:r>
              <a:rPr lang="en-US" sz="1700" b="1" i="0" u="none" strike="noStrike" baseline="0" dirty="0" err="1">
                <a:solidFill>
                  <a:srgbClr val="003366"/>
                </a:solidFill>
                <a:latin typeface="Calibri" panose="020B0604020202020204" pitchFamily="34" charset="0"/>
              </a:rPr>
              <a:t>întârziere</a:t>
            </a:r>
            <a:r>
              <a:rPr lang="en-US" sz="1700" b="1"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și</a:t>
            </a:r>
            <a:r>
              <a:rPr lang="en-US" sz="1700" b="0" i="0" u="none" strike="noStrike" baseline="0" dirty="0">
                <a:solidFill>
                  <a:srgbClr val="003366"/>
                </a:solidFill>
                <a:latin typeface="Calibri" panose="020B0604020202020204" pitchFamily="34" charset="0"/>
              </a:rPr>
              <a:t> nu au impact major </a:t>
            </a:r>
            <a:r>
              <a:rPr lang="en-US" sz="1700" b="0" i="0" u="none" strike="noStrike" baseline="0" dirty="0" err="1">
                <a:solidFill>
                  <a:srgbClr val="003366"/>
                </a:solidFill>
                <a:latin typeface="Calibri" panose="020B0604020202020204" pitchFamily="34" charset="0"/>
              </a:rPr>
              <a:t>asupra</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siguranței</a:t>
            </a:r>
            <a:r>
              <a:rPr lang="en-US" sz="1700" b="0" i="0" u="none" strike="noStrike" baseline="0" dirty="0">
                <a:solidFill>
                  <a:srgbClr val="003366"/>
                </a:solidFill>
                <a:latin typeface="Calibri" panose="020B0604020202020204" pitchFamily="34" charset="0"/>
              </a:rPr>
              <a:t>, </a:t>
            </a:r>
            <a:r>
              <a:rPr lang="en-US" sz="1700" b="0" i="0" u="none" strike="noStrike" baseline="0" dirty="0" err="1">
                <a:solidFill>
                  <a:srgbClr val="003366"/>
                </a:solidFill>
                <a:latin typeface="Calibri" panose="020B0604020202020204" pitchFamily="34" charset="0"/>
              </a:rPr>
              <a:t>termenele</a:t>
            </a:r>
            <a:r>
              <a:rPr lang="en-US" sz="1700" b="0" i="0" u="none" strike="noStrike" baseline="0" dirty="0">
                <a:solidFill>
                  <a:srgbClr val="003366"/>
                </a:solidFill>
                <a:latin typeface="Calibri" panose="020B0604020202020204" pitchFamily="34" charset="0"/>
              </a:rPr>
              <a:t> de </a:t>
            </a:r>
            <a:r>
              <a:rPr lang="en-US" sz="1700" b="0" i="0" u="none" strike="noStrike" baseline="0" dirty="0" err="1">
                <a:solidFill>
                  <a:srgbClr val="003366"/>
                </a:solidFill>
                <a:latin typeface="Calibri" panose="020B0604020202020204" pitchFamily="34" charset="0"/>
              </a:rPr>
              <a:t>închidere</a:t>
            </a:r>
            <a:r>
              <a:rPr lang="en-US" sz="1700" b="0" i="0" u="none" strike="noStrike" baseline="0" dirty="0">
                <a:solidFill>
                  <a:srgbClr val="003366"/>
                </a:solidFill>
                <a:latin typeface="Calibri" panose="020B0604020202020204" pitchFamily="34" charset="0"/>
              </a:rPr>
              <a:t> a </a:t>
            </a:r>
            <a:r>
              <a:rPr lang="en-US" sz="1700" b="0" i="0" u="none" strike="noStrike" baseline="0" dirty="0" err="1">
                <a:solidFill>
                  <a:srgbClr val="003366"/>
                </a:solidFill>
                <a:latin typeface="Calibri" panose="020B0604020202020204" pitchFamily="34" charset="0"/>
              </a:rPr>
              <a:t>acestora</a:t>
            </a:r>
            <a:r>
              <a:rPr lang="en-US" sz="1700" b="0" i="0" u="none" strike="noStrike" baseline="0" dirty="0">
                <a:solidFill>
                  <a:srgbClr val="003366"/>
                </a:solidFill>
                <a:latin typeface="Calibri" panose="020B0604020202020204" pitchFamily="34" charset="0"/>
              </a:rPr>
              <a:t> pot fi </a:t>
            </a:r>
            <a:r>
              <a:rPr lang="en-US" sz="1700" b="0" i="0" u="none" strike="noStrike" baseline="0" dirty="0" err="1">
                <a:solidFill>
                  <a:srgbClr val="003366"/>
                </a:solidFill>
                <a:latin typeface="Calibri" panose="020B0604020202020204" pitchFamily="34" charset="0"/>
              </a:rPr>
              <a:t>prelungite</a:t>
            </a:r>
            <a:r>
              <a:rPr lang="en-US" sz="1700" b="0" i="0" u="none" strike="noStrike" baseline="0" dirty="0">
                <a:solidFill>
                  <a:srgbClr val="003366"/>
                </a:solidFill>
                <a:latin typeface="Calibri" panose="020B0604020202020204" pitchFamily="34" charset="0"/>
              </a:rPr>
              <a:t>.</a:t>
            </a:r>
            <a:r>
              <a:rPr lang="ro-RO" sz="1700" b="0" i="0" u="none" strike="noStrike" baseline="0" dirty="0">
                <a:solidFill>
                  <a:srgbClr val="003366"/>
                </a:solidFill>
                <a:latin typeface="Calibri" panose="020B0604020202020204" pitchFamily="34" charset="0"/>
              </a:rPr>
              <a:t>”</a:t>
            </a:r>
            <a:r>
              <a:rPr lang="en-US" sz="1700" b="0" i="0" u="none" strike="noStrike" baseline="0" dirty="0">
                <a:solidFill>
                  <a:srgbClr val="003366"/>
                </a:solidFill>
                <a:latin typeface="Calibri" panose="020B0604020202020204" pitchFamily="34" charset="0"/>
              </a:rPr>
              <a:t>   </a:t>
            </a:r>
            <a:endParaRPr lang="ro-RO" sz="1700" i="0" u="none" strike="noStrike" baseline="0" dirty="0">
              <a:solidFill>
                <a:schemeClr val="accent5">
                  <a:lumMod val="50000"/>
                </a:schemeClr>
              </a:solidFill>
              <a:latin typeface="Arial" panose="020B0604020202020204" pitchFamily="34" charset="0"/>
            </a:endParaRPr>
          </a:p>
        </p:txBody>
      </p:sp>
      <p:sp>
        <p:nvSpPr>
          <p:cNvPr id="25603" name="Slide Number Placeholder 3">
            <a:extLst>
              <a:ext uri="{FF2B5EF4-FFF2-40B4-BE49-F238E27FC236}">
                <a16:creationId xmlns:a16="http://schemas.microsoft.com/office/drawing/2014/main" id="{ED74E0FC-B808-257F-8A4B-C6215813A313}"/>
              </a:ext>
            </a:extLst>
          </p:cNvPr>
          <p:cNvSpPr>
            <a:spLocks noGrp="1"/>
          </p:cNvSpPr>
          <p:nvPr>
            <p:ph type="sldNum" sz="quarter" idx="11"/>
          </p:nvPr>
        </p:nvSpPr>
        <p:spPr>
          <a:noFill/>
          <a:ln>
            <a:miter lim="800000"/>
            <a:headEnd/>
            <a:tailEnd/>
          </a:ln>
        </p:spPr>
        <p:txBody>
          <a:bodyPr wrap="square">
            <a:spAutoFit/>
          </a:bodyPr>
          <a:lstStyle/>
          <a:p>
            <a:fld id="{98760F3D-A1F9-49FB-AD94-A7958BA3E3C4}" type="slidenum">
              <a:rPr lang="ro-RO" altLang="en-US" smtClean="0">
                <a:solidFill>
                  <a:srgbClr val="000000"/>
                </a:solidFill>
              </a:rPr>
              <a:pPr/>
              <a:t>8</a:t>
            </a:fld>
            <a:endParaRPr lang="ro-RO" altLang="en-US" dirty="0">
              <a:solidFill>
                <a:srgbClr val="000000"/>
              </a:solidFill>
            </a:endParaRPr>
          </a:p>
        </p:txBody>
      </p:sp>
      <p:pic>
        <p:nvPicPr>
          <p:cNvPr id="8" name="Picture 5">
            <a:extLst>
              <a:ext uri="{FF2B5EF4-FFF2-40B4-BE49-F238E27FC236}">
                <a16:creationId xmlns:a16="http://schemas.microsoft.com/office/drawing/2014/main" id="{E0A2EA83-B107-7495-9C9A-677666771FF4}"/>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
        <p:nvSpPr>
          <p:cNvPr id="10" name="Title 1">
            <a:extLst>
              <a:ext uri="{FF2B5EF4-FFF2-40B4-BE49-F238E27FC236}">
                <a16:creationId xmlns:a16="http://schemas.microsoft.com/office/drawing/2014/main" id="{9197C802-8D10-4F68-98CA-9695373A52D0}"/>
              </a:ext>
            </a:extLst>
          </p:cNvPr>
          <p:cNvSpPr>
            <a:spLocks noGrp="1"/>
          </p:cNvSpPr>
          <p:nvPr>
            <p:ph type="title"/>
          </p:nvPr>
        </p:nvSpPr>
        <p:spPr>
          <a:xfrm>
            <a:off x="490800" y="553194"/>
            <a:ext cx="8229600" cy="643558"/>
          </a:xfrm>
        </p:spPr>
        <p:txBody>
          <a:bodyPr wrap="square">
            <a:spAutoFit/>
          </a:bodyPr>
          <a:lstStyle/>
          <a:p>
            <a:pPr algn="ctr">
              <a:defRPr/>
            </a:pPr>
            <a:r>
              <a:rPr lang="ro-RO" altLang="ro-RO" sz="2400" b="1" dirty="0">
                <a:solidFill>
                  <a:srgbClr val="003366"/>
                </a:solidFill>
                <a:latin typeface="Calibri"/>
              </a:rPr>
              <a:t>Modificări ale PAC-AD-139</a:t>
            </a:r>
            <a:endParaRPr lang="en-US" altLang="en-US" sz="3600" b="1" dirty="0">
              <a:solidFill>
                <a:schemeClr val="bg2">
                  <a:lumMod val="60000"/>
                  <a:lumOff val="40000"/>
                </a:schemeClr>
              </a:solidFill>
            </a:endParaRPr>
          </a:p>
        </p:txBody>
      </p:sp>
      <p:sp>
        <p:nvSpPr>
          <p:cNvPr id="11" name="Text Box 9">
            <a:extLst>
              <a:ext uri="{FF2B5EF4-FFF2-40B4-BE49-F238E27FC236}">
                <a16:creationId xmlns:a16="http://schemas.microsoft.com/office/drawing/2014/main" id="{371A57E4-5633-406C-E293-EDFAC3F45403}"/>
              </a:ext>
            </a:extLst>
          </p:cNvPr>
          <p:cNvSpPr txBox="1">
            <a:spLocks noChangeArrowheads="1"/>
          </p:cNvSpPr>
          <p:nvPr/>
        </p:nvSpPr>
        <p:spPr bwMode="auto">
          <a:xfrm>
            <a:off x="0" y="6453336"/>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cs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cs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cs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cs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ro-RO" sz="2000" b="1" dirty="0" err="1">
                <a:solidFill>
                  <a:srgbClr val="003366"/>
                </a:solidFill>
                <a:latin typeface="Arial" panose="020B0604020202020204" pitchFamily="34" charset="0"/>
                <a:cs typeface="Arial" panose="020B0604020202020204" pitchFamily="34" charset="0"/>
              </a:rPr>
              <a:t>Sedinta</a:t>
            </a:r>
            <a:r>
              <a:rPr lang="en-US" altLang="ro-RO" sz="2000" b="1" dirty="0">
                <a:solidFill>
                  <a:srgbClr val="003366"/>
                </a:solidFill>
                <a:latin typeface="Arial" panose="020B0604020202020204" pitchFamily="34" charset="0"/>
                <a:cs typeface="Arial" panose="020B0604020202020204" pitchFamily="34" charset="0"/>
              </a:rPr>
              <a:t> AAR Brasov 2025</a:t>
            </a:r>
          </a:p>
        </p:txBody>
      </p:sp>
    </p:spTree>
    <p:extLst>
      <p:ext uri="{BB962C8B-B14F-4D97-AF65-F5344CB8AC3E}">
        <p14:creationId xmlns:p14="http://schemas.microsoft.com/office/powerpoint/2010/main" val="609180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8E5BD-DC87-4CB5-9D13-630914B88838}"/>
              </a:ext>
            </a:extLst>
          </p:cNvPr>
          <p:cNvSpPr>
            <a:spLocks noGrp="1"/>
          </p:cNvSpPr>
          <p:nvPr>
            <p:ph type="title"/>
          </p:nvPr>
        </p:nvSpPr>
        <p:spPr/>
        <p:txBody>
          <a:bodyPr wrap="square">
            <a:spAutoFit/>
          </a:bodyPr>
          <a:lstStyle/>
          <a:p>
            <a:pPr algn="ctr"/>
            <a:r>
              <a:rPr lang="en-US" sz="2400" b="1" dirty="0">
                <a:solidFill>
                  <a:srgbClr val="003366"/>
                </a:solidFill>
                <a:latin typeface="Calibri"/>
              </a:rPr>
              <a:t>Reg UE 2022/1645   </a:t>
            </a:r>
            <a:r>
              <a:rPr lang="en-US" sz="2800" b="1" dirty="0" err="1">
                <a:solidFill>
                  <a:srgbClr val="003366"/>
                </a:solidFill>
                <a:latin typeface="Calibri"/>
              </a:rPr>
              <a:t>Securitatea</a:t>
            </a:r>
            <a:r>
              <a:rPr lang="en-US" sz="2800" b="1" dirty="0">
                <a:solidFill>
                  <a:srgbClr val="003366"/>
                </a:solidFill>
                <a:latin typeface="Calibri"/>
              </a:rPr>
              <a:t> </a:t>
            </a:r>
            <a:r>
              <a:rPr lang="en-US" sz="2800" b="1" dirty="0" err="1">
                <a:solidFill>
                  <a:srgbClr val="003366"/>
                </a:solidFill>
                <a:latin typeface="Calibri"/>
              </a:rPr>
              <a:t>informatiilor</a:t>
            </a:r>
            <a:endParaRPr lang="en-US" sz="2800" b="1" dirty="0"/>
          </a:p>
        </p:txBody>
      </p:sp>
      <p:sp>
        <p:nvSpPr>
          <p:cNvPr id="3" name="Content Placeholder 2">
            <a:extLst>
              <a:ext uri="{FF2B5EF4-FFF2-40B4-BE49-F238E27FC236}">
                <a16:creationId xmlns:a16="http://schemas.microsoft.com/office/drawing/2014/main" id="{A3D3E64B-A340-42A5-9541-26F093669046}"/>
              </a:ext>
            </a:extLst>
          </p:cNvPr>
          <p:cNvSpPr>
            <a:spLocks noGrp="1"/>
          </p:cNvSpPr>
          <p:nvPr>
            <p:ph idx="1"/>
          </p:nvPr>
        </p:nvSpPr>
        <p:spPr>
          <a:xfrm>
            <a:off x="457200" y="1981200"/>
            <a:ext cx="8229600" cy="3243965"/>
          </a:xfrm>
        </p:spPr>
        <p:txBody>
          <a:bodyPr wrap="square">
            <a:spAutoFit/>
          </a:bodyPr>
          <a:lstStyle/>
          <a:p>
            <a:pPr marL="0" indent="0">
              <a:buNone/>
            </a:pPr>
            <a:endParaRPr lang="en-US" sz="1700" dirty="0"/>
          </a:p>
          <a:p>
            <a:pPr marL="0" indent="0">
              <a:buNone/>
            </a:pPr>
            <a:r>
              <a:rPr lang="en-US" sz="2000" dirty="0">
                <a:solidFill>
                  <a:srgbClr val="003366"/>
                </a:solidFill>
                <a:latin typeface="Calibri"/>
              </a:rPr>
              <a:t>Se introduce in Reg UE 139/2014:</a:t>
            </a:r>
          </a:p>
          <a:p>
            <a:pPr marL="0" indent="0">
              <a:buNone/>
            </a:pPr>
            <a:r>
              <a:rPr lang="en-US" sz="2000" dirty="0">
                <a:solidFill>
                  <a:srgbClr val="003366"/>
                </a:solidFill>
                <a:latin typeface="Calibri"/>
              </a:rPr>
              <a:t>ADR.OR.D.005A </a:t>
            </a:r>
            <a:r>
              <a:rPr lang="en-US" sz="1700" dirty="0" err="1">
                <a:solidFill>
                  <a:srgbClr val="003366"/>
                </a:solidFill>
                <a:latin typeface="Calibri"/>
              </a:rPr>
              <a:t>Sistemul</a:t>
            </a:r>
            <a:r>
              <a:rPr lang="en-US" sz="1700" dirty="0">
                <a:solidFill>
                  <a:srgbClr val="003366"/>
                </a:solidFill>
                <a:latin typeface="Calibri"/>
              </a:rPr>
              <a:t> de management al </a:t>
            </a:r>
            <a:r>
              <a:rPr lang="en-US" sz="1700" dirty="0" err="1">
                <a:solidFill>
                  <a:srgbClr val="003366"/>
                </a:solidFill>
                <a:latin typeface="Calibri"/>
              </a:rPr>
              <a:t>securității</a:t>
            </a:r>
            <a:r>
              <a:rPr lang="en-US" sz="1700" dirty="0">
                <a:solidFill>
                  <a:srgbClr val="003366"/>
                </a:solidFill>
                <a:latin typeface="Calibri"/>
              </a:rPr>
              <a:t> </a:t>
            </a:r>
            <a:r>
              <a:rPr lang="en-US" sz="1700" dirty="0" err="1">
                <a:solidFill>
                  <a:srgbClr val="003366"/>
                </a:solidFill>
                <a:latin typeface="Calibri"/>
              </a:rPr>
              <a:t>informațiilor</a:t>
            </a:r>
            <a:endParaRPr lang="en-US" sz="1700" dirty="0"/>
          </a:p>
          <a:p>
            <a:pPr marL="0" indent="0">
              <a:buNone/>
            </a:pPr>
            <a:endParaRPr lang="en-US" sz="1700" dirty="0"/>
          </a:p>
          <a:p>
            <a:pPr marL="0" indent="0" algn="just">
              <a:buNone/>
            </a:pPr>
            <a:r>
              <a:rPr lang="en-US" sz="2000" dirty="0" err="1">
                <a:solidFill>
                  <a:srgbClr val="003366"/>
                </a:solidFill>
                <a:latin typeface="Calibri"/>
              </a:rPr>
              <a:t>Operatorul</a:t>
            </a:r>
            <a:r>
              <a:rPr lang="en-US" sz="1700" dirty="0">
                <a:solidFill>
                  <a:srgbClr val="003366"/>
                </a:solidFill>
                <a:latin typeface="Calibri"/>
              </a:rPr>
              <a:t> de </a:t>
            </a:r>
            <a:r>
              <a:rPr lang="en-US" sz="1700" dirty="0" err="1">
                <a:solidFill>
                  <a:srgbClr val="003366"/>
                </a:solidFill>
                <a:latin typeface="Calibri"/>
              </a:rPr>
              <a:t>aerodrom</a:t>
            </a:r>
            <a:r>
              <a:rPr lang="en-US" sz="1700" dirty="0">
                <a:solidFill>
                  <a:srgbClr val="003366"/>
                </a:solidFill>
                <a:latin typeface="Calibri"/>
              </a:rPr>
              <a:t> </a:t>
            </a:r>
            <a:r>
              <a:rPr lang="en-US" sz="1700" dirty="0" err="1">
                <a:solidFill>
                  <a:srgbClr val="003366"/>
                </a:solidFill>
                <a:latin typeface="Calibri"/>
              </a:rPr>
              <a:t>instituie</a:t>
            </a:r>
            <a:r>
              <a:rPr lang="en-US" sz="1700" dirty="0">
                <a:solidFill>
                  <a:srgbClr val="003366"/>
                </a:solidFill>
                <a:latin typeface="Calibri"/>
              </a:rPr>
              <a:t>, </a:t>
            </a:r>
            <a:r>
              <a:rPr lang="en-US" sz="1700" dirty="0" err="1">
                <a:solidFill>
                  <a:srgbClr val="003366"/>
                </a:solidFill>
                <a:latin typeface="Calibri"/>
              </a:rPr>
              <a:t>implementează</a:t>
            </a:r>
            <a:r>
              <a:rPr lang="en-US" sz="1700" dirty="0">
                <a:solidFill>
                  <a:srgbClr val="003366"/>
                </a:solidFill>
                <a:latin typeface="Calibri"/>
              </a:rPr>
              <a:t> </a:t>
            </a:r>
            <a:r>
              <a:rPr lang="en-US" sz="1700" dirty="0" err="1">
                <a:solidFill>
                  <a:srgbClr val="003366"/>
                </a:solidFill>
                <a:latin typeface="Calibri"/>
              </a:rPr>
              <a:t>și</a:t>
            </a:r>
            <a:r>
              <a:rPr lang="en-US" sz="1700" dirty="0">
                <a:solidFill>
                  <a:srgbClr val="003366"/>
                </a:solidFill>
                <a:latin typeface="Calibri"/>
              </a:rPr>
              <a:t> </a:t>
            </a:r>
            <a:r>
              <a:rPr lang="en-US" sz="1700" dirty="0" err="1">
                <a:solidFill>
                  <a:srgbClr val="003366"/>
                </a:solidFill>
                <a:latin typeface="Calibri"/>
              </a:rPr>
              <a:t>menține</a:t>
            </a:r>
            <a:r>
              <a:rPr lang="en-US" sz="1700" dirty="0">
                <a:solidFill>
                  <a:srgbClr val="003366"/>
                </a:solidFill>
                <a:latin typeface="Calibri"/>
              </a:rPr>
              <a:t> un </a:t>
            </a:r>
            <a:r>
              <a:rPr lang="en-US" sz="1700" dirty="0" err="1">
                <a:solidFill>
                  <a:srgbClr val="003366"/>
                </a:solidFill>
                <a:latin typeface="Calibri"/>
              </a:rPr>
              <a:t>sistem</a:t>
            </a:r>
            <a:r>
              <a:rPr lang="en-US" sz="1700" dirty="0">
                <a:solidFill>
                  <a:srgbClr val="003366"/>
                </a:solidFill>
                <a:latin typeface="Calibri"/>
              </a:rPr>
              <a:t> de management al </a:t>
            </a:r>
            <a:r>
              <a:rPr lang="en-US" sz="1700" dirty="0" err="1">
                <a:solidFill>
                  <a:srgbClr val="003366"/>
                </a:solidFill>
                <a:latin typeface="Calibri"/>
              </a:rPr>
              <a:t>securității</a:t>
            </a:r>
            <a:r>
              <a:rPr lang="en-US" sz="1700" dirty="0">
                <a:solidFill>
                  <a:srgbClr val="003366"/>
                </a:solidFill>
                <a:latin typeface="Calibri"/>
              </a:rPr>
              <a:t> </a:t>
            </a:r>
            <a:r>
              <a:rPr lang="en-US" sz="1700" dirty="0" err="1">
                <a:solidFill>
                  <a:srgbClr val="003366"/>
                </a:solidFill>
                <a:latin typeface="Calibri"/>
              </a:rPr>
              <a:t>informațiilor</a:t>
            </a:r>
            <a:r>
              <a:rPr lang="en-US" sz="1700" dirty="0">
                <a:solidFill>
                  <a:srgbClr val="003366"/>
                </a:solidFill>
                <a:latin typeface="Calibri"/>
              </a:rPr>
              <a:t> </a:t>
            </a:r>
            <a:r>
              <a:rPr lang="en-US" sz="1700" b="1" dirty="0" err="1">
                <a:solidFill>
                  <a:srgbClr val="003366"/>
                </a:solidFill>
                <a:latin typeface="Calibri"/>
              </a:rPr>
              <a:t>în</a:t>
            </a:r>
            <a:r>
              <a:rPr lang="en-US" sz="1700" b="1" dirty="0">
                <a:solidFill>
                  <a:srgbClr val="003366"/>
                </a:solidFill>
                <a:latin typeface="Calibri"/>
              </a:rPr>
              <a:t> </a:t>
            </a:r>
            <a:r>
              <a:rPr lang="en-US" sz="1700" b="1" dirty="0" err="1">
                <a:solidFill>
                  <a:srgbClr val="003366"/>
                </a:solidFill>
                <a:latin typeface="Calibri"/>
              </a:rPr>
              <a:t>conformitate</a:t>
            </a:r>
            <a:r>
              <a:rPr lang="en-US" sz="1700" b="1" dirty="0">
                <a:solidFill>
                  <a:srgbClr val="003366"/>
                </a:solidFill>
                <a:latin typeface="Calibri"/>
              </a:rPr>
              <a:t> cu </a:t>
            </a:r>
            <a:r>
              <a:rPr lang="en-US" sz="1700" b="1" dirty="0" err="1">
                <a:solidFill>
                  <a:srgbClr val="003366"/>
                </a:solidFill>
                <a:latin typeface="Calibri"/>
              </a:rPr>
              <a:t>Regulamentul</a:t>
            </a:r>
            <a:r>
              <a:rPr lang="en-US" sz="1700" b="1" dirty="0">
                <a:solidFill>
                  <a:srgbClr val="003366"/>
                </a:solidFill>
                <a:latin typeface="Calibri"/>
              </a:rPr>
              <a:t> </a:t>
            </a:r>
            <a:r>
              <a:rPr lang="en-US" sz="1700" b="1" dirty="0" err="1">
                <a:solidFill>
                  <a:srgbClr val="003366"/>
                </a:solidFill>
                <a:latin typeface="Calibri"/>
              </a:rPr>
              <a:t>delegat</a:t>
            </a:r>
            <a:r>
              <a:rPr lang="en-US" sz="1700" b="1" dirty="0">
                <a:solidFill>
                  <a:srgbClr val="003366"/>
                </a:solidFill>
                <a:latin typeface="Calibri"/>
              </a:rPr>
              <a:t> (UE) 2022/1645 al </a:t>
            </a:r>
            <a:r>
              <a:rPr lang="en-US" sz="1700" b="1" dirty="0" err="1">
                <a:solidFill>
                  <a:srgbClr val="003366"/>
                </a:solidFill>
                <a:latin typeface="Calibri"/>
              </a:rPr>
              <a:t>Comisiei</a:t>
            </a:r>
            <a:r>
              <a:rPr lang="en-US" sz="1700" dirty="0">
                <a:solidFill>
                  <a:srgbClr val="003366"/>
                </a:solidFill>
                <a:latin typeface="Calibri"/>
              </a:rPr>
              <a:t>, </a:t>
            </a:r>
            <a:r>
              <a:rPr lang="en-US" sz="1700" dirty="0" err="1">
                <a:solidFill>
                  <a:srgbClr val="003366"/>
                </a:solidFill>
                <a:latin typeface="Calibri"/>
              </a:rPr>
              <a:t>pentru</a:t>
            </a:r>
            <a:r>
              <a:rPr lang="en-US" sz="1700" dirty="0">
                <a:solidFill>
                  <a:srgbClr val="003366"/>
                </a:solidFill>
                <a:latin typeface="Calibri"/>
              </a:rPr>
              <a:t> a </a:t>
            </a:r>
            <a:r>
              <a:rPr lang="en-US" sz="1700" dirty="0" err="1">
                <a:solidFill>
                  <a:srgbClr val="003366"/>
                </a:solidFill>
                <a:latin typeface="Calibri"/>
              </a:rPr>
              <a:t>asigura</a:t>
            </a:r>
            <a:r>
              <a:rPr lang="en-US" sz="1700" dirty="0">
                <a:solidFill>
                  <a:srgbClr val="003366"/>
                </a:solidFill>
                <a:latin typeface="Calibri"/>
              </a:rPr>
              <a:t> </a:t>
            </a:r>
            <a:r>
              <a:rPr lang="en-US" sz="1700" b="1" dirty="0" err="1">
                <a:solidFill>
                  <a:srgbClr val="003366"/>
                </a:solidFill>
                <a:latin typeface="Calibri"/>
              </a:rPr>
              <a:t>managementul</a:t>
            </a:r>
            <a:r>
              <a:rPr lang="en-US" sz="1700" b="1" dirty="0">
                <a:solidFill>
                  <a:srgbClr val="003366"/>
                </a:solidFill>
                <a:latin typeface="Calibri"/>
              </a:rPr>
              <a:t> </a:t>
            </a:r>
            <a:r>
              <a:rPr lang="en-US" sz="1700" b="1" dirty="0" err="1">
                <a:solidFill>
                  <a:srgbClr val="003366"/>
                </a:solidFill>
                <a:latin typeface="Calibri"/>
              </a:rPr>
              <a:t>corespunzător</a:t>
            </a:r>
            <a:r>
              <a:rPr lang="en-US" sz="1700" b="1" dirty="0">
                <a:solidFill>
                  <a:srgbClr val="003366"/>
                </a:solidFill>
                <a:latin typeface="Calibri"/>
              </a:rPr>
              <a:t> al </a:t>
            </a:r>
            <a:r>
              <a:rPr lang="en-US" sz="1700" b="1" dirty="0" err="1">
                <a:solidFill>
                  <a:srgbClr val="003366"/>
                </a:solidFill>
                <a:latin typeface="Calibri"/>
              </a:rPr>
              <a:t>riscurilor</a:t>
            </a:r>
            <a:r>
              <a:rPr lang="en-US" sz="1700" b="1" dirty="0">
                <a:solidFill>
                  <a:srgbClr val="003366"/>
                </a:solidFill>
                <a:latin typeface="Calibri"/>
              </a:rPr>
              <a:t> </a:t>
            </a:r>
            <a:r>
              <a:rPr lang="en-US" sz="1700" b="1" dirty="0" err="1">
                <a:solidFill>
                  <a:srgbClr val="003366"/>
                </a:solidFill>
                <a:latin typeface="Calibri"/>
              </a:rPr>
              <a:t>în</a:t>
            </a:r>
            <a:r>
              <a:rPr lang="en-US" sz="1700" b="1" dirty="0">
                <a:solidFill>
                  <a:srgbClr val="003366"/>
                </a:solidFill>
                <a:latin typeface="Calibri"/>
              </a:rPr>
              <a:t> </a:t>
            </a:r>
            <a:r>
              <a:rPr lang="en-US" sz="1700" b="1" dirty="0" err="1">
                <a:solidFill>
                  <a:srgbClr val="003366"/>
                </a:solidFill>
                <a:latin typeface="Calibri"/>
              </a:rPr>
              <a:t>materie</a:t>
            </a:r>
            <a:r>
              <a:rPr lang="en-US" sz="1700" b="1" dirty="0">
                <a:solidFill>
                  <a:srgbClr val="003366"/>
                </a:solidFill>
                <a:latin typeface="Calibri"/>
              </a:rPr>
              <a:t> de </a:t>
            </a:r>
            <a:r>
              <a:rPr lang="en-US" sz="1700" b="1" dirty="0" err="1">
                <a:solidFill>
                  <a:srgbClr val="003366"/>
                </a:solidFill>
                <a:latin typeface="Calibri"/>
              </a:rPr>
              <a:t>securitate</a:t>
            </a:r>
            <a:r>
              <a:rPr lang="en-US" sz="1700" b="1" dirty="0">
                <a:solidFill>
                  <a:srgbClr val="003366"/>
                </a:solidFill>
                <a:latin typeface="Calibri"/>
              </a:rPr>
              <a:t> a </a:t>
            </a:r>
            <a:r>
              <a:rPr lang="en-US" sz="1700" b="1" dirty="0" err="1">
                <a:solidFill>
                  <a:srgbClr val="003366"/>
                </a:solidFill>
                <a:latin typeface="Calibri"/>
              </a:rPr>
              <a:t>informațiilor</a:t>
            </a:r>
            <a:r>
              <a:rPr lang="en-US" sz="1700" b="1" dirty="0">
                <a:solidFill>
                  <a:srgbClr val="003366"/>
                </a:solidFill>
                <a:latin typeface="Calibri"/>
              </a:rPr>
              <a:t> care pot </a:t>
            </a:r>
            <a:r>
              <a:rPr lang="en-US" sz="1700" b="1" dirty="0" err="1">
                <a:solidFill>
                  <a:srgbClr val="003366"/>
                </a:solidFill>
                <a:latin typeface="Calibri"/>
              </a:rPr>
              <a:t>avea</a:t>
            </a:r>
            <a:r>
              <a:rPr lang="en-US" sz="1700" b="1" dirty="0">
                <a:solidFill>
                  <a:srgbClr val="003366"/>
                </a:solidFill>
                <a:latin typeface="Calibri"/>
              </a:rPr>
              <a:t> un impact </a:t>
            </a:r>
            <a:r>
              <a:rPr lang="en-US" sz="1700" b="1" dirty="0" err="1">
                <a:solidFill>
                  <a:srgbClr val="003366"/>
                </a:solidFill>
                <a:latin typeface="Calibri"/>
              </a:rPr>
              <a:t>asupra</a:t>
            </a:r>
            <a:r>
              <a:rPr lang="en-US" sz="1700" b="1" dirty="0">
                <a:solidFill>
                  <a:srgbClr val="003366"/>
                </a:solidFill>
                <a:latin typeface="Calibri"/>
              </a:rPr>
              <a:t> </a:t>
            </a:r>
            <a:r>
              <a:rPr lang="en-US" sz="1700" b="1" dirty="0" err="1">
                <a:solidFill>
                  <a:srgbClr val="003366"/>
                </a:solidFill>
                <a:latin typeface="Calibri"/>
              </a:rPr>
              <a:t>siguranței</a:t>
            </a:r>
            <a:r>
              <a:rPr lang="en-US" sz="1700" b="1" dirty="0">
                <a:solidFill>
                  <a:srgbClr val="003366"/>
                </a:solidFill>
                <a:latin typeface="Calibri"/>
              </a:rPr>
              <a:t> </a:t>
            </a:r>
            <a:r>
              <a:rPr lang="en-US" sz="1700" b="1" dirty="0" err="1">
                <a:solidFill>
                  <a:srgbClr val="003366"/>
                </a:solidFill>
                <a:latin typeface="Calibri"/>
              </a:rPr>
              <a:t>aviației</a:t>
            </a:r>
            <a:r>
              <a:rPr lang="en-US" sz="1700" dirty="0">
                <a:solidFill>
                  <a:srgbClr val="003366"/>
                </a:solidFill>
                <a:latin typeface="Calibri"/>
              </a:rPr>
              <a:t>.</a:t>
            </a:r>
          </a:p>
          <a:p>
            <a:pPr marL="0" indent="0" algn="just">
              <a:buNone/>
            </a:pPr>
            <a:endParaRPr lang="en-US" sz="1700" dirty="0"/>
          </a:p>
          <a:p>
            <a:pPr marL="0" indent="0">
              <a:buNone/>
            </a:pPr>
            <a:r>
              <a:rPr lang="en-US" sz="2000" b="1" dirty="0" err="1">
                <a:solidFill>
                  <a:srgbClr val="003366"/>
                </a:solidFill>
                <a:latin typeface="Calibri" panose="020B0604020202020204" pitchFamily="34" charset="0"/>
                <a:cs typeface="Arial" panose="020B0604020202020204" pitchFamily="34" charset="0"/>
              </a:rPr>
              <a:t>Aplicabil</a:t>
            </a:r>
            <a:r>
              <a:rPr lang="en-US" sz="1700" b="1" dirty="0">
                <a:solidFill>
                  <a:srgbClr val="003366"/>
                </a:solidFill>
                <a:latin typeface="Calibri" panose="020B0604020202020204" pitchFamily="34" charset="0"/>
                <a:cs typeface="Arial" panose="020B0604020202020204" pitchFamily="34" charset="0"/>
              </a:rPr>
              <a:t> din 16 </a:t>
            </a:r>
            <a:r>
              <a:rPr lang="en-US" sz="1700" b="1" dirty="0" err="1">
                <a:solidFill>
                  <a:srgbClr val="003366"/>
                </a:solidFill>
                <a:latin typeface="Calibri" panose="020B0604020202020204" pitchFamily="34" charset="0"/>
                <a:cs typeface="Arial" panose="020B0604020202020204" pitchFamily="34" charset="0"/>
              </a:rPr>
              <a:t>Octombrie</a:t>
            </a:r>
            <a:r>
              <a:rPr lang="en-US" sz="1700" b="1" dirty="0">
                <a:solidFill>
                  <a:srgbClr val="003366"/>
                </a:solidFill>
                <a:latin typeface="Calibri" panose="020B0604020202020204" pitchFamily="34" charset="0"/>
                <a:cs typeface="Arial" panose="020B0604020202020204" pitchFamily="34" charset="0"/>
              </a:rPr>
              <a:t> 2025</a:t>
            </a:r>
          </a:p>
        </p:txBody>
      </p:sp>
      <p:sp>
        <p:nvSpPr>
          <p:cNvPr id="4" name="Footer Placeholder 3">
            <a:extLst>
              <a:ext uri="{FF2B5EF4-FFF2-40B4-BE49-F238E27FC236}">
                <a16:creationId xmlns:a16="http://schemas.microsoft.com/office/drawing/2014/main" id="{FFAF2D34-190C-4483-AABA-24190E29463D}"/>
              </a:ext>
            </a:extLst>
          </p:cNvPr>
          <p:cNvSpPr>
            <a:spLocks noGrp="1"/>
          </p:cNvSpPr>
          <p:nvPr>
            <p:ph type="ftr" sz="quarter" idx="10"/>
          </p:nvPr>
        </p:nvSpPr>
        <p:spPr>
          <a:xfrm>
            <a:off x="3059113" y="6294378"/>
            <a:ext cx="3313112" cy="400110"/>
          </a:xfrm>
        </p:spPr>
        <p:txBody>
          <a:bodyPr wrap="square">
            <a:spAutoFit/>
          </a:bodyPr>
          <a:lstStyle/>
          <a:p>
            <a:pPr>
              <a:defRPr/>
            </a:pPr>
            <a:r>
              <a:rPr lang="en-US" sz="2000" b="1" dirty="0" err="1">
                <a:solidFill>
                  <a:srgbClr val="003366"/>
                </a:solidFill>
                <a:latin typeface="Arial" panose="020B0604020202020204" pitchFamily="34" charset="0"/>
                <a:cs typeface="Arial" panose="020B0604020202020204" pitchFamily="34" charset="0"/>
              </a:rPr>
              <a:t>Sedinta</a:t>
            </a:r>
            <a:r>
              <a:rPr lang="en-US" sz="2000" b="1" dirty="0">
                <a:solidFill>
                  <a:srgbClr val="003366"/>
                </a:solidFill>
                <a:latin typeface="Arial" panose="020B0604020202020204" pitchFamily="34" charset="0"/>
                <a:cs typeface="Arial" panose="020B0604020202020204" pitchFamily="34" charset="0"/>
              </a:rPr>
              <a:t> AAR Brasov 2025</a:t>
            </a:r>
          </a:p>
        </p:txBody>
      </p:sp>
      <p:sp>
        <p:nvSpPr>
          <p:cNvPr id="5" name="Slide Number Placeholder 4">
            <a:extLst>
              <a:ext uri="{FF2B5EF4-FFF2-40B4-BE49-F238E27FC236}">
                <a16:creationId xmlns:a16="http://schemas.microsoft.com/office/drawing/2014/main" id="{13E2D2A9-FFB3-4F86-9837-B0148CCC3782}"/>
              </a:ext>
            </a:extLst>
          </p:cNvPr>
          <p:cNvSpPr>
            <a:spLocks noGrp="1"/>
          </p:cNvSpPr>
          <p:nvPr>
            <p:ph type="sldNum" sz="quarter" idx="11"/>
          </p:nvPr>
        </p:nvSpPr>
        <p:spPr/>
        <p:txBody>
          <a:bodyPr wrap="square">
            <a:spAutoFit/>
          </a:bodyPr>
          <a:lstStyle/>
          <a:p>
            <a:pPr>
              <a:defRPr/>
            </a:pPr>
            <a:fld id="{835399A0-52B1-4778-A9E4-8DFCD5551C93}" type="slidenum">
              <a:rPr lang="ro-RO" smtClean="0"/>
              <a:pPr>
                <a:defRPr/>
              </a:pPr>
              <a:t>9</a:t>
            </a:fld>
            <a:endParaRPr lang="ro-RO" dirty="0"/>
          </a:p>
        </p:txBody>
      </p:sp>
      <p:pic>
        <p:nvPicPr>
          <p:cNvPr id="6" name="Picture 5">
            <a:extLst>
              <a:ext uri="{FF2B5EF4-FFF2-40B4-BE49-F238E27FC236}">
                <a16:creationId xmlns:a16="http://schemas.microsoft.com/office/drawing/2014/main" id="{8C21E563-8163-4FAC-94EE-111744B10768}"/>
              </a:ext>
            </a:extLst>
          </p:cNvPr>
          <p:cNvPicPr>
            <a:picLocks noChangeAspect="1" noChangeArrowheads="1"/>
          </p:cNvPicPr>
          <p:nvPr/>
        </p:nvPicPr>
        <p:blipFill>
          <a:blip r:embed="rId2"/>
          <a:srcRect/>
          <a:stretch>
            <a:fillRect/>
          </a:stretch>
        </p:blipFill>
        <p:spPr bwMode="auto">
          <a:xfrm>
            <a:off x="7879779" y="116632"/>
            <a:ext cx="1228725" cy="873125"/>
          </a:xfrm>
          <a:prstGeom prst="rect">
            <a:avLst/>
          </a:prstGeom>
          <a:noFill/>
          <a:ln w="9525">
            <a:noFill/>
            <a:miter lim="800000"/>
            <a:headEnd/>
            <a:tailEnd/>
          </a:ln>
        </p:spPr>
      </p:pic>
    </p:spTree>
    <p:extLst>
      <p:ext uri="{BB962C8B-B14F-4D97-AF65-F5344CB8AC3E}">
        <p14:creationId xmlns:p14="http://schemas.microsoft.com/office/powerpoint/2010/main" val="143065171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14479</TotalTime>
  <Words>2256</Words>
  <Application>Microsoft Office PowerPoint</Application>
  <PresentationFormat>On-screen Show (4:3)</PresentationFormat>
  <Paragraphs>425</Paragraphs>
  <Slides>16</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Arial</vt:lpstr>
      <vt:lpstr>Arial Black</vt:lpstr>
      <vt:lpstr>Calibri</vt:lpstr>
      <vt:lpstr>Corbel</vt:lpstr>
      <vt:lpstr>Times New Roman</vt:lpstr>
      <vt:lpstr>verdana</vt:lpstr>
      <vt:lpstr>Wingdings</vt:lpstr>
      <vt:lpstr>Pixel</vt:lpstr>
      <vt:lpstr>Parallax</vt:lpstr>
      <vt:lpstr>Noutati in domeniul reglementarilor aeronautice</vt:lpstr>
      <vt:lpstr>Modificări ale PAC-AD-139</vt:lpstr>
      <vt:lpstr>Modificări ale PAC-AD-139</vt:lpstr>
      <vt:lpstr>Modificări ale PAC-AD-139</vt:lpstr>
      <vt:lpstr>Modificări ale PAC-AD-139</vt:lpstr>
      <vt:lpstr>Modificări ale PAC-AD-139</vt:lpstr>
      <vt:lpstr>Modificări ale PAC-AD-139</vt:lpstr>
      <vt:lpstr>Modificări ale PAC-AD-139</vt:lpstr>
      <vt:lpstr>Reg UE 2022/1645   Securitatea informatiilor</vt:lpstr>
      <vt:lpstr>EASA Guidance for the implementation of the new Aircraft Classification Rating (ACR) - Pavement Classification Rating (PCR) method in the EASA Member States</vt:lpstr>
      <vt:lpstr>Programul Național de Securitate a Aviației Civile</vt:lpstr>
      <vt:lpstr>Program de supraveghere a facilităților pe aeroporturile civile pe anul 2025 cf. RACR-FAL</vt:lpstr>
      <vt:lpstr>ORDONANȚĂ DE URGENȚĂ nr. 156 din 30 decembrie 2024</vt:lpstr>
      <vt:lpstr>Platforma informatică AACR de colectare a datelor statistice</vt:lpstr>
      <vt:lpstr>Platforma informatică AACR de colectare a datelor statistice</vt:lpstr>
      <vt:lpstr>Mulțumesc!</vt:lpstr>
    </vt:vector>
  </TitlesOfParts>
  <Company>AACR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Programul national de siguranta (SSP)</dc:title>
  <dc:creator>a.nicolae</dc:creator>
  <cp:lastModifiedBy>Anamaria Nemeti</cp:lastModifiedBy>
  <cp:revision>871</cp:revision>
  <cp:lastPrinted>2017-09-05T04:59:58Z</cp:lastPrinted>
  <dcterms:created xsi:type="dcterms:W3CDTF">2009-09-21T18:32:05Z</dcterms:created>
  <dcterms:modified xsi:type="dcterms:W3CDTF">2025-02-03T09:07:52Z</dcterms:modified>
</cp:coreProperties>
</file>