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62" r:id="rId4"/>
    <p:sldId id="261" r:id="rId5"/>
    <p:sldId id="278" r:id="rId6"/>
    <p:sldId id="264" r:id="rId7"/>
    <p:sldId id="265" r:id="rId8"/>
    <p:sldId id="266" r:id="rId9"/>
    <p:sldId id="271" r:id="rId10"/>
    <p:sldId id="273" r:id="rId11"/>
    <p:sldId id="272" r:id="rId12"/>
    <p:sldId id="268" r:id="rId13"/>
    <p:sldId id="280" r:id="rId14"/>
    <p:sldId id="282" r:id="rId15"/>
    <p:sldId id="284" r:id="rId16"/>
    <p:sldId id="279" r:id="rId17"/>
    <p:sldId id="269" r:id="rId18"/>
    <p:sldId id="281" r:id="rId19"/>
    <p:sldId id="285" r:id="rId2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B8D2"/>
    <a:srgbClr val="E00073"/>
    <a:srgbClr val="E48801"/>
    <a:srgbClr val="008F2E"/>
    <a:srgbClr val="C7000D"/>
    <a:srgbClr val="749C2C"/>
    <a:srgbClr val="0189C7"/>
    <a:srgbClr val="002060"/>
    <a:srgbClr val="23B9D3"/>
    <a:srgbClr val="1CB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09" d="100"/>
          <a:sy n="109" d="100"/>
        </p:scale>
        <p:origin x="691" y="8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2CABEA36-778D-46DA-A5C7-745849E2399C}" type="datetimeFigureOut">
              <a:rPr lang="en-US" smtClean="0"/>
              <a:t>2/6/2025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55ED8E65-378C-458F-94AC-85F86EE2F543}" type="slidenum">
              <a:rPr lang="en-US" smtClean="0"/>
              <a:t>‹#›</a:t>
            </a:fld>
            <a:endParaRPr lang="en-US"/>
          </a:p>
        </p:txBody>
      </p:sp>
    </p:spTree>
    <p:extLst>
      <p:ext uri="{BB962C8B-B14F-4D97-AF65-F5344CB8AC3E}">
        <p14:creationId xmlns:p14="http://schemas.microsoft.com/office/powerpoint/2010/main" val="202399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3E3D25-AA78-4448-AB99-969FCEB5DE4F}" type="datetime1">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37E8C-2FE8-4114-AAAF-4CAB1BDF15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9C362-3CF9-4F50-BE6D-9F738EECCD43}" type="datetime1">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37E8C-2FE8-4114-AAAF-4CAB1BDF15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A74F68-5F1F-43B6-83A3-FB58A1CFCE7C}" type="datetime1">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37E8C-2FE8-4114-AAAF-4CAB1BDF15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6ABD3-B1AA-4463-A4B5-CE3D8F250457}" type="datetime1">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37E8C-2FE8-4114-AAAF-4CAB1BDF15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57DDC5-DB41-45A4-88C3-AA453DE6CE31}" type="datetime1">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37E8C-2FE8-4114-AAAF-4CAB1BDF15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060226-DCCF-4699-9373-104CC8608211}" type="datetime1">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37E8C-2FE8-4114-AAAF-4CAB1BDF15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23B5A4-A471-4E6C-AF81-A2105A669945}" type="datetime1">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F37E8C-2FE8-4114-AAAF-4CAB1BDF15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9B8427-9EA6-4848-8EA9-2FD973EEA87A}" type="datetime1">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F37E8C-2FE8-4114-AAAF-4CAB1BDF15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9D978-49D3-48F4-8E31-AD19C46B8035}" type="datetime1">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F37E8C-2FE8-4114-AAAF-4CAB1BDF15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0"/>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DDF2D64-FCE5-46FD-98AD-58E160CE093F}" type="datetime1">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37E8C-2FE8-4114-AAAF-4CAB1BDF15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F90915-B744-4518-8204-4E894A8E4809}" type="datetime1">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37E8C-2FE8-4114-AAAF-4CAB1BDF15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E4A2343-3460-4436-BC5A-4A35ACBB5FB6}" type="datetime1">
              <a:rPr lang="en-US" smtClean="0"/>
              <a:t>2/6/2025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DF37E8C-2FE8-4114-AAAF-4CAB1BDF15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CB4A2-8BEA-CEE8-DE9C-9C9972FA4B1F}"/>
              </a:ext>
            </a:extLst>
          </p:cNvPr>
          <p:cNvSpPr txBox="1"/>
          <p:nvPr/>
        </p:nvSpPr>
        <p:spPr>
          <a:xfrm>
            <a:off x="381000" y="1752183"/>
            <a:ext cx="4419600" cy="830997"/>
          </a:xfrm>
          <a:prstGeom prst="rect">
            <a:avLst/>
          </a:prstGeom>
          <a:noFill/>
        </p:spPr>
        <p:txBody>
          <a:bodyPr wrap="square" rtlCol="0">
            <a:spAutoFit/>
          </a:bodyPr>
          <a:lstStyle/>
          <a:p>
            <a:pPr algn="ctr"/>
            <a:r>
              <a:rPr lang="ro-RO" sz="2400" b="1" dirty="0">
                <a:latin typeface="+mj-lt"/>
              </a:rPr>
              <a:t>AEROPORTURILE DIN ROMÂNIA</a:t>
            </a:r>
          </a:p>
          <a:p>
            <a:pPr algn="ctr"/>
            <a:r>
              <a:rPr lang="ro-RO" sz="2400" b="1" dirty="0">
                <a:latin typeface="+mj-lt"/>
              </a:rPr>
              <a:t>ÎN 2025</a:t>
            </a:r>
            <a:endParaRPr lang="en-US" sz="2400" b="1"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800BB3-19A3-0310-BE59-CDEF780BBCCD}"/>
              </a:ext>
            </a:extLst>
          </p:cNvPr>
          <p:cNvSpPr txBox="1"/>
          <p:nvPr/>
        </p:nvSpPr>
        <p:spPr>
          <a:xfrm>
            <a:off x="2667000" y="4481053"/>
            <a:ext cx="3429000" cy="254365"/>
          </a:xfrm>
          <a:prstGeom prst="rect">
            <a:avLst/>
          </a:prstGeom>
          <a:noFill/>
          <a:ln>
            <a:noFill/>
          </a:ln>
        </p:spPr>
        <p:txBody>
          <a:bodyPr wrap="square" rtlCol="0">
            <a:spAutoFit/>
          </a:bodyPr>
          <a:lstStyle/>
          <a:p>
            <a:pPr algn="ctr">
              <a:lnSpc>
                <a:spcPct val="150000"/>
              </a:lnSpc>
            </a:pPr>
            <a:r>
              <a:rPr lang="ro-RO" sz="788" dirty="0">
                <a:latin typeface="Myriad Pro Cond" panose="020B0506030403020204" pitchFamily="34" charset="0"/>
                <a:cs typeface="Calibri Light" panose="020F0302020204030204" pitchFamily="34" charset="0"/>
              </a:rPr>
              <a:t>Sursa: Platforma RDC Apex, ianuarie 2025</a:t>
            </a:r>
            <a:endParaRPr lang="en-US" sz="788" dirty="0">
              <a:latin typeface="Myriad Pro Cond" panose="020B050603040302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8AEABD84-938C-E3C8-3539-784CFB27E831}"/>
              </a:ext>
            </a:extLst>
          </p:cNvPr>
          <p:cNvSpPr txBox="1"/>
          <p:nvPr/>
        </p:nvSpPr>
        <p:spPr>
          <a:xfrm>
            <a:off x="228600" y="248756"/>
            <a:ext cx="7514429" cy="430887"/>
          </a:xfrm>
          <a:prstGeom prst="rect">
            <a:avLst/>
          </a:prstGeom>
          <a:noFill/>
        </p:spPr>
        <p:txBody>
          <a:bodyPr wrap="square" rtlCol="0">
            <a:spAutoFit/>
          </a:bodyPr>
          <a:lstStyle/>
          <a:p>
            <a:r>
              <a:rPr lang="it-IT" sz="2200" b="1" dirty="0">
                <a:solidFill>
                  <a:schemeClr val="bg1"/>
                </a:solidFill>
                <a:latin typeface="Myriad Pro Cond" panose="020B0506030403020204" pitchFamily="34" charset="0"/>
                <a:cs typeface="Calibri Light" panose="020F0302020204030204" pitchFamily="34" charset="0"/>
              </a:rPr>
              <a:t>DISTRIBUȚIE CAPACITATE COMPANII AERIENE </a:t>
            </a:r>
            <a:r>
              <a:rPr lang="ro-RO" sz="2200" b="1" dirty="0">
                <a:solidFill>
                  <a:schemeClr val="bg1"/>
                </a:solidFill>
                <a:latin typeface="Myriad Pro Cond" panose="020B0506030403020204" pitchFamily="34" charset="0"/>
                <a:cs typeface="Calibri Light" panose="020F0302020204030204" pitchFamily="34" charset="0"/>
              </a:rPr>
              <a:t>ÎN </a:t>
            </a:r>
            <a:r>
              <a:rPr lang="it-IT" sz="2200" b="1" dirty="0">
                <a:solidFill>
                  <a:schemeClr val="bg1"/>
                </a:solidFill>
                <a:latin typeface="Myriad Pro Cond" panose="020B0506030403020204" pitchFamily="34" charset="0"/>
                <a:cs typeface="Calibri Light" panose="020F0302020204030204" pitchFamily="34" charset="0"/>
              </a:rPr>
              <a:t>ROMÂNIA – </a:t>
            </a:r>
            <a:r>
              <a:rPr lang="it-IT" sz="2200" b="1" dirty="0">
                <a:solidFill>
                  <a:srgbClr val="1CB6EA"/>
                </a:solidFill>
                <a:latin typeface="Myriad Pro Cond" panose="020B0506030403020204" pitchFamily="34" charset="0"/>
                <a:cs typeface="Calibri Light" panose="020F0302020204030204" pitchFamily="34" charset="0"/>
              </a:rPr>
              <a:t>202</a:t>
            </a:r>
            <a:r>
              <a:rPr lang="ro-RO" sz="2200" b="1" dirty="0">
                <a:solidFill>
                  <a:srgbClr val="1CB6EA"/>
                </a:solidFill>
                <a:latin typeface="Myriad Pro Cond" panose="020B0506030403020204" pitchFamily="34" charset="0"/>
                <a:cs typeface="Calibri Light" panose="020F0302020204030204" pitchFamily="34" charset="0"/>
              </a:rPr>
              <a:t>5 (estimat)</a:t>
            </a:r>
            <a:endParaRPr lang="en-US" sz="2200" b="1" dirty="0">
              <a:solidFill>
                <a:srgbClr val="1CB6EA"/>
              </a:solidFill>
              <a:latin typeface="Myriad Pro Cond" panose="020B050603040302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D42393B7-293F-FC7A-49B8-5AD485D6D070}"/>
              </a:ext>
            </a:extLst>
          </p:cNvPr>
          <p:cNvPicPr>
            <a:picLocks noChangeAspect="1"/>
          </p:cNvPicPr>
          <p:nvPr/>
        </p:nvPicPr>
        <p:blipFill>
          <a:blip r:embed="rId2" cstate="print">
            <a:extLst>
              <a:ext uri="{28A0092B-C50C-407E-A947-70E740481C1C}">
                <a14:useLocalDpi xmlns:a14="http://schemas.microsoft.com/office/drawing/2010/main" val="0"/>
              </a:ext>
            </a:extLst>
          </a:blip>
          <a:srcRect l="10984" r="12131"/>
          <a:stretch/>
        </p:blipFill>
        <p:spPr>
          <a:xfrm>
            <a:off x="1981200" y="798960"/>
            <a:ext cx="5105400" cy="3682093"/>
          </a:xfrm>
          <a:prstGeom prst="rect">
            <a:avLst/>
          </a:prstGeom>
        </p:spPr>
      </p:pic>
      <p:sp>
        <p:nvSpPr>
          <p:cNvPr id="5" name="Slide Number Placeholder 4">
            <a:extLst>
              <a:ext uri="{FF2B5EF4-FFF2-40B4-BE49-F238E27FC236}">
                <a16:creationId xmlns:a16="http://schemas.microsoft.com/office/drawing/2014/main" id="{6CE74FC1-426F-1BC7-E945-1FCB0124F29D}"/>
              </a:ext>
            </a:extLst>
          </p:cNvPr>
          <p:cNvSpPr>
            <a:spLocks noGrp="1"/>
          </p:cNvSpPr>
          <p:nvPr>
            <p:ph type="sldNum" sz="quarter" idx="12"/>
          </p:nvPr>
        </p:nvSpPr>
        <p:spPr>
          <a:xfrm>
            <a:off x="7239000" y="4744300"/>
            <a:ext cx="1600200" cy="205383"/>
          </a:xfrm>
        </p:spPr>
        <p:txBody>
          <a:bodyPr/>
          <a:lstStyle/>
          <a:p>
            <a:fld id="{0DF37E8C-2FE8-4114-AAAF-4CAB1BDF1549}" type="slidenum">
              <a:rPr lang="en-US" b="1" smtClean="0">
                <a:solidFill>
                  <a:srgbClr val="092138"/>
                </a:solidFill>
              </a:rPr>
              <a:t>10</a:t>
            </a:fld>
            <a:endParaRPr lang="en-US" b="1" dirty="0">
              <a:solidFill>
                <a:srgbClr val="092138"/>
              </a:solidFill>
            </a:endParaRPr>
          </a:p>
        </p:txBody>
      </p:sp>
    </p:spTree>
    <p:extLst>
      <p:ext uri="{BB962C8B-B14F-4D97-AF65-F5344CB8AC3E}">
        <p14:creationId xmlns:p14="http://schemas.microsoft.com/office/powerpoint/2010/main" val="227195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EABD84-938C-E3C8-3539-784CFB27E831}"/>
              </a:ext>
            </a:extLst>
          </p:cNvPr>
          <p:cNvSpPr txBox="1"/>
          <p:nvPr/>
        </p:nvSpPr>
        <p:spPr>
          <a:xfrm>
            <a:off x="152400" y="209550"/>
            <a:ext cx="7924800" cy="430887"/>
          </a:xfrm>
          <a:prstGeom prst="rect">
            <a:avLst/>
          </a:prstGeom>
          <a:noFill/>
        </p:spPr>
        <p:txBody>
          <a:bodyPr wrap="square" rtlCol="0">
            <a:spAutoFit/>
          </a:bodyPr>
          <a:lstStyle/>
          <a:p>
            <a:r>
              <a:rPr lang="ro-RO" sz="2200" b="1" dirty="0">
                <a:solidFill>
                  <a:schemeClr val="bg1"/>
                </a:solidFill>
                <a:latin typeface="Myriad Pro Cond" panose="020B0506030403020204" pitchFamily="34" charset="0"/>
                <a:cs typeface="Calibri Light" panose="020F0302020204030204" pitchFamily="34" charset="0"/>
              </a:rPr>
              <a:t>TOP 10 ORAȘE DE DESTINAȚIE DIN ROMÂNIA – </a:t>
            </a:r>
            <a:r>
              <a:rPr lang="ro-RO" sz="2200" b="1" dirty="0">
                <a:solidFill>
                  <a:srgbClr val="1CB6EA"/>
                </a:solidFill>
                <a:latin typeface="Myriad Pro Cond" panose="020B0506030403020204" pitchFamily="34" charset="0"/>
                <a:cs typeface="Calibri Light" panose="020F0302020204030204" pitchFamily="34" charset="0"/>
              </a:rPr>
              <a:t>2025 (</a:t>
            </a:r>
            <a:r>
              <a:rPr lang="en-US" sz="2200" b="1" dirty="0">
                <a:solidFill>
                  <a:srgbClr val="1CB6EA"/>
                </a:solidFill>
                <a:latin typeface="Myriad Pro Cond" panose="020B0506030403020204" pitchFamily="34" charset="0"/>
                <a:cs typeface="Calibri Light" panose="020F0302020204030204" pitchFamily="34" charset="0"/>
              </a:rPr>
              <a:t>capacitate </a:t>
            </a:r>
            <a:r>
              <a:rPr lang="en-US" sz="2200" b="1" dirty="0" err="1">
                <a:solidFill>
                  <a:srgbClr val="1CB6EA"/>
                </a:solidFill>
                <a:latin typeface="Myriad Pro Cond" panose="020B0506030403020204" pitchFamily="34" charset="0"/>
                <a:cs typeface="Calibri Light" panose="020F0302020204030204" pitchFamily="34" charset="0"/>
              </a:rPr>
              <a:t>alocat</a:t>
            </a:r>
            <a:r>
              <a:rPr lang="ro-RO" sz="2200" b="1" dirty="0">
                <a:solidFill>
                  <a:srgbClr val="1CB6EA"/>
                </a:solidFill>
                <a:latin typeface="Myriad Pro Cond" panose="020B0506030403020204" pitchFamily="34" charset="0"/>
                <a:cs typeface="Calibri Light" panose="020F0302020204030204" pitchFamily="34" charset="0"/>
              </a:rPr>
              <a:t>ă estimată)</a:t>
            </a:r>
            <a:endParaRPr lang="en-US" sz="2200" b="1" dirty="0">
              <a:solidFill>
                <a:srgbClr val="1CB6EA"/>
              </a:solidFill>
              <a:latin typeface="Myriad Pro Cond" panose="020B050603040302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B697FEEC-CECC-7021-0F20-46FDABBD87DD}"/>
              </a:ext>
            </a:extLst>
          </p:cNvPr>
          <p:cNvSpPr txBox="1"/>
          <p:nvPr/>
        </p:nvSpPr>
        <p:spPr>
          <a:xfrm>
            <a:off x="3005546" y="4393169"/>
            <a:ext cx="3429000" cy="254365"/>
          </a:xfrm>
          <a:prstGeom prst="rect">
            <a:avLst/>
          </a:prstGeom>
          <a:noFill/>
          <a:ln>
            <a:noFill/>
          </a:ln>
        </p:spPr>
        <p:txBody>
          <a:bodyPr wrap="square" rtlCol="0">
            <a:spAutoFit/>
          </a:bodyPr>
          <a:lstStyle/>
          <a:p>
            <a:pPr algn="ctr">
              <a:lnSpc>
                <a:spcPct val="150000"/>
              </a:lnSpc>
            </a:pPr>
            <a:r>
              <a:rPr lang="ro-RO" sz="788" dirty="0">
                <a:latin typeface="Myriad Pro Cond" panose="020B0506030403020204" pitchFamily="34" charset="0"/>
                <a:cs typeface="Calibri Light" panose="020F0302020204030204" pitchFamily="34" charset="0"/>
              </a:rPr>
              <a:t>Sursa: Platforma RDC Apex, ianuarie 2025, în baza programelor de zbor publicate de companiile aeriene  </a:t>
            </a:r>
            <a:endParaRPr lang="en-US" sz="788" dirty="0">
              <a:latin typeface="Myriad Pro Cond" panose="020B050603040302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18C6BAF4-4796-6D46-9860-B8E4F2D3FDB9}"/>
              </a:ext>
            </a:extLst>
          </p:cNvPr>
          <p:cNvSpPr>
            <a:spLocks noGrp="1"/>
          </p:cNvSpPr>
          <p:nvPr>
            <p:ph type="sldNum" sz="quarter" idx="12"/>
          </p:nvPr>
        </p:nvSpPr>
        <p:spPr>
          <a:xfrm>
            <a:off x="7239000" y="4781550"/>
            <a:ext cx="1600200" cy="205383"/>
          </a:xfrm>
        </p:spPr>
        <p:txBody>
          <a:bodyPr/>
          <a:lstStyle/>
          <a:p>
            <a:fld id="{0DF37E8C-2FE8-4114-AAAF-4CAB1BDF1549}" type="slidenum">
              <a:rPr lang="en-US" b="1" smtClean="0">
                <a:solidFill>
                  <a:srgbClr val="092138"/>
                </a:solidFill>
              </a:rPr>
              <a:t>11</a:t>
            </a:fld>
            <a:endParaRPr lang="en-US" b="1" dirty="0">
              <a:solidFill>
                <a:srgbClr val="092138"/>
              </a:solidFill>
            </a:endParaRPr>
          </a:p>
        </p:txBody>
      </p:sp>
      <p:pic>
        <p:nvPicPr>
          <p:cNvPr id="4" name="Picture 3" descr="A pie chart with different colored circles&#10;&#10;Description automatically generated">
            <a:extLst>
              <a:ext uri="{FF2B5EF4-FFF2-40B4-BE49-F238E27FC236}">
                <a16:creationId xmlns:a16="http://schemas.microsoft.com/office/drawing/2014/main" id="{28A8A294-544F-15AA-C5AD-FBE160BCE4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972227"/>
            <a:ext cx="4717001" cy="3446100"/>
          </a:xfrm>
          <a:prstGeom prst="rect">
            <a:avLst/>
          </a:prstGeom>
        </p:spPr>
      </p:pic>
    </p:spTree>
    <p:extLst>
      <p:ext uri="{BB962C8B-B14F-4D97-AF65-F5344CB8AC3E}">
        <p14:creationId xmlns:p14="http://schemas.microsoft.com/office/powerpoint/2010/main" val="31508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EABD84-938C-E3C8-3539-784CFB27E831}"/>
              </a:ext>
            </a:extLst>
          </p:cNvPr>
          <p:cNvSpPr txBox="1"/>
          <p:nvPr/>
        </p:nvSpPr>
        <p:spPr>
          <a:xfrm>
            <a:off x="210094" y="148037"/>
            <a:ext cx="7848600" cy="646331"/>
          </a:xfrm>
          <a:prstGeom prst="rect">
            <a:avLst/>
          </a:prstGeom>
          <a:noFill/>
        </p:spPr>
        <p:txBody>
          <a:bodyPr wrap="square" rtlCol="0">
            <a:spAutoFit/>
          </a:bodyPr>
          <a:lstStyle/>
          <a:p>
            <a:r>
              <a:rPr lang="ro-RO" b="1" dirty="0">
                <a:solidFill>
                  <a:schemeClr val="bg1"/>
                </a:solidFill>
                <a:latin typeface="Myriad Pro Cond" panose="020B0506030403020204" pitchFamily="34" charset="0"/>
                <a:cs typeface="Calibri Light" panose="020F0302020204030204" pitchFamily="34" charset="0"/>
              </a:rPr>
              <a:t>TRAFIC PASAGERI AAR – </a:t>
            </a:r>
            <a:r>
              <a:rPr lang="ro-RO" b="1" dirty="0">
                <a:solidFill>
                  <a:srgbClr val="1CB6EA"/>
                </a:solidFill>
                <a:latin typeface="Myriad Pro Cond" panose="020B0506030403020204" pitchFamily="34" charset="0"/>
                <a:cs typeface="Calibri Light" panose="020F0302020204030204" pitchFamily="34" charset="0"/>
              </a:rPr>
              <a:t>PIEȚE DE INTERES PENTRU PROMOVAREA DESTINAȚIEI ROMÂNIA DE CĂTRE MINISTERUL ECONOMIEI, ANTREPRENORIATULUI ȘI TURISMULUI (MEAT)</a:t>
            </a:r>
            <a:endParaRPr lang="en-US" b="1" dirty="0">
              <a:solidFill>
                <a:srgbClr val="1CB6EA"/>
              </a:solidFill>
              <a:latin typeface="Myriad Pro Cond" panose="020B0506030403020204" pitchFamily="34"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F9B58450-1D3F-FB26-1B34-AE9250DBF87A}"/>
              </a:ext>
            </a:extLst>
          </p:cNvPr>
          <p:cNvSpPr>
            <a:spLocks noGrp="1"/>
          </p:cNvSpPr>
          <p:nvPr>
            <p:ph type="sldNum" sz="quarter" idx="12"/>
          </p:nvPr>
        </p:nvSpPr>
        <p:spPr>
          <a:xfrm>
            <a:off x="7239000" y="4781550"/>
            <a:ext cx="1600200" cy="205383"/>
          </a:xfrm>
        </p:spPr>
        <p:txBody>
          <a:bodyPr/>
          <a:lstStyle/>
          <a:p>
            <a:fld id="{0DF37E8C-2FE8-4114-AAAF-4CAB1BDF1549}" type="slidenum">
              <a:rPr lang="en-US" b="1" smtClean="0">
                <a:solidFill>
                  <a:srgbClr val="092138"/>
                </a:solidFill>
              </a:rPr>
              <a:t>12</a:t>
            </a:fld>
            <a:endParaRPr lang="en-US" b="1" dirty="0">
              <a:solidFill>
                <a:srgbClr val="092138"/>
              </a:solidFill>
            </a:endParaRPr>
          </a:p>
        </p:txBody>
      </p:sp>
      <p:pic>
        <p:nvPicPr>
          <p:cNvPr id="7" name="Picture 6" descr="A map of europe with blue and white colors&#10;&#10;Description automatically generated">
            <a:extLst>
              <a:ext uri="{FF2B5EF4-FFF2-40B4-BE49-F238E27FC236}">
                <a16:creationId xmlns:a16="http://schemas.microsoft.com/office/drawing/2014/main" id="{1A113544-5BEC-91CB-D6C1-6C7CD3B49D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716811"/>
            <a:ext cx="5562600" cy="3882618"/>
          </a:xfrm>
          <a:prstGeom prst="rect">
            <a:avLst/>
          </a:prstGeom>
        </p:spPr>
      </p:pic>
      <p:pic>
        <p:nvPicPr>
          <p:cNvPr id="10" name="Picture 9" descr="A logo with a leaf&#10;&#10;Description automatically generated">
            <a:extLst>
              <a:ext uri="{FF2B5EF4-FFF2-40B4-BE49-F238E27FC236}">
                <a16:creationId xmlns:a16="http://schemas.microsoft.com/office/drawing/2014/main" id="{2D5227B6-BDFC-E3E7-E59B-6E9D839DEB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500" y="3905656"/>
            <a:ext cx="685800" cy="515485"/>
          </a:xfrm>
          <a:prstGeom prst="rect">
            <a:avLst/>
          </a:prstGeom>
        </p:spPr>
      </p:pic>
      <p:sp>
        <p:nvSpPr>
          <p:cNvPr id="11" name="Rectangle 10">
            <a:extLst>
              <a:ext uri="{FF2B5EF4-FFF2-40B4-BE49-F238E27FC236}">
                <a16:creationId xmlns:a16="http://schemas.microsoft.com/office/drawing/2014/main" id="{3EB50603-3522-85E4-D58A-A89CE332A638}"/>
              </a:ext>
            </a:extLst>
          </p:cNvPr>
          <p:cNvSpPr/>
          <p:nvPr/>
        </p:nvSpPr>
        <p:spPr>
          <a:xfrm>
            <a:off x="152400" y="895350"/>
            <a:ext cx="3200400" cy="738664"/>
          </a:xfrm>
          <a:prstGeom prst="rect">
            <a:avLst/>
          </a:prstGeom>
          <a:noFill/>
        </p:spPr>
        <p:txBody>
          <a:bodyPr wrap="square" lIns="0" tIns="0" rIns="0" bIns="0">
            <a:spAutoFit/>
          </a:bodyPr>
          <a:lstStyle/>
          <a:p>
            <a:pPr algn="ctr">
              <a:spcBef>
                <a:spcPts val="600"/>
              </a:spcBef>
              <a:spcAft>
                <a:spcPts val="600"/>
              </a:spcAft>
              <a:buClr>
                <a:srgbClr val="0070C0"/>
              </a:buClr>
            </a:pPr>
            <a:r>
              <a:rPr lang="en-US" sz="1600" dirty="0" err="1">
                <a:solidFill>
                  <a:srgbClr val="083A59"/>
                </a:solidFill>
                <a:effectLst/>
                <a:latin typeface="Myriad Pro Cond" panose="020B0506030403020204" pitchFamily="34" charset="0"/>
              </a:rPr>
              <a:t>Traficul</a:t>
            </a:r>
            <a:r>
              <a:rPr lang="en-US" sz="1600" dirty="0">
                <a:solidFill>
                  <a:srgbClr val="083A59"/>
                </a:solidFill>
                <a:effectLst/>
                <a:latin typeface="Myriad Pro Cond" panose="020B0506030403020204" pitchFamily="34" charset="0"/>
              </a:rPr>
              <a:t> </a:t>
            </a:r>
            <a:r>
              <a:rPr lang="en-US" sz="1600" dirty="0" err="1">
                <a:solidFill>
                  <a:srgbClr val="083A59"/>
                </a:solidFill>
                <a:effectLst/>
                <a:latin typeface="Myriad Pro Cond" panose="020B0506030403020204" pitchFamily="34" charset="0"/>
              </a:rPr>
              <a:t>înregistrat</a:t>
            </a:r>
            <a:r>
              <a:rPr lang="en-US" sz="1600" dirty="0">
                <a:solidFill>
                  <a:srgbClr val="083A59"/>
                </a:solidFill>
                <a:effectLst/>
                <a:latin typeface="Myriad Pro Cond" panose="020B0506030403020204" pitchFamily="34" charset="0"/>
              </a:rPr>
              <a:t> </a:t>
            </a:r>
            <a:r>
              <a:rPr lang="en-US" sz="1600" dirty="0" err="1">
                <a:solidFill>
                  <a:srgbClr val="083A59"/>
                </a:solidFill>
                <a:effectLst/>
                <a:latin typeface="Myriad Pro Cond" panose="020B0506030403020204" pitchFamily="34" charset="0"/>
              </a:rPr>
              <a:t>în</a:t>
            </a:r>
            <a:r>
              <a:rPr lang="en-US" sz="1600" dirty="0">
                <a:solidFill>
                  <a:srgbClr val="083A59"/>
                </a:solidFill>
                <a:effectLst/>
                <a:latin typeface="Myriad Pro Cond" panose="020B0506030403020204" pitchFamily="34" charset="0"/>
              </a:rPr>
              <a:t> </a:t>
            </a:r>
            <a:r>
              <a:rPr lang="en-US" sz="1600" dirty="0" err="1">
                <a:solidFill>
                  <a:srgbClr val="083A59"/>
                </a:solidFill>
                <a:effectLst/>
                <a:latin typeface="Myriad Pro Cond" panose="020B0506030403020204" pitchFamily="34" charset="0"/>
              </a:rPr>
              <a:t>perioada</a:t>
            </a:r>
            <a:r>
              <a:rPr lang="en-US" sz="1600" dirty="0">
                <a:solidFill>
                  <a:srgbClr val="083A59"/>
                </a:solidFill>
                <a:effectLst/>
                <a:latin typeface="Myriad Pro Cond" panose="020B0506030403020204" pitchFamily="34" charset="0"/>
              </a:rPr>
              <a:t> </a:t>
            </a:r>
            <a:r>
              <a:rPr lang="en-US" sz="1600" b="1" dirty="0" err="1">
                <a:solidFill>
                  <a:srgbClr val="1CB6EA"/>
                </a:solidFill>
                <a:effectLst/>
                <a:latin typeface="Myriad Pro Cond" panose="020B0506030403020204" pitchFamily="34" charset="0"/>
              </a:rPr>
              <a:t>ian</a:t>
            </a:r>
            <a:r>
              <a:rPr lang="en-US" sz="1600" b="1" dirty="0">
                <a:solidFill>
                  <a:srgbClr val="1CB6EA"/>
                </a:solidFill>
                <a:effectLst/>
                <a:latin typeface="Myriad Pro Cond" panose="020B0506030403020204" pitchFamily="34" charset="0"/>
              </a:rPr>
              <a:t> -</a:t>
            </a:r>
            <a:r>
              <a:rPr lang="ro-RO" sz="1600" b="1" dirty="0">
                <a:solidFill>
                  <a:srgbClr val="1CB6EA"/>
                </a:solidFill>
                <a:effectLst/>
                <a:latin typeface="Myriad Pro Cond" panose="020B0506030403020204" pitchFamily="34" charset="0"/>
              </a:rPr>
              <a:t> </a:t>
            </a:r>
            <a:r>
              <a:rPr lang="en-US" sz="1600" b="1" dirty="0" err="1">
                <a:solidFill>
                  <a:srgbClr val="1CB6EA"/>
                </a:solidFill>
                <a:effectLst/>
                <a:latin typeface="Myriad Pro Cond" panose="020B0506030403020204" pitchFamily="34" charset="0"/>
              </a:rPr>
              <a:t>nov</a:t>
            </a:r>
            <a:r>
              <a:rPr lang="en-US" sz="1600" b="1" dirty="0">
                <a:solidFill>
                  <a:srgbClr val="1CB6EA"/>
                </a:solidFill>
                <a:effectLst/>
                <a:latin typeface="Myriad Pro Cond" panose="020B0506030403020204" pitchFamily="34" charset="0"/>
              </a:rPr>
              <a:t> 2024</a:t>
            </a:r>
            <a:r>
              <a:rPr lang="ro-RO" sz="1600" b="1" dirty="0">
                <a:solidFill>
                  <a:srgbClr val="1CB6EA"/>
                </a:solidFill>
                <a:latin typeface="Myriad Pro Cond" panose="020B0506030403020204" pitchFamily="34" charset="0"/>
              </a:rPr>
              <a:t>       </a:t>
            </a:r>
            <a:r>
              <a:rPr lang="en-US" sz="1600" b="1" dirty="0">
                <a:solidFill>
                  <a:srgbClr val="1CB6EA"/>
                </a:solidFill>
                <a:effectLst/>
                <a:latin typeface="Myriad Pro Cond" panose="020B0506030403020204" pitchFamily="34" charset="0"/>
              </a:rPr>
              <a:t> </a:t>
            </a:r>
            <a:r>
              <a:rPr lang="en-US" sz="1600" dirty="0" err="1">
                <a:solidFill>
                  <a:srgbClr val="083A59"/>
                </a:solidFill>
                <a:effectLst/>
                <a:latin typeface="Myriad Pro Cond" panose="020B0506030403020204" pitchFamily="34" charset="0"/>
              </a:rPr>
              <a:t>spre</a:t>
            </a:r>
            <a:r>
              <a:rPr lang="en-US" sz="1600" dirty="0">
                <a:solidFill>
                  <a:srgbClr val="083A59"/>
                </a:solidFill>
                <a:effectLst/>
                <a:latin typeface="Myriad Pro Cond" panose="020B0506030403020204" pitchFamily="34" charset="0"/>
              </a:rPr>
              <a:t> </a:t>
            </a:r>
            <a:r>
              <a:rPr lang="en-US" sz="1600" b="1" dirty="0" err="1">
                <a:solidFill>
                  <a:srgbClr val="083A59"/>
                </a:solidFill>
                <a:effectLst/>
                <a:latin typeface="Myriad Pro Cond" panose="020B0506030403020204" pitchFamily="34" charset="0"/>
              </a:rPr>
              <a:t>principalele</a:t>
            </a:r>
            <a:r>
              <a:rPr lang="en-US" sz="1600" b="1" dirty="0">
                <a:solidFill>
                  <a:srgbClr val="083A59"/>
                </a:solidFill>
                <a:effectLst/>
                <a:latin typeface="Myriad Pro Cond" panose="020B0506030403020204" pitchFamily="34" charset="0"/>
              </a:rPr>
              <a:t> </a:t>
            </a:r>
            <a:r>
              <a:rPr lang="en-US" sz="1600" b="1" dirty="0" err="1">
                <a:solidFill>
                  <a:srgbClr val="083A59"/>
                </a:solidFill>
                <a:effectLst/>
                <a:latin typeface="Myriad Pro Cond" panose="020B0506030403020204" pitchFamily="34" charset="0"/>
              </a:rPr>
              <a:t>piețe</a:t>
            </a:r>
            <a:r>
              <a:rPr lang="en-US" sz="1600" b="1" dirty="0">
                <a:solidFill>
                  <a:srgbClr val="083A59"/>
                </a:solidFill>
                <a:effectLst/>
                <a:latin typeface="Myriad Pro Cond" panose="020B0506030403020204" pitchFamily="34" charset="0"/>
              </a:rPr>
              <a:t> de </a:t>
            </a:r>
            <a:r>
              <a:rPr lang="en-US" sz="1600" b="1" dirty="0" err="1">
                <a:solidFill>
                  <a:srgbClr val="083A59"/>
                </a:solidFill>
                <a:effectLst/>
                <a:latin typeface="Myriad Pro Cond" panose="020B0506030403020204" pitchFamily="34" charset="0"/>
              </a:rPr>
              <a:t>interes</a:t>
            </a:r>
            <a:r>
              <a:rPr lang="en-US" sz="1600" b="1" dirty="0">
                <a:solidFill>
                  <a:srgbClr val="083A59"/>
                </a:solidFill>
                <a:effectLst/>
                <a:latin typeface="Myriad Pro Cond" panose="020B0506030403020204" pitchFamily="34" charset="0"/>
              </a:rPr>
              <a:t> </a:t>
            </a:r>
            <a:r>
              <a:rPr lang="en-US" sz="1600" dirty="0" err="1">
                <a:solidFill>
                  <a:srgbClr val="083A59"/>
                </a:solidFill>
                <a:effectLst/>
                <a:latin typeface="Myriad Pro Cond" panose="020B0506030403020204" pitchFamily="34" charset="0"/>
              </a:rPr>
              <a:t>pentru</a:t>
            </a:r>
            <a:r>
              <a:rPr lang="en-US" sz="1600" dirty="0">
                <a:solidFill>
                  <a:srgbClr val="083A59"/>
                </a:solidFill>
                <a:effectLst/>
                <a:latin typeface="Myriad Pro Cond" panose="020B0506030403020204" pitchFamily="34" charset="0"/>
              </a:rPr>
              <a:t> </a:t>
            </a:r>
            <a:r>
              <a:rPr lang="en-US" sz="1600" dirty="0" err="1">
                <a:solidFill>
                  <a:srgbClr val="083A59"/>
                </a:solidFill>
                <a:effectLst/>
                <a:latin typeface="Myriad Pro Cond" panose="020B0506030403020204" pitchFamily="34" charset="0"/>
              </a:rPr>
              <a:t>promovarea</a:t>
            </a:r>
            <a:r>
              <a:rPr lang="en-US" sz="1600" dirty="0">
                <a:solidFill>
                  <a:srgbClr val="083A59"/>
                </a:solidFill>
                <a:effectLst/>
                <a:latin typeface="Myriad Pro Cond" panose="020B0506030403020204" pitchFamily="34" charset="0"/>
              </a:rPr>
              <a:t> </a:t>
            </a:r>
            <a:r>
              <a:rPr lang="en-US" sz="1600" dirty="0" err="1">
                <a:solidFill>
                  <a:srgbClr val="083A59"/>
                </a:solidFill>
                <a:effectLst/>
                <a:latin typeface="Myriad Pro Cond" panose="020B0506030403020204" pitchFamily="34" charset="0"/>
              </a:rPr>
              <a:t>turistică</a:t>
            </a:r>
            <a:r>
              <a:rPr lang="en-US" sz="1600" dirty="0">
                <a:solidFill>
                  <a:srgbClr val="083A59"/>
                </a:solidFill>
                <a:effectLst/>
                <a:latin typeface="Myriad Pro Cond" panose="020B0506030403020204" pitchFamily="34" charset="0"/>
              </a:rPr>
              <a:t> a </a:t>
            </a:r>
            <a:r>
              <a:rPr lang="en-US" sz="1600" dirty="0" err="1">
                <a:solidFill>
                  <a:srgbClr val="083A59"/>
                </a:solidFill>
                <a:effectLst/>
                <a:latin typeface="Myriad Pro Cond" panose="020B0506030403020204" pitchFamily="34" charset="0"/>
              </a:rPr>
              <a:t>României</a:t>
            </a:r>
            <a:r>
              <a:rPr lang="ro-RO" sz="1600" dirty="0">
                <a:solidFill>
                  <a:srgbClr val="083A59"/>
                </a:solidFill>
                <a:effectLst/>
                <a:latin typeface="Myriad Pro Cond" panose="020B0506030403020204" pitchFamily="34" charset="0"/>
              </a:rPr>
              <a:t> de către MEAT: </a:t>
            </a:r>
            <a:endParaRPr lang="ro-RO" sz="1200" b="1" dirty="0">
              <a:solidFill>
                <a:srgbClr val="083A59"/>
              </a:solidFill>
              <a:latin typeface="Myriad Pro Cond" panose="020B0506030403020204" pitchFamily="34" charset="0"/>
              <a:cs typeface="Calibri Light" panose="020F0302020204030204" pitchFamily="34" charset="0"/>
            </a:endParaRPr>
          </a:p>
        </p:txBody>
      </p:sp>
      <p:graphicFrame>
        <p:nvGraphicFramePr>
          <p:cNvPr id="13" name="Table 12">
            <a:extLst>
              <a:ext uri="{FF2B5EF4-FFF2-40B4-BE49-F238E27FC236}">
                <a16:creationId xmlns:a16="http://schemas.microsoft.com/office/drawing/2014/main" id="{1CEA28E0-7979-F9D1-7D86-E550D668F530}"/>
              </a:ext>
            </a:extLst>
          </p:cNvPr>
          <p:cNvGraphicFramePr>
            <a:graphicFrameLocks noGrp="1"/>
          </p:cNvGraphicFramePr>
          <p:nvPr>
            <p:extLst>
              <p:ext uri="{D42A27DB-BD31-4B8C-83A1-F6EECF244321}">
                <p14:modId xmlns:p14="http://schemas.microsoft.com/office/powerpoint/2010/main" val="1172314523"/>
              </p:ext>
            </p:extLst>
          </p:nvPr>
        </p:nvGraphicFramePr>
        <p:xfrm>
          <a:off x="274320" y="1892071"/>
          <a:ext cx="2956560" cy="2013585"/>
        </p:xfrm>
        <a:graphic>
          <a:graphicData uri="http://schemas.openxmlformats.org/drawingml/2006/table">
            <a:tbl>
              <a:tblPr>
                <a:tableStyleId>{35758FB7-9AC5-4552-8A53-C91805E547FA}</a:tableStyleId>
              </a:tblPr>
              <a:tblGrid>
                <a:gridCol w="302473">
                  <a:extLst>
                    <a:ext uri="{9D8B030D-6E8A-4147-A177-3AD203B41FA5}">
                      <a16:colId xmlns:a16="http://schemas.microsoft.com/office/drawing/2014/main" val="2487605095"/>
                    </a:ext>
                  </a:extLst>
                </a:gridCol>
                <a:gridCol w="901486">
                  <a:extLst>
                    <a:ext uri="{9D8B030D-6E8A-4147-A177-3AD203B41FA5}">
                      <a16:colId xmlns:a16="http://schemas.microsoft.com/office/drawing/2014/main" val="3978321981"/>
                    </a:ext>
                  </a:extLst>
                </a:gridCol>
                <a:gridCol w="914400">
                  <a:extLst>
                    <a:ext uri="{9D8B030D-6E8A-4147-A177-3AD203B41FA5}">
                      <a16:colId xmlns:a16="http://schemas.microsoft.com/office/drawing/2014/main" val="1777088106"/>
                    </a:ext>
                  </a:extLst>
                </a:gridCol>
                <a:gridCol w="838201">
                  <a:extLst>
                    <a:ext uri="{9D8B030D-6E8A-4147-A177-3AD203B41FA5}">
                      <a16:colId xmlns:a16="http://schemas.microsoft.com/office/drawing/2014/main" val="2624101012"/>
                    </a:ext>
                  </a:extLst>
                </a:gridCol>
              </a:tblGrid>
              <a:tr h="190500">
                <a:tc>
                  <a:txBody>
                    <a:bodyPr/>
                    <a:lstStyle/>
                    <a:p>
                      <a:pPr algn="ctr" fontAlgn="b"/>
                      <a:r>
                        <a:rPr lang="ro-RO" sz="1100" b="1" u="none" strike="noStrike" dirty="0">
                          <a:solidFill>
                            <a:srgbClr val="000000"/>
                          </a:solidFill>
                          <a:effectLst/>
                        </a:rPr>
                        <a:t>Nr. Crt.</a:t>
                      </a:r>
                      <a:endParaRPr lang="en-US" sz="1100" b="1"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ro-RO" sz="1100" b="1" u="none" strike="noStrike" dirty="0">
                          <a:solidFill>
                            <a:srgbClr val="000000"/>
                          </a:solidFill>
                          <a:effectLst/>
                        </a:rPr>
                        <a:t>Țară  </a:t>
                      </a:r>
                      <a:endParaRPr lang="en-US" sz="1100" b="1"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ro-RO" sz="1100" b="1" u="none" strike="noStrike" dirty="0">
                          <a:solidFill>
                            <a:srgbClr val="000000"/>
                          </a:solidFill>
                          <a:effectLst/>
                        </a:rPr>
                        <a:t>Trafic pax înregistrat     ian-nov 2024</a:t>
                      </a:r>
                      <a:endParaRPr lang="en-US" sz="1100" b="1"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ro-RO" sz="1100" b="1" u="none" strike="noStrike" dirty="0">
                          <a:solidFill>
                            <a:srgbClr val="000000"/>
                          </a:solidFill>
                          <a:effectLst/>
                        </a:rPr>
                        <a:t>% din trafic total </a:t>
                      </a:r>
                      <a:r>
                        <a:rPr lang="en-US" sz="1100" b="1" u="none" strike="noStrike" dirty="0" err="1">
                          <a:solidFill>
                            <a:srgbClr val="000000"/>
                          </a:solidFill>
                          <a:effectLst/>
                        </a:rPr>
                        <a:t>aeroporturi</a:t>
                      </a:r>
                      <a:r>
                        <a:rPr lang="en-US" sz="1100" b="1" u="none" strike="noStrike" dirty="0">
                          <a:solidFill>
                            <a:srgbClr val="000000"/>
                          </a:solidFill>
                          <a:effectLst/>
                        </a:rPr>
                        <a:t> Rom</a:t>
                      </a:r>
                      <a:r>
                        <a:rPr lang="ro-RO" sz="1100" b="1" u="none" strike="noStrike" dirty="0">
                          <a:solidFill>
                            <a:srgbClr val="000000"/>
                          </a:solidFill>
                          <a:effectLst/>
                        </a:rPr>
                        <a:t>â</a:t>
                      </a:r>
                      <a:r>
                        <a:rPr lang="en-US" sz="1100" b="1" u="none" strike="noStrike" dirty="0" err="1">
                          <a:solidFill>
                            <a:srgbClr val="000000"/>
                          </a:solidFill>
                          <a:effectLst/>
                        </a:rPr>
                        <a:t>nia</a:t>
                      </a:r>
                      <a:endParaRPr lang="en-US" sz="1100" b="1" i="0" u="none" strike="noStrike" dirty="0">
                        <a:solidFill>
                          <a:srgbClr val="000000"/>
                        </a:solidFill>
                        <a:effectLst/>
                        <a:latin typeface="Myriad Pro Cond" panose="020B0506030403020204" pitchFamily="34" charset="0"/>
                      </a:endParaRPr>
                    </a:p>
                  </a:txBody>
                  <a:tcPr marL="9525" marR="9525" marT="9525" marB="0" anchor="b"/>
                </a:tc>
                <a:extLst>
                  <a:ext uri="{0D108BD9-81ED-4DB2-BD59-A6C34878D82A}">
                    <a16:rowId xmlns:a16="http://schemas.microsoft.com/office/drawing/2014/main" val="4032042004"/>
                  </a:ext>
                </a:extLst>
              </a:tr>
              <a:tr h="190500">
                <a:tc>
                  <a:txBody>
                    <a:bodyPr/>
                    <a:lstStyle/>
                    <a:p>
                      <a:pPr algn="ctr" fontAlgn="b"/>
                      <a:r>
                        <a:rPr lang="en-US" sz="1100" u="none" strike="noStrike" dirty="0">
                          <a:effectLst/>
                        </a:rPr>
                        <a:t>1</a:t>
                      </a:r>
                      <a:endParaRPr lang="en-US" sz="1100" b="0"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dirty="0">
                          <a:effectLst/>
                        </a:rPr>
                        <a:t>Italia </a:t>
                      </a:r>
                      <a:endParaRPr lang="en-US" sz="1100" b="0"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dirty="0">
                          <a:effectLst/>
                        </a:rPr>
                        <a:t>4.460.613</a:t>
                      </a:r>
                      <a:endParaRPr lang="en-US" sz="1100" b="0"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dirty="0">
                          <a:effectLst/>
                        </a:rPr>
                        <a:t>17,13%</a:t>
                      </a:r>
                      <a:endParaRPr lang="en-US" sz="1100" b="0" i="0" u="none" strike="noStrike" dirty="0">
                        <a:solidFill>
                          <a:srgbClr val="000000"/>
                        </a:solidFill>
                        <a:effectLst/>
                        <a:latin typeface="Myriad Pro Cond" panose="020B0506030403020204" pitchFamily="34" charset="0"/>
                      </a:endParaRPr>
                    </a:p>
                  </a:txBody>
                  <a:tcPr marL="9525" marR="9525" marT="9525" marB="0" anchor="b"/>
                </a:tc>
                <a:extLst>
                  <a:ext uri="{0D108BD9-81ED-4DB2-BD59-A6C34878D82A}">
                    <a16:rowId xmlns:a16="http://schemas.microsoft.com/office/drawing/2014/main" val="3079885627"/>
                  </a:ext>
                </a:extLst>
              </a:tr>
              <a:tr h="190500">
                <a:tc>
                  <a:txBody>
                    <a:bodyPr/>
                    <a:lstStyle/>
                    <a:p>
                      <a:pPr algn="ctr" fontAlgn="b"/>
                      <a:r>
                        <a:rPr lang="en-US" sz="1100" u="none" strike="noStrike">
                          <a:effectLst/>
                        </a:rPr>
                        <a:t>2</a:t>
                      </a:r>
                      <a:endParaRPr lang="en-US" sz="1100" b="0" i="0" u="none" strike="noStrike">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dirty="0">
                          <a:effectLst/>
                        </a:rPr>
                        <a:t>Marea Britanie </a:t>
                      </a:r>
                      <a:endParaRPr lang="en-US" sz="1100" b="0"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a:effectLst/>
                        </a:rPr>
                        <a:t>3.409.466</a:t>
                      </a:r>
                      <a:endParaRPr lang="en-US" sz="1100" b="0" i="0" u="none" strike="noStrike">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a:effectLst/>
                        </a:rPr>
                        <a:t>13,10%</a:t>
                      </a:r>
                      <a:endParaRPr lang="en-US" sz="1100" b="0" i="0" u="none" strike="noStrike">
                        <a:solidFill>
                          <a:srgbClr val="000000"/>
                        </a:solidFill>
                        <a:effectLst/>
                        <a:latin typeface="Myriad Pro Cond" panose="020B0506030403020204" pitchFamily="34" charset="0"/>
                      </a:endParaRPr>
                    </a:p>
                  </a:txBody>
                  <a:tcPr marL="9525" marR="9525" marT="9525" marB="0" anchor="b"/>
                </a:tc>
                <a:extLst>
                  <a:ext uri="{0D108BD9-81ED-4DB2-BD59-A6C34878D82A}">
                    <a16:rowId xmlns:a16="http://schemas.microsoft.com/office/drawing/2014/main" val="1606845648"/>
                  </a:ext>
                </a:extLst>
              </a:tr>
              <a:tr h="190500">
                <a:tc>
                  <a:txBody>
                    <a:bodyPr/>
                    <a:lstStyle/>
                    <a:p>
                      <a:pPr algn="ctr" fontAlgn="b"/>
                      <a:r>
                        <a:rPr lang="en-US" sz="1100" u="none" strike="noStrike" dirty="0">
                          <a:effectLst/>
                        </a:rPr>
                        <a:t>3</a:t>
                      </a:r>
                      <a:endParaRPr lang="en-US" sz="1100" b="0"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dirty="0">
                          <a:effectLst/>
                        </a:rPr>
                        <a:t>Germania </a:t>
                      </a:r>
                      <a:endParaRPr lang="en-US" sz="1100" b="0"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dirty="0">
                          <a:effectLst/>
                        </a:rPr>
                        <a:t>2.217.107</a:t>
                      </a:r>
                      <a:endParaRPr lang="en-US" sz="1100" b="0"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a:effectLst/>
                        </a:rPr>
                        <a:t>8,52%</a:t>
                      </a:r>
                      <a:endParaRPr lang="en-US" sz="1100" b="0" i="0" u="none" strike="noStrike">
                        <a:solidFill>
                          <a:srgbClr val="000000"/>
                        </a:solidFill>
                        <a:effectLst/>
                        <a:latin typeface="Myriad Pro Cond" panose="020B0506030403020204" pitchFamily="34" charset="0"/>
                      </a:endParaRPr>
                    </a:p>
                  </a:txBody>
                  <a:tcPr marL="9525" marR="9525" marT="9525" marB="0" anchor="b"/>
                </a:tc>
                <a:extLst>
                  <a:ext uri="{0D108BD9-81ED-4DB2-BD59-A6C34878D82A}">
                    <a16:rowId xmlns:a16="http://schemas.microsoft.com/office/drawing/2014/main" val="316058114"/>
                  </a:ext>
                </a:extLst>
              </a:tr>
              <a:tr h="190500">
                <a:tc>
                  <a:txBody>
                    <a:bodyPr/>
                    <a:lstStyle/>
                    <a:p>
                      <a:pPr algn="ctr" fontAlgn="b"/>
                      <a:r>
                        <a:rPr lang="en-US" sz="1100" u="none" strike="noStrike" dirty="0">
                          <a:effectLst/>
                        </a:rPr>
                        <a:t>4</a:t>
                      </a:r>
                      <a:endParaRPr lang="en-US" sz="1100" b="0"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dirty="0" err="1">
                          <a:effectLst/>
                        </a:rPr>
                        <a:t>Spania</a:t>
                      </a:r>
                      <a:r>
                        <a:rPr lang="en-US" sz="1100" u="none" strike="noStrike" dirty="0">
                          <a:effectLst/>
                        </a:rPr>
                        <a:t> </a:t>
                      </a:r>
                      <a:endParaRPr lang="en-US" sz="1100" b="0"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a:effectLst/>
                        </a:rPr>
                        <a:t>1.999.930</a:t>
                      </a:r>
                      <a:endParaRPr lang="en-US" sz="1100" b="0" i="0" u="none" strike="noStrike">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a:effectLst/>
                        </a:rPr>
                        <a:t>7,68%</a:t>
                      </a:r>
                      <a:endParaRPr lang="en-US" sz="1100" b="0" i="0" u="none" strike="noStrike">
                        <a:solidFill>
                          <a:srgbClr val="000000"/>
                        </a:solidFill>
                        <a:effectLst/>
                        <a:latin typeface="Myriad Pro Cond" panose="020B0506030403020204" pitchFamily="34" charset="0"/>
                      </a:endParaRPr>
                    </a:p>
                  </a:txBody>
                  <a:tcPr marL="9525" marR="9525" marT="9525" marB="0" anchor="b"/>
                </a:tc>
                <a:extLst>
                  <a:ext uri="{0D108BD9-81ED-4DB2-BD59-A6C34878D82A}">
                    <a16:rowId xmlns:a16="http://schemas.microsoft.com/office/drawing/2014/main" val="916253166"/>
                  </a:ext>
                </a:extLst>
              </a:tr>
              <a:tr h="190500">
                <a:tc>
                  <a:txBody>
                    <a:bodyPr/>
                    <a:lstStyle/>
                    <a:p>
                      <a:pPr algn="ctr" fontAlgn="b"/>
                      <a:r>
                        <a:rPr lang="en-US" sz="1100" u="none" strike="noStrike" dirty="0">
                          <a:effectLst/>
                        </a:rPr>
                        <a:t>5</a:t>
                      </a:r>
                      <a:endParaRPr lang="en-US" sz="1100" b="0"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dirty="0" err="1">
                          <a:effectLst/>
                        </a:rPr>
                        <a:t>Franța</a:t>
                      </a:r>
                      <a:r>
                        <a:rPr lang="en-US" sz="1100" u="none" strike="noStrike" dirty="0">
                          <a:effectLst/>
                        </a:rPr>
                        <a:t> </a:t>
                      </a:r>
                      <a:endParaRPr lang="en-US" sz="1100" b="0"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a:effectLst/>
                        </a:rPr>
                        <a:t>1.275.165</a:t>
                      </a:r>
                      <a:endParaRPr lang="en-US" sz="1100" b="0" i="0" u="none" strike="noStrike">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a:effectLst/>
                        </a:rPr>
                        <a:t>4,90%</a:t>
                      </a:r>
                      <a:endParaRPr lang="en-US" sz="1100" b="0" i="0" u="none" strike="noStrike">
                        <a:solidFill>
                          <a:srgbClr val="000000"/>
                        </a:solidFill>
                        <a:effectLst/>
                        <a:latin typeface="Myriad Pro Cond" panose="020B0506030403020204" pitchFamily="34" charset="0"/>
                      </a:endParaRPr>
                    </a:p>
                  </a:txBody>
                  <a:tcPr marL="9525" marR="9525" marT="9525" marB="0" anchor="b"/>
                </a:tc>
                <a:extLst>
                  <a:ext uri="{0D108BD9-81ED-4DB2-BD59-A6C34878D82A}">
                    <a16:rowId xmlns:a16="http://schemas.microsoft.com/office/drawing/2014/main" val="538437242"/>
                  </a:ext>
                </a:extLst>
              </a:tr>
              <a:tr h="190500">
                <a:tc>
                  <a:txBody>
                    <a:bodyPr/>
                    <a:lstStyle/>
                    <a:p>
                      <a:pPr algn="ctr" fontAlgn="b"/>
                      <a:r>
                        <a:rPr lang="en-US" sz="1100" u="none" strike="noStrike" dirty="0">
                          <a:effectLst/>
                        </a:rPr>
                        <a:t>6</a:t>
                      </a:r>
                      <a:endParaRPr lang="en-US" sz="1100" b="0"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dirty="0">
                          <a:effectLst/>
                        </a:rPr>
                        <a:t>Israel </a:t>
                      </a:r>
                      <a:endParaRPr lang="en-US" sz="1100" b="0"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dirty="0">
                          <a:effectLst/>
                        </a:rPr>
                        <a:t>429.273</a:t>
                      </a:r>
                      <a:endParaRPr lang="en-US" sz="1100" b="0"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a:effectLst/>
                        </a:rPr>
                        <a:t>1,65%</a:t>
                      </a:r>
                      <a:endParaRPr lang="en-US" sz="1100" b="0" i="0" u="none" strike="noStrike">
                        <a:solidFill>
                          <a:srgbClr val="000000"/>
                        </a:solidFill>
                        <a:effectLst/>
                        <a:latin typeface="Myriad Pro Cond" panose="020B0506030403020204" pitchFamily="34" charset="0"/>
                      </a:endParaRPr>
                    </a:p>
                  </a:txBody>
                  <a:tcPr marL="9525" marR="9525" marT="9525" marB="0" anchor="b"/>
                </a:tc>
                <a:extLst>
                  <a:ext uri="{0D108BD9-81ED-4DB2-BD59-A6C34878D82A}">
                    <a16:rowId xmlns:a16="http://schemas.microsoft.com/office/drawing/2014/main" val="2600307535"/>
                  </a:ext>
                </a:extLst>
              </a:tr>
              <a:tr h="190500">
                <a:tc>
                  <a:txBody>
                    <a:bodyPr/>
                    <a:lstStyle/>
                    <a:p>
                      <a:pPr algn="ctr" fontAlgn="b"/>
                      <a:r>
                        <a:rPr lang="en-US" sz="1100" u="none" strike="noStrike" dirty="0">
                          <a:effectLst/>
                        </a:rPr>
                        <a:t>7</a:t>
                      </a:r>
                      <a:endParaRPr lang="en-US" sz="1100" b="0"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a:effectLst/>
                        </a:rPr>
                        <a:t>Polonia </a:t>
                      </a:r>
                      <a:endParaRPr lang="en-US" sz="1100" b="0" i="0" u="none" strike="noStrike">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dirty="0">
                          <a:effectLst/>
                        </a:rPr>
                        <a:t>176.672</a:t>
                      </a:r>
                      <a:endParaRPr lang="en-US" sz="1100" b="0" i="0" u="none" strike="noStrike" dirty="0">
                        <a:solidFill>
                          <a:srgbClr val="000000"/>
                        </a:solidFill>
                        <a:effectLst/>
                        <a:latin typeface="Myriad Pro Cond" panose="020B0506030403020204" pitchFamily="34" charset="0"/>
                      </a:endParaRPr>
                    </a:p>
                  </a:txBody>
                  <a:tcPr marL="9525" marR="9525" marT="9525" marB="0" anchor="b"/>
                </a:tc>
                <a:tc>
                  <a:txBody>
                    <a:bodyPr/>
                    <a:lstStyle/>
                    <a:p>
                      <a:pPr algn="ctr" fontAlgn="b"/>
                      <a:r>
                        <a:rPr lang="en-US" sz="1100" u="none" strike="noStrike" dirty="0">
                          <a:effectLst/>
                        </a:rPr>
                        <a:t>0,68%</a:t>
                      </a:r>
                      <a:endParaRPr lang="en-US" sz="1100" b="0" i="0" u="none" strike="noStrike" dirty="0">
                        <a:solidFill>
                          <a:srgbClr val="000000"/>
                        </a:solidFill>
                        <a:effectLst/>
                        <a:latin typeface="Myriad Pro Cond" panose="020B0506030403020204" pitchFamily="34" charset="0"/>
                      </a:endParaRPr>
                    </a:p>
                  </a:txBody>
                  <a:tcPr marL="9525" marR="9525" marT="9525" marB="0" anchor="b"/>
                </a:tc>
                <a:extLst>
                  <a:ext uri="{0D108BD9-81ED-4DB2-BD59-A6C34878D82A}">
                    <a16:rowId xmlns:a16="http://schemas.microsoft.com/office/drawing/2014/main" val="2640760561"/>
                  </a:ext>
                </a:extLst>
              </a:tr>
            </a:tbl>
          </a:graphicData>
        </a:graphic>
      </p:graphicFrame>
      <p:sp>
        <p:nvSpPr>
          <p:cNvPr id="14" name="TextBox 13">
            <a:extLst>
              <a:ext uri="{FF2B5EF4-FFF2-40B4-BE49-F238E27FC236}">
                <a16:creationId xmlns:a16="http://schemas.microsoft.com/office/drawing/2014/main" id="{02687C77-00E6-E528-7183-8D332CA529D7}"/>
              </a:ext>
            </a:extLst>
          </p:cNvPr>
          <p:cNvSpPr txBox="1"/>
          <p:nvPr/>
        </p:nvSpPr>
        <p:spPr>
          <a:xfrm>
            <a:off x="3337560" y="4629876"/>
            <a:ext cx="3429000" cy="254365"/>
          </a:xfrm>
          <a:prstGeom prst="rect">
            <a:avLst/>
          </a:prstGeom>
          <a:noFill/>
          <a:ln>
            <a:noFill/>
          </a:ln>
        </p:spPr>
        <p:txBody>
          <a:bodyPr wrap="square" rtlCol="0">
            <a:spAutoFit/>
          </a:bodyPr>
          <a:lstStyle/>
          <a:p>
            <a:pPr algn="ctr">
              <a:lnSpc>
                <a:spcPct val="150000"/>
              </a:lnSpc>
            </a:pPr>
            <a:r>
              <a:rPr lang="ro-RO" sz="788" dirty="0">
                <a:latin typeface="Myriad Pro Cond" panose="020B0506030403020204" pitchFamily="34" charset="0"/>
                <a:cs typeface="Calibri Light" panose="020F0302020204030204" pitchFamily="34" charset="0"/>
              </a:rPr>
              <a:t>Sursa: Platforma IATA IS, ianuarie 2025 </a:t>
            </a:r>
            <a:endParaRPr lang="en-US" sz="788" dirty="0">
              <a:latin typeface="Myriad Pro Cond" panose="020B0506030403020204" pitchFamily="34" charset="0"/>
              <a:cs typeface="Calibri Light" panose="020F0302020204030204" pitchFamily="34" charset="0"/>
            </a:endParaRPr>
          </a:p>
        </p:txBody>
      </p:sp>
    </p:spTree>
    <p:extLst>
      <p:ext uri="{BB962C8B-B14F-4D97-AF65-F5344CB8AC3E}">
        <p14:creationId xmlns:p14="http://schemas.microsoft.com/office/powerpoint/2010/main" val="103334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2FC9D-4CF3-A9E9-C068-21A02244133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6D7BBB-BE6B-A754-8DBA-13160E73CF82}"/>
              </a:ext>
            </a:extLst>
          </p:cNvPr>
          <p:cNvSpPr>
            <a:spLocks noGrp="1"/>
          </p:cNvSpPr>
          <p:nvPr>
            <p:ph type="sldNum" sz="quarter" idx="12"/>
          </p:nvPr>
        </p:nvSpPr>
        <p:spPr>
          <a:xfrm>
            <a:off x="7239000" y="4781550"/>
            <a:ext cx="1600200" cy="205383"/>
          </a:xfrm>
        </p:spPr>
        <p:txBody>
          <a:bodyPr/>
          <a:lstStyle/>
          <a:p>
            <a:fld id="{0DF37E8C-2FE8-4114-AAAF-4CAB1BDF1549}" type="slidenum">
              <a:rPr lang="en-US" b="1" smtClean="0">
                <a:solidFill>
                  <a:srgbClr val="092138"/>
                </a:solidFill>
              </a:rPr>
              <a:t>13</a:t>
            </a:fld>
            <a:endParaRPr lang="en-US" b="1" dirty="0">
              <a:solidFill>
                <a:srgbClr val="092138"/>
              </a:solidFill>
            </a:endParaRPr>
          </a:p>
        </p:txBody>
      </p:sp>
      <p:sp>
        <p:nvSpPr>
          <p:cNvPr id="11" name="Rectangle 10">
            <a:extLst>
              <a:ext uri="{FF2B5EF4-FFF2-40B4-BE49-F238E27FC236}">
                <a16:creationId xmlns:a16="http://schemas.microsoft.com/office/drawing/2014/main" id="{6D43162B-9F04-998C-CC23-A1B4BD93C892}"/>
              </a:ext>
            </a:extLst>
          </p:cNvPr>
          <p:cNvSpPr/>
          <p:nvPr/>
        </p:nvSpPr>
        <p:spPr>
          <a:xfrm>
            <a:off x="152400" y="1885950"/>
            <a:ext cx="3352800" cy="1569660"/>
          </a:xfrm>
          <a:prstGeom prst="rect">
            <a:avLst/>
          </a:prstGeom>
          <a:noFill/>
        </p:spPr>
        <p:txBody>
          <a:bodyPr wrap="square" lIns="0" tIns="0" rIns="0" bIns="0">
            <a:spAutoFit/>
          </a:bodyPr>
          <a:lstStyle/>
          <a:p>
            <a:pPr algn="ctr">
              <a:spcBef>
                <a:spcPts val="600"/>
              </a:spcBef>
              <a:spcAft>
                <a:spcPts val="600"/>
              </a:spcAft>
              <a:buClr>
                <a:srgbClr val="0070C0"/>
              </a:buClr>
            </a:pPr>
            <a:r>
              <a:rPr lang="ro-RO" sz="1600" dirty="0">
                <a:solidFill>
                  <a:srgbClr val="083A59"/>
                </a:solidFill>
                <a:effectLst/>
                <a:latin typeface="Myriad Pro Cond" panose="020B0506030403020204" pitchFamily="34" charset="0"/>
              </a:rPr>
              <a:t>Conform platformei specializate  IATA Airport IS,                                                                            în perioada </a:t>
            </a:r>
            <a:r>
              <a:rPr lang="ro-RO" sz="1600" b="1" dirty="0">
                <a:solidFill>
                  <a:srgbClr val="0070C0"/>
                </a:solidFill>
                <a:effectLst/>
                <a:latin typeface="Myriad Pro Cond" panose="020B0506030403020204" pitchFamily="34" charset="0"/>
              </a:rPr>
              <a:t>noiembrie 2023 – noiembrie 2024      </a:t>
            </a:r>
            <a:r>
              <a:rPr lang="ro-RO" b="1" dirty="0">
                <a:solidFill>
                  <a:srgbClr val="0070C0"/>
                </a:solidFill>
                <a:latin typeface="Myriad Pro Cond" panose="020B0506030403020204" pitchFamily="34" charset="0"/>
              </a:rPr>
              <a:t>peste </a:t>
            </a:r>
            <a:r>
              <a:rPr lang="ro-RO" sz="2400" b="1" dirty="0">
                <a:solidFill>
                  <a:srgbClr val="0070C0"/>
                </a:solidFill>
                <a:effectLst/>
                <a:latin typeface="Myriad Pro Cond" panose="020B0506030403020204" pitchFamily="34" charset="0"/>
              </a:rPr>
              <a:t>436.000 pasageri </a:t>
            </a:r>
            <a:r>
              <a:rPr lang="ro-RO" b="1" dirty="0">
                <a:solidFill>
                  <a:srgbClr val="0070C0"/>
                </a:solidFill>
                <a:effectLst/>
                <a:latin typeface="Myriad Pro Cond" panose="020B0506030403020204" pitchFamily="34" charset="0"/>
              </a:rPr>
              <a:t>                                                     au călătorit                                                                  spre/ dinspre </a:t>
            </a:r>
            <a:r>
              <a:rPr lang="ro-RO" sz="2800" b="1" dirty="0">
                <a:solidFill>
                  <a:srgbClr val="0070C0"/>
                </a:solidFill>
                <a:effectLst/>
                <a:latin typeface="Myriad Pro Cond" panose="020B0506030403020204" pitchFamily="34" charset="0"/>
              </a:rPr>
              <a:t>SUA </a:t>
            </a:r>
            <a:endParaRPr lang="ro-RO" sz="1600" b="1" dirty="0">
              <a:solidFill>
                <a:srgbClr val="0070C0"/>
              </a:solidFill>
              <a:latin typeface="Myriad Pro Cond" panose="020B050603040302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A0B76219-AA7F-3632-936E-E438A54C0C38}"/>
              </a:ext>
            </a:extLst>
          </p:cNvPr>
          <p:cNvSpPr txBox="1"/>
          <p:nvPr/>
        </p:nvSpPr>
        <p:spPr>
          <a:xfrm>
            <a:off x="3337560" y="4629876"/>
            <a:ext cx="3429000" cy="254365"/>
          </a:xfrm>
          <a:prstGeom prst="rect">
            <a:avLst/>
          </a:prstGeom>
          <a:noFill/>
          <a:ln>
            <a:noFill/>
          </a:ln>
        </p:spPr>
        <p:txBody>
          <a:bodyPr wrap="square" rtlCol="0">
            <a:spAutoFit/>
          </a:bodyPr>
          <a:lstStyle/>
          <a:p>
            <a:pPr algn="ctr">
              <a:lnSpc>
                <a:spcPct val="150000"/>
              </a:lnSpc>
            </a:pPr>
            <a:r>
              <a:rPr lang="ro-RO" sz="788" dirty="0">
                <a:latin typeface="Myriad Pro Cond" panose="020B0506030403020204" pitchFamily="34" charset="0"/>
                <a:cs typeface="Calibri Light" panose="020F0302020204030204" pitchFamily="34" charset="0"/>
              </a:rPr>
              <a:t>Sursa: Platforma IATA IS, ianuarie 2025, date actualizate până la nivelul lunii noiembrie 2024 </a:t>
            </a:r>
            <a:endParaRPr lang="en-US" sz="788" dirty="0">
              <a:latin typeface="Myriad Pro Cond" panose="020B0506030403020204" pitchFamily="34" charset="0"/>
              <a:cs typeface="Calibri Light" panose="020F0302020204030204" pitchFamily="34" charset="0"/>
            </a:endParaRPr>
          </a:p>
        </p:txBody>
      </p:sp>
      <p:pic>
        <p:nvPicPr>
          <p:cNvPr id="4" name="Picture 3" descr="A colorful circle with numbers and text&#10;&#10;Description automatically generated">
            <a:extLst>
              <a:ext uri="{FF2B5EF4-FFF2-40B4-BE49-F238E27FC236}">
                <a16:creationId xmlns:a16="http://schemas.microsoft.com/office/drawing/2014/main" id="{13C3915F-79D7-C3F5-4BB0-60570AE3F0F9}"/>
              </a:ext>
            </a:extLst>
          </p:cNvPr>
          <p:cNvPicPr>
            <a:picLocks noChangeAspect="1"/>
          </p:cNvPicPr>
          <p:nvPr/>
        </p:nvPicPr>
        <p:blipFill>
          <a:blip r:embed="rId2" cstate="print">
            <a:extLst>
              <a:ext uri="{28A0092B-C50C-407E-A947-70E740481C1C}">
                <a14:useLocalDpi xmlns:a14="http://schemas.microsoft.com/office/drawing/2010/main" val="0"/>
              </a:ext>
            </a:extLst>
          </a:blip>
          <a:srcRect l="2885" t="1708" r="4006" b="3391"/>
          <a:stretch/>
        </p:blipFill>
        <p:spPr>
          <a:xfrm>
            <a:off x="3657600" y="1040450"/>
            <a:ext cx="4901067" cy="3062600"/>
          </a:xfrm>
          <a:prstGeom prst="rect">
            <a:avLst/>
          </a:prstGeom>
        </p:spPr>
      </p:pic>
      <p:sp>
        <p:nvSpPr>
          <p:cNvPr id="8" name="TextBox 7">
            <a:extLst>
              <a:ext uri="{FF2B5EF4-FFF2-40B4-BE49-F238E27FC236}">
                <a16:creationId xmlns:a16="http://schemas.microsoft.com/office/drawing/2014/main" id="{DB6C3F7D-215D-651C-E249-17832E4AE4C5}"/>
              </a:ext>
            </a:extLst>
          </p:cNvPr>
          <p:cNvSpPr txBox="1"/>
          <p:nvPr/>
        </p:nvSpPr>
        <p:spPr>
          <a:xfrm>
            <a:off x="5512526" y="2209115"/>
            <a:ext cx="1254034" cy="707886"/>
          </a:xfrm>
          <a:prstGeom prst="rect">
            <a:avLst/>
          </a:prstGeom>
          <a:noFill/>
        </p:spPr>
        <p:txBody>
          <a:bodyPr wrap="square">
            <a:spAutoFit/>
          </a:bodyPr>
          <a:lstStyle/>
          <a:p>
            <a:r>
              <a:rPr lang="ro-RO" sz="1200" b="1" dirty="0">
                <a:solidFill>
                  <a:schemeClr val="tx1">
                    <a:lumMod val="75000"/>
                    <a:lumOff val="25000"/>
                  </a:schemeClr>
                </a:solidFill>
                <a:effectLst/>
                <a:latin typeface="Myriad Pro Cond" panose="020B0506030403020204" pitchFamily="34" charset="0"/>
              </a:rPr>
              <a:t>noi 2023 – noi 2024</a:t>
            </a:r>
          </a:p>
          <a:p>
            <a:pPr algn="ctr"/>
            <a:r>
              <a:rPr lang="ro-RO" sz="1400" b="1" dirty="0">
                <a:solidFill>
                  <a:srgbClr val="0070C0"/>
                </a:solidFill>
                <a:effectLst/>
                <a:latin typeface="Myriad Pro Cond" panose="020B0506030403020204" pitchFamily="34" charset="0"/>
              </a:rPr>
              <a:t>436.000 pasageri </a:t>
            </a:r>
            <a:r>
              <a:rPr lang="en-US" sz="1400" b="1" dirty="0" err="1">
                <a:solidFill>
                  <a:srgbClr val="0070C0"/>
                </a:solidFill>
                <a:latin typeface="Myriad Pro Cond" panose="020B0506030403020204" pitchFamily="34" charset="0"/>
              </a:rPr>
              <a:t>spre</a:t>
            </a:r>
            <a:r>
              <a:rPr lang="ro-RO" sz="1400" b="1" dirty="0">
                <a:solidFill>
                  <a:srgbClr val="0070C0"/>
                </a:solidFill>
                <a:latin typeface="Myriad Pro Cond" panose="020B0506030403020204" pitchFamily="34" charset="0"/>
              </a:rPr>
              <a:t>/</a:t>
            </a:r>
            <a:r>
              <a:rPr lang="en-US" sz="1400" b="1" dirty="0" err="1">
                <a:solidFill>
                  <a:srgbClr val="0070C0"/>
                </a:solidFill>
                <a:latin typeface="Myriad Pro Cond" panose="020B0506030403020204" pitchFamily="34" charset="0"/>
              </a:rPr>
              <a:t>dinspre</a:t>
            </a:r>
            <a:r>
              <a:rPr lang="en-US" sz="1400" b="1" dirty="0">
                <a:solidFill>
                  <a:srgbClr val="0070C0"/>
                </a:solidFill>
                <a:latin typeface="Myriad Pro Cond" panose="020B0506030403020204" pitchFamily="34" charset="0"/>
              </a:rPr>
              <a:t> SUA </a:t>
            </a:r>
          </a:p>
        </p:txBody>
      </p:sp>
      <p:sp>
        <p:nvSpPr>
          <p:cNvPr id="2" name="TextBox 1">
            <a:extLst>
              <a:ext uri="{FF2B5EF4-FFF2-40B4-BE49-F238E27FC236}">
                <a16:creationId xmlns:a16="http://schemas.microsoft.com/office/drawing/2014/main" id="{DCA02BA5-21B5-F30A-1D22-20A351998B06}"/>
              </a:ext>
            </a:extLst>
          </p:cNvPr>
          <p:cNvSpPr txBox="1"/>
          <p:nvPr/>
        </p:nvSpPr>
        <p:spPr>
          <a:xfrm>
            <a:off x="228600" y="277696"/>
            <a:ext cx="8610600" cy="400110"/>
          </a:xfrm>
          <a:prstGeom prst="rect">
            <a:avLst/>
          </a:prstGeom>
          <a:noFill/>
        </p:spPr>
        <p:txBody>
          <a:bodyPr wrap="square" rtlCol="0">
            <a:spAutoFit/>
          </a:bodyPr>
          <a:lstStyle/>
          <a:p>
            <a:r>
              <a:rPr lang="ro-RO" sz="2000" b="1" dirty="0">
                <a:solidFill>
                  <a:schemeClr val="bg1"/>
                </a:solidFill>
                <a:latin typeface="Myriad Pro Cond" panose="020B0506030403020204" pitchFamily="34" charset="0"/>
                <a:cs typeface="Calibri Light" panose="020F0302020204030204" pitchFamily="34" charset="0"/>
              </a:rPr>
              <a:t>TRAFIC PASAGERI AAR – </a:t>
            </a:r>
            <a:r>
              <a:rPr lang="ro-RO" sz="2000" b="1" dirty="0">
                <a:solidFill>
                  <a:srgbClr val="1CB6EA"/>
                </a:solidFill>
                <a:latin typeface="Myriad Pro Cond" panose="020B0506030403020204" pitchFamily="34" charset="0"/>
                <a:cs typeface="Calibri Light" panose="020F0302020204030204" pitchFamily="34" charset="0"/>
              </a:rPr>
              <a:t>TRAFIC DIRECT ȘI INDIRECT DIN ROMÂNIA DINSPRE/SPRE  SUA (1) </a:t>
            </a:r>
            <a:endParaRPr lang="en-US" sz="2000" b="1" dirty="0">
              <a:solidFill>
                <a:srgbClr val="1CB6EA"/>
              </a:solidFill>
              <a:latin typeface="Myriad Pro Cond" panose="020B0506030403020204" pitchFamily="34" charset="0"/>
              <a:cs typeface="Calibri Light" panose="020F0302020204030204" pitchFamily="34" charset="0"/>
            </a:endParaRPr>
          </a:p>
        </p:txBody>
      </p:sp>
    </p:spTree>
    <p:extLst>
      <p:ext uri="{BB962C8B-B14F-4D97-AF65-F5344CB8AC3E}">
        <p14:creationId xmlns:p14="http://schemas.microsoft.com/office/powerpoint/2010/main" val="71970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582AA-3354-E153-A2C2-43EFB14FF2B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876DA7-6092-E6E1-EF08-30C428DFEB5A}"/>
              </a:ext>
            </a:extLst>
          </p:cNvPr>
          <p:cNvSpPr>
            <a:spLocks noGrp="1"/>
          </p:cNvSpPr>
          <p:nvPr>
            <p:ph type="sldNum" sz="quarter" idx="12"/>
          </p:nvPr>
        </p:nvSpPr>
        <p:spPr>
          <a:xfrm>
            <a:off x="7239000" y="4781550"/>
            <a:ext cx="1600200" cy="205383"/>
          </a:xfrm>
        </p:spPr>
        <p:txBody>
          <a:bodyPr/>
          <a:lstStyle/>
          <a:p>
            <a:fld id="{0DF37E8C-2FE8-4114-AAAF-4CAB1BDF1549}" type="slidenum">
              <a:rPr lang="en-US" b="1" smtClean="0">
                <a:solidFill>
                  <a:srgbClr val="092138"/>
                </a:solidFill>
              </a:rPr>
              <a:t>14</a:t>
            </a:fld>
            <a:endParaRPr lang="en-US" b="1" dirty="0">
              <a:solidFill>
                <a:srgbClr val="092138"/>
              </a:solidFill>
            </a:endParaRPr>
          </a:p>
        </p:txBody>
      </p:sp>
      <p:sp>
        <p:nvSpPr>
          <p:cNvPr id="14" name="TextBox 13">
            <a:extLst>
              <a:ext uri="{FF2B5EF4-FFF2-40B4-BE49-F238E27FC236}">
                <a16:creationId xmlns:a16="http://schemas.microsoft.com/office/drawing/2014/main" id="{2632C966-480B-EF4F-2B37-92D5B11991FD}"/>
              </a:ext>
            </a:extLst>
          </p:cNvPr>
          <p:cNvSpPr txBox="1"/>
          <p:nvPr/>
        </p:nvSpPr>
        <p:spPr>
          <a:xfrm>
            <a:off x="3337560" y="4629876"/>
            <a:ext cx="3429000" cy="254365"/>
          </a:xfrm>
          <a:prstGeom prst="rect">
            <a:avLst/>
          </a:prstGeom>
          <a:noFill/>
          <a:ln>
            <a:noFill/>
          </a:ln>
        </p:spPr>
        <p:txBody>
          <a:bodyPr wrap="square" rtlCol="0">
            <a:spAutoFit/>
          </a:bodyPr>
          <a:lstStyle/>
          <a:p>
            <a:pPr algn="ctr">
              <a:lnSpc>
                <a:spcPct val="150000"/>
              </a:lnSpc>
            </a:pPr>
            <a:r>
              <a:rPr lang="ro-RO" sz="788" dirty="0">
                <a:latin typeface="Myriad Pro Cond" panose="020B0506030403020204" pitchFamily="34" charset="0"/>
                <a:cs typeface="Calibri Light" panose="020F0302020204030204" pitchFamily="34" charset="0"/>
              </a:rPr>
              <a:t>Sursa: Platforma IATA IS, ianuarie 2025, date actualizate până la nivelul lunii noiembrie 2024 </a:t>
            </a:r>
            <a:endParaRPr lang="en-US" sz="788" dirty="0">
              <a:latin typeface="Myriad Pro Cond" panose="020B0506030403020204" pitchFamily="34" charset="0"/>
              <a:cs typeface="Calibri Light" panose="020F0302020204030204" pitchFamily="34" charset="0"/>
            </a:endParaRPr>
          </a:p>
        </p:txBody>
      </p:sp>
      <p:graphicFrame>
        <p:nvGraphicFramePr>
          <p:cNvPr id="2" name="Table 1">
            <a:extLst>
              <a:ext uri="{FF2B5EF4-FFF2-40B4-BE49-F238E27FC236}">
                <a16:creationId xmlns:a16="http://schemas.microsoft.com/office/drawing/2014/main" id="{E47F7E47-CBFB-2B61-A554-52E98EEAD1F9}"/>
              </a:ext>
            </a:extLst>
          </p:cNvPr>
          <p:cNvGraphicFramePr>
            <a:graphicFrameLocks noGrp="1"/>
          </p:cNvGraphicFramePr>
          <p:nvPr>
            <p:extLst>
              <p:ext uri="{D42A27DB-BD31-4B8C-83A1-F6EECF244321}">
                <p14:modId xmlns:p14="http://schemas.microsoft.com/office/powerpoint/2010/main" val="1000197582"/>
              </p:ext>
            </p:extLst>
          </p:nvPr>
        </p:nvGraphicFramePr>
        <p:xfrm>
          <a:off x="2286000" y="1027137"/>
          <a:ext cx="4279900" cy="3324225"/>
        </p:xfrm>
        <a:graphic>
          <a:graphicData uri="http://schemas.openxmlformats.org/drawingml/2006/table">
            <a:tbl>
              <a:tblPr>
                <a:tableStyleId>{5C22544A-7EE6-4342-B048-85BDC9FD1C3A}</a:tableStyleId>
              </a:tblPr>
              <a:tblGrid>
                <a:gridCol w="1770993">
                  <a:extLst>
                    <a:ext uri="{9D8B030D-6E8A-4147-A177-3AD203B41FA5}">
                      <a16:colId xmlns:a16="http://schemas.microsoft.com/office/drawing/2014/main" val="1284653926"/>
                    </a:ext>
                  </a:extLst>
                </a:gridCol>
                <a:gridCol w="1314516">
                  <a:extLst>
                    <a:ext uri="{9D8B030D-6E8A-4147-A177-3AD203B41FA5}">
                      <a16:colId xmlns:a16="http://schemas.microsoft.com/office/drawing/2014/main" val="327333638"/>
                    </a:ext>
                  </a:extLst>
                </a:gridCol>
                <a:gridCol w="1194391">
                  <a:extLst>
                    <a:ext uri="{9D8B030D-6E8A-4147-A177-3AD203B41FA5}">
                      <a16:colId xmlns:a16="http://schemas.microsoft.com/office/drawing/2014/main" val="1029908427"/>
                    </a:ext>
                  </a:extLst>
                </a:gridCol>
              </a:tblGrid>
              <a:tr h="571500">
                <a:tc>
                  <a:txBody>
                    <a:bodyPr/>
                    <a:lstStyle/>
                    <a:p>
                      <a:pPr algn="ctr" fontAlgn="b"/>
                      <a:r>
                        <a:rPr lang="en-US" sz="1400" b="1" u="none" strike="noStrike" dirty="0" err="1">
                          <a:effectLst/>
                        </a:rPr>
                        <a:t>Aeroport</a:t>
                      </a:r>
                      <a:r>
                        <a:rPr lang="ro-RO" sz="1400" b="1" u="none" strike="noStrike" dirty="0">
                          <a:effectLst/>
                        </a:rPr>
                        <a:t>uri</a:t>
                      </a:r>
                      <a:r>
                        <a:rPr lang="en-US" sz="1400" b="1" u="none" strike="noStrike" dirty="0">
                          <a:effectLst/>
                        </a:rPr>
                        <a:t> R</a:t>
                      </a:r>
                      <a:r>
                        <a:rPr lang="ro-RO" sz="1400" b="1" u="none" strike="noStrike" dirty="0">
                          <a:effectLst/>
                        </a:rPr>
                        <a:t>omânia</a:t>
                      </a:r>
                      <a:endParaRPr lang="en-US" sz="1400" b="1" i="0" u="none" strike="noStrike" dirty="0">
                        <a:solidFill>
                          <a:srgbClr val="000000"/>
                        </a:solidFill>
                        <a:effectLst/>
                        <a:latin typeface="Aptos Narrow" panose="020B0004020202020204" pitchFamily="34" charset="0"/>
                      </a:endParaRPr>
                    </a:p>
                  </a:txBody>
                  <a:tcPr marL="9525" marR="9525" marT="9525" marB="0" anchor="ctr">
                    <a:solidFill>
                      <a:schemeClr val="tx2">
                        <a:lumMod val="60000"/>
                        <a:lumOff val="40000"/>
                      </a:schemeClr>
                    </a:solidFill>
                  </a:tcPr>
                </a:tc>
                <a:tc>
                  <a:txBody>
                    <a:bodyPr/>
                    <a:lstStyle/>
                    <a:p>
                      <a:pPr algn="ctr" fontAlgn="ctr"/>
                      <a:r>
                        <a:rPr lang="en-US" sz="1400" b="1" u="none" strike="noStrike" dirty="0">
                          <a:effectLst/>
                        </a:rPr>
                        <a:t>Pax </a:t>
                      </a:r>
                      <a:r>
                        <a:rPr lang="en-US" sz="1400" b="1" u="none" strike="noStrike" dirty="0" err="1">
                          <a:effectLst/>
                        </a:rPr>
                        <a:t>dinspre</a:t>
                      </a:r>
                      <a:r>
                        <a:rPr lang="en-US" sz="1400" b="1" u="none" strike="noStrike" dirty="0">
                          <a:effectLst/>
                        </a:rPr>
                        <a:t>/</a:t>
                      </a:r>
                      <a:r>
                        <a:rPr lang="en-US" sz="1400" b="1" u="none" strike="noStrike" dirty="0" err="1">
                          <a:effectLst/>
                        </a:rPr>
                        <a:t>spre</a:t>
                      </a:r>
                      <a:r>
                        <a:rPr lang="en-US" sz="1400" b="1" u="none" strike="noStrike" dirty="0">
                          <a:effectLst/>
                        </a:rPr>
                        <a:t> SUA </a:t>
                      </a:r>
                      <a:r>
                        <a:rPr lang="en-US" sz="1400" b="1" u="none" strike="noStrike" dirty="0" err="1">
                          <a:effectLst/>
                        </a:rPr>
                        <a:t>nov</a:t>
                      </a:r>
                      <a:r>
                        <a:rPr lang="en-US" sz="1400" b="1" u="none" strike="noStrike" dirty="0">
                          <a:effectLst/>
                        </a:rPr>
                        <a:t> 2023 - </a:t>
                      </a:r>
                      <a:r>
                        <a:rPr lang="en-US" sz="1400" b="1" u="none" strike="noStrike" dirty="0" err="1">
                          <a:effectLst/>
                        </a:rPr>
                        <a:t>nov</a:t>
                      </a:r>
                      <a:r>
                        <a:rPr lang="en-US" sz="1400" b="1" u="none" strike="noStrike" dirty="0">
                          <a:effectLst/>
                        </a:rPr>
                        <a:t> 2024</a:t>
                      </a:r>
                      <a:endParaRPr lang="en-US" sz="1400" b="1" i="0" u="none" strike="noStrike" dirty="0">
                        <a:solidFill>
                          <a:srgbClr val="000000"/>
                        </a:solidFill>
                        <a:effectLst/>
                        <a:latin typeface="Aptos Narrow" panose="020B0004020202020204" pitchFamily="34" charset="0"/>
                      </a:endParaRPr>
                    </a:p>
                  </a:txBody>
                  <a:tcPr marL="9525" marR="9525" marT="9525" marB="0" anchor="ctr">
                    <a:solidFill>
                      <a:schemeClr val="tx2">
                        <a:lumMod val="60000"/>
                        <a:lumOff val="40000"/>
                      </a:schemeClr>
                    </a:solidFill>
                  </a:tcPr>
                </a:tc>
                <a:tc>
                  <a:txBody>
                    <a:bodyPr/>
                    <a:lstStyle/>
                    <a:p>
                      <a:pPr algn="ctr" fontAlgn="ctr"/>
                      <a:r>
                        <a:rPr lang="en-US" sz="1400" b="1" u="none" strike="noStrike" dirty="0" err="1">
                          <a:effectLst/>
                        </a:rPr>
                        <a:t>Cotă</a:t>
                      </a:r>
                      <a:r>
                        <a:rPr lang="en-US" sz="1400" b="1" u="none" strike="noStrike" dirty="0">
                          <a:effectLst/>
                        </a:rPr>
                        <a:t> din </a:t>
                      </a:r>
                      <a:r>
                        <a:rPr lang="en-US" sz="1400" b="1" u="none" strike="noStrike" dirty="0" err="1">
                          <a:effectLst/>
                        </a:rPr>
                        <a:t>trafic</a:t>
                      </a:r>
                      <a:r>
                        <a:rPr lang="en-US" sz="1400" b="1" u="none" strike="noStrike" dirty="0">
                          <a:effectLst/>
                        </a:rPr>
                        <a:t> total </a:t>
                      </a:r>
                      <a:r>
                        <a:rPr lang="en-US" sz="1400" b="1" u="none" strike="noStrike" dirty="0" err="1">
                          <a:effectLst/>
                        </a:rPr>
                        <a:t>spre</a:t>
                      </a:r>
                      <a:r>
                        <a:rPr lang="en-US" sz="1400" b="1" u="none" strike="noStrike" dirty="0">
                          <a:effectLst/>
                        </a:rPr>
                        <a:t> SUA din RO</a:t>
                      </a:r>
                      <a:endParaRPr lang="en-US" sz="1400" b="1" i="0" u="none" strike="noStrike" dirty="0">
                        <a:solidFill>
                          <a:srgbClr val="000000"/>
                        </a:solidFill>
                        <a:effectLst/>
                        <a:latin typeface="Aptos Narrow" panose="020B0004020202020204" pitchFamily="34" charset="0"/>
                      </a:endParaRPr>
                    </a:p>
                  </a:txBody>
                  <a:tcPr marL="9525" marR="9525" marT="9525" marB="0" anchor="ctr">
                    <a:solidFill>
                      <a:schemeClr val="tx2">
                        <a:lumMod val="60000"/>
                        <a:lumOff val="40000"/>
                      </a:schemeClr>
                    </a:solidFill>
                  </a:tcPr>
                </a:tc>
                <a:extLst>
                  <a:ext uri="{0D108BD9-81ED-4DB2-BD59-A6C34878D82A}">
                    <a16:rowId xmlns:a16="http://schemas.microsoft.com/office/drawing/2014/main" val="2408519540"/>
                  </a:ext>
                </a:extLst>
              </a:tr>
              <a:tr h="190500">
                <a:tc>
                  <a:txBody>
                    <a:bodyPr/>
                    <a:lstStyle/>
                    <a:p>
                      <a:pPr algn="ctr" fontAlgn="b"/>
                      <a:r>
                        <a:rPr lang="en-US" sz="1400" u="none" strike="noStrike" dirty="0" err="1">
                          <a:effectLst/>
                        </a:rPr>
                        <a:t>Otopeni</a:t>
                      </a:r>
                      <a:r>
                        <a:rPr lang="en-US" sz="1400" u="none" strike="noStrike" dirty="0">
                          <a:effectLst/>
                        </a:rPr>
                        <a:t> </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331.310</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75,83%</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20485790"/>
                  </a:ext>
                </a:extLst>
              </a:tr>
              <a:tr h="190500">
                <a:tc>
                  <a:txBody>
                    <a:bodyPr/>
                    <a:lstStyle/>
                    <a:p>
                      <a:pPr algn="ctr" fontAlgn="b"/>
                      <a:r>
                        <a:rPr lang="en-US" sz="1400" u="none" strike="noStrike" dirty="0">
                          <a:effectLst/>
                        </a:rPr>
                        <a:t>Cluj</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64.064</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14,66%</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125899508"/>
                  </a:ext>
                </a:extLst>
              </a:tr>
              <a:tr h="190500">
                <a:tc>
                  <a:txBody>
                    <a:bodyPr/>
                    <a:lstStyle/>
                    <a:p>
                      <a:pPr algn="ctr" fontAlgn="b"/>
                      <a:r>
                        <a:rPr lang="en-US" sz="1400" u="none" strike="noStrike" dirty="0" err="1">
                          <a:effectLst/>
                        </a:rPr>
                        <a:t>Timișoara</a:t>
                      </a:r>
                      <a:r>
                        <a:rPr lang="en-US" sz="1400" u="none" strike="noStrike" dirty="0">
                          <a:effectLst/>
                        </a:rPr>
                        <a:t> </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21.738</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4,98%</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57652666"/>
                  </a:ext>
                </a:extLst>
              </a:tr>
              <a:tr h="190500">
                <a:tc>
                  <a:txBody>
                    <a:bodyPr/>
                    <a:lstStyle/>
                    <a:p>
                      <a:pPr algn="ctr" fontAlgn="b"/>
                      <a:r>
                        <a:rPr lang="en-US" sz="1400" u="none" strike="noStrike" dirty="0">
                          <a:effectLst/>
                        </a:rPr>
                        <a:t>Sibiu</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10.263</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2,35%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41461533"/>
                  </a:ext>
                </a:extLst>
              </a:tr>
              <a:tr h="190500">
                <a:tc>
                  <a:txBody>
                    <a:bodyPr/>
                    <a:lstStyle/>
                    <a:p>
                      <a:pPr algn="ctr" fontAlgn="b"/>
                      <a:r>
                        <a:rPr lang="en-US" sz="1400" u="none" strike="noStrike" dirty="0" err="1">
                          <a:effectLst/>
                        </a:rPr>
                        <a:t>Ia</a:t>
                      </a:r>
                      <a:r>
                        <a:rPr lang="ro-RO" sz="1400" u="none" strike="noStrike" dirty="0">
                          <a:effectLst/>
                        </a:rPr>
                        <a:t>ș</a:t>
                      </a:r>
                      <a:r>
                        <a:rPr lang="en-US" sz="1400" u="none" strike="noStrike" dirty="0" err="1">
                          <a:effectLst/>
                        </a:rPr>
                        <a:t>i</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6.444</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1,47%</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78329134"/>
                  </a:ext>
                </a:extLst>
              </a:tr>
              <a:tr h="190500">
                <a:tc>
                  <a:txBody>
                    <a:bodyPr/>
                    <a:lstStyle/>
                    <a:p>
                      <a:pPr algn="ctr" fontAlgn="b"/>
                      <a:r>
                        <a:rPr lang="en-US" sz="1400" u="none" strike="noStrike">
                          <a:effectLst/>
                        </a:rPr>
                        <a:t>Suceava </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a:effectLst/>
                        </a:rPr>
                        <a:t>1.355</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0,31%</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5780034"/>
                  </a:ext>
                </a:extLst>
              </a:tr>
              <a:tr h="190500">
                <a:tc>
                  <a:txBody>
                    <a:bodyPr/>
                    <a:lstStyle/>
                    <a:p>
                      <a:pPr algn="ctr" fontAlgn="b"/>
                      <a:r>
                        <a:rPr lang="en-US" sz="1400" u="none" strike="noStrike">
                          <a:effectLst/>
                        </a:rPr>
                        <a:t>Constanța</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1.227</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0,28%</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242828168"/>
                  </a:ext>
                </a:extLst>
              </a:tr>
              <a:tr h="190500">
                <a:tc>
                  <a:txBody>
                    <a:bodyPr/>
                    <a:lstStyle/>
                    <a:p>
                      <a:pPr algn="ctr" fontAlgn="b"/>
                      <a:r>
                        <a:rPr lang="en-US" sz="1400" u="none" strike="noStrike">
                          <a:effectLst/>
                        </a:rPr>
                        <a:t>Oradea</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467</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0,11%</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76430773"/>
                  </a:ext>
                </a:extLst>
              </a:tr>
              <a:tr h="190500">
                <a:tc>
                  <a:txBody>
                    <a:bodyPr/>
                    <a:lstStyle/>
                    <a:p>
                      <a:pPr algn="ctr" fontAlgn="b"/>
                      <a:r>
                        <a:rPr lang="en-US" sz="1400" u="none" strike="noStrike" dirty="0">
                          <a:effectLst/>
                        </a:rPr>
                        <a:t>Bac</a:t>
                      </a:r>
                      <a:r>
                        <a:rPr lang="ro-RO" sz="1400" u="none" strike="noStrike" dirty="0">
                          <a:effectLst/>
                        </a:rPr>
                        <a:t>ă</a:t>
                      </a:r>
                      <a:r>
                        <a:rPr lang="en-US" sz="1400" u="none" strike="noStrike" dirty="0">
                          <a:effectLst/>
                        </a:rPr>
                        <a:t>u </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28</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0,01%</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20038253"/>
                  </a:ext>
                </a:extLst>
              </a:tr>
              <a:tr h="190500">
                <a:tc>
                  <a:txBody>
                    <a:bodyPr/>
                    <a:lstStyle/>
                    <a:p>
                      <a:pPr algn="ctr" fontAlgn="b"/>
                      <a:r>
                        <a:rPr lang="en-US" sz="1400" u="none" strike="noStrike" dirty="0">
                          <a:effectLst/>
                        </a:rPr>
                        <a:t>Satu Mare</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12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0,00%</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686390706"/>
                  </a:ext>
                </a:extLst>
              </a:tr>
              <a:tr h="190500">
                <a:tc>
                  <a:txBody>
                    <a:bodyPr/>
                    <a:lstStyle/>
                    <a:p>
                      <a:pPr algn="ctr" fontAlgn="b"/>
                      <a:r>
                        <a:rPr lang="ro-RO" sz="1400" u="none" strike="noStrike" dirty="0">
                          <a:effectLst/>
                        </a:rPr>
                        <a:t>Maramures </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6</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dirty="0">
                          <a:effectLst/>
                        </a:rPr>
                        <a:t>0,00%</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55431498"/>
                  </a:ext>
                </a:extLst>
              </a:tr>
              <a:tr h="190500">
                <a:tc>
                  <a:txBody>
                    <a:bodyPr/>
                    <a:lstStyle/>
                    <a:p>
                      <a:pPr algn="ctr" fontAlgn="b"/>
                      <a:r>
                        <a:rPr lang="ro-RO" sz="1400" b="1" u="none" strike="noStrike" dirty="0">
                          <a:effectLst/>
                        </a:rPr>
                        <a:t>Total pax spre SUA</a:t>
                      </a:r>
                      <a:endParaRPr lang="en-US" sz="1400" b="1" i="0" u="none" strike="noStrike" dirty="0">
                        <a:solidFill>
                          <a:srgbClr val="000000"/>
                        </a:solidFill>
                        <a:effectLst/>
                        <a:latin typeface="Aptos Narrow" panose="020B0004020202020204" pitchFamily="34" charset="0"/>
                      </a:endParaRPr>
                    </a:p>
                  </a:txBody>
                  <a:tcPr marL="9525" marR="9525" marT="9525" marB="0" anchor="b">
                    <a:solidFill>
                      <a:schemeClr val="tx2">
                        <a:lumMod val="60000"/>
                        <a:lumOff val="40000"/>
                      </a:schemeClr>
                    </a:solidFill>
                  </a:tcPr>
                </a:tc>
                <a:tc>
                  <a:txBody>
                    <a:bodyPr/>
                    <a:lstStyle/>
                    <a:p>
                      <a:pPr algn="ctr" fontAlgn="b"/>
                      <a:r>
                        <a:rPr lang="en-US" sz="1400" b="1" u="none" strike="noStrike" dirty="0">
                          <a:effectLst/>
                        </a:rPr>
                        <a:t>436.914</a:t>
                      </a:r>
                      <a:endParaRPr lang="en-US" sz="1400" b="1" i="0" u="none" strike="noStrike" dirty="0">
                        <a:solidFill>
                          <a:srgbClr val="000000"/>
                        </a:solidFill>
                        <a:effectLst/>
                        <a:latin typeface="Aptos Narrow" panose="020B0004020202020204" pitchFamily="34" charset="0"/>
                      </a:endParaRPr>
                    </a:p>
                  </a:txBody>
                  <a:tcPr marL="9525" marR="9525" marT="9525" marB="0" anchor="b">
                    <a:solidFill>
                      <a:schemeClr val="tx2">
                        <a:lumMod val="60000"/>
                        <a:lumOff val="40000"/>
                      </a:schemeClr>
                    </a:solidFill>
                  </a:tcPr>
                </a:tc>
                <a:tc>
                  <a:txBody>
                    <a:bodyPr/>
                    <a:lstStyle/>
                    <a:p>
                      <a:pPr algn="ctr" fontAlgn="b"/>
                      <a:r>
                        <a:rPr lang="en-US" sz="1400" b="1" u="none" strike="noStrike" dirty="0">
                          <a:effectLst/>
                        </a:rPr>
                        <a:t>100,00%</a:t>
                      </a:r>
                      <a:endParaRPr lang="en-US" sz="1400" b="1" i="0" u="none" strike="noStrike" dirty="0">
                        <a:solidFill>
                          <a:srgbClr val="000000"/>
                        </a:solidFill>
                        <a:effectLst/>
                        <a:latin typeface="Aptos Narrow" panose="020B0004020202020204" pitchFamily="34" charset="0"/>
                      </a:endParaRPr>
                    </a:p>
                  </a:txBody>
                  <a:tcPr marL="9525" marR="9525" marT="9525" marB="0" anchor="b">
                    <a:solidFill>
                      <a:schemeClr val="tx2">
                        <a:lumMod val="60000"/>
                        <a:lumOff val="40000"/>
                      </a:schemeClr>
                    </a:solidFill>
                  </a:tcPr>
                </a:tc>
                <a:extLst>
                  <a:ext uri="{0D108BD9-81ED-4DB2-BD59-A6C34878D82A}">
                    <a16:rowId xmlns:a16="http://schemas.microsoft.com/office/drawing/2014/main" val="950116581"/>
                  </a:ext>
                </a:extLst>
              </a:tr>
            </a:tbl>
          </a:graphicData>
        </a:graphic>
      </p:graphicFrame>
      <p:sp>
        <p:nvSpPr>
          <p:cNvPr id="4" name="TextBox 3">
            <a:extLst>
              <a:ext uri="{FF2B5EF4-FFF2-40B4-BE49-F238E27FC236}">
                <a16:creationId xmlns:a16="http://schemas.microsoft.com/office/drawing/2014/main" id="{F62AA419-58FA-3EF1-FB3C-630B06693FF2}"/>
              </a:ext>
            </a:extLst>
          </p:cNvPr>
          <p:cNvSpPr txBox="1"/>
          <p:nvPr/>
        </p:nvSpPr>
        <p:spPr>
          <a:xfrm>
            <a:off x="0" y="279431"/>
            <a:ext cx="8610600" cy="400110"/>
          </a:xfrm>
          <a:prstGeom prst="rect">
            <a:avLst/>
          </a:prstGeom>
          <a:noFill/>
        </p:spPr>
        <p:txBody>
          <a:bodyPr wrap="square" rtlCol="0">
            <a:spAutoFit/>
          </a:bodyPr>
          <a:lstStyle/>
          <a:p>
            <a:r>
              <a:rPr lang="ro-RO" sz="2000" b="1" dirty="0">
                <a:solidFill>
                  <a:schemeClr val="bg1"/>
                </a:solidFill>
                <a:latin typeface="Myriad Pro Cond" panose="020B0506030403020204" pitchFamily="34" charset="0"/>
                <a:cs typeface="Calibri Light" panose="020F0302020204030204" pitchFamily="34" charset="0"/>
              </a:rPr>
              <a:t>TRAFIC PASAGERI AAR – </a:t>
            </a:r>
            <a:r>
              <a:rPr lang="ro-RO" sz="2000" b="1" dirty="0">
                <a:solidFill>
                  <a:srgbClr val="1CB6EA"/>
                </a:solidFill>
                <a:latin typeface="Myriad Pro Cond" panose="020B0506030403020204" pitchFamily="34" charset="0"/>
                <a:cs typeface="Calibri Light" panose="020F0302020204030204" pitchFamily="34" charset="0"/>
              </a:rPr>
              <a:t>TRAFIC DIRECT ȘI INDIRECT DIN ROMÂNIA DINSPRE/SPRE  SUA (2) </a:t>
            </a:r>
            <a:endParaRPr lang="en-US" sz="2000" b="1" dirty="0">
              <a:solidFill>
                <a:srgbClr val="1CB6EA"/>
              </a:solidFill>
              <a:latin typeface="Myriad Pro Cond" panose="020B0506030403020204" pitchFamily="34" charset="0"/>
              <a:cs typeface="Calibri Light" panose="020F0302020204030204" pitchFamily="34" charset="0"/>
            </a:endParaRPr>
          </a:p>
        </p:txBody>
      </p:sp>
    </p:spTree>
    <p:extLst>
      <p:ext uri="{BB962C8B-B14F-4D97-AF65-F5344CB8AC3E}">
        <p14:creationId xmlns:p14="http://schemas.microsoft.com/office/powerpoint/2010/main" val="3128927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D823C-86EF-964F-C74C-CC7B6308118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EC548A-E5B6-E2CE-A6B8-CAFE54C3F287}"/>
              </a:ext>
            </a:extLst>
          </p:cNvPr>
          <p:cNvSpPr txBox="1"/>
          <p:nvPr/>
        </p:nvSpPr>
        <p:spPr>
          <a:xfrm>
            <a:off x="228600" y="267892"/>
            <a:ext cx="8229600" cy="400110"/>
          </a:xfrm>
          <a:prstGeom prst="rect">
            <a:avLst/>
          </a:prstGeom>
          <a:noFill/>
        </p:spPr>
        <p:txBody>
          <a:bodyPr wrap="square" rtlCol="0">
            <a:spAutoFit/>
          </a:bodyPr>
          <a:lstStyle/>
          <a:p>
            <a:r>
              <a:rPr lang="ro-RO" sz="2000" b="1" dirty="0">
                <a:solidFill>
                  <a:schemeClr val="bg1"/>
                </a:solidFill>
                <a:latin typeface="Myriad Pro Cond" panose="020B0506030403020204" pitchFamily="34" charset="0"/>
                <a:cs typeface="Calibri Light" panose="020F0302020204030204" pitchFamily="34" charset="0"/>
              </a:rPr>
              <a:t>TRAFIC PASAGERI AAR – </a:t>
            </a:r>
            <a:r>
              <a:rPr lang="ro-RO" sz="2000" b="1" dirty="0">
                <a:solidFill>
                  <a:srgbClr val="1CB6EA"/>
                </a:solidFill>
                <a:latin typeface="Myriad Pro Cond" panose="020B0506030403020204" pitchFamily="34" charset="0"/>
                <a:cs typeface="Calibri Light" panose="020F0302020204030204" pitchFamily="34" charset="0"/>
              </a:rPr>
              <a:t>TRAFIC  TOTAL PASAGERI DIN ROMÂNIA ÎNSPRE/SPRE CONTINENTE</a:t>
            </a:r>
            <a:endParaRPr lang="en-US" sz="2000" b="1" dirty="0">
              <a:solidFill>
                <a:srgbClr val="1CB6EA"/>
              </a:solidFill>
              <a:latin typeface="Myriad Pro Cond" panose="020B0506030403020204" pitchFamily="34"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26BF15D4-8EB4-E585-71BB-F30FFAF277CA}"/>
              </a:ext>
            </a:extLst>
          </p:cNvPr>
          <p:cNvSpPr>
            <a:spLocks noGrp="1"/>
          </p:cNvSpPr>
          <p:nvPr>
            <p:ph type="sldNum" sz="quarter" idx="12"/>
          </p:nvPr>
        </p:nvSpPr>
        <p:spPr>
          <a:xfrm>
            <a:off x="7239000" y="4781550"/>
            <a:ext cx="1600200" cy="205383"/>
          </a:xfrm>
        </p:spPr>
        <p:txBody>
          <a:bodyPr/>
          <a:lstStyle/>
          <a:p>
            <a:fld id="{0DF37E8C-2FE8-4114-AAAF-4CAB1BDF1549}" type="slidenum">
              <a:rPr lang="en-US" b="1" smtClean="0">
                <a:solidFill>
                  <a:srgbClr val="092138"/>
                </a:solidFill>
              </a:rPr>
              <a:t>15</a:t>
            </a:fld>
            <a:endParaRPr lang="en-US" b="1" dirty="0">
              <a:solidFill>
                <a:srgbClr val="092138"/>
              </a:solidFill>
            </a:endParaRPr>
          </a:p>
        </p:txBody>
      </p:sp>
      <p:sp>
        <p:nvSpPr>
          <p:cNvPr id="14" name="TextBox 13">
            <a:extLst>
              <a:ext uri="{FF2B5EF4-FFF2-40B4-BE49-F238E27FC236}">
                <a16:creationId xmlns:a16="http://schemas.microsoft.com/office/drawing/2014/main" id="{5F68E229-7BFE-93BC-5DE8-A14890CC0008}"/>
              </a:ext>
            </a:extLst>
          </p:cNvPr>
          <p:cNvSpPr txBox="1"/>
          <p:nvPr/>
        </p:nvSpPr>
        <p:spPr>
          <a:xfrm>
            <a:off x="3337560" y="4629876"/>
            <a:ext cx="3429000" cy="254365"/>
          </a:xfrm>
          <a:prstGeom prst="rect">
            <a:avLst/>
          </a:prstGeom>
          <a:noFill/>
          <a:ln>
            <a:noFill/>
          </a:ln>
        </p:spPr>
        <p:txBody>
          <a:bodyPr wrap="square" rtlCol="0">
            <a:spAutoFit/>
          </a:bodyPr>
          <a:lstStyle/>
          <a:p>
            <a:pPr algn="ctr">
              <a:lnSpc>
                <a:spcPct val="150000"/>
              </a:lnSpc>
            </a:pPr>
            <a:r>
              <a:rPr lang="ro-RO" sz="788" dirty="0">
                <a:latin typeface="Myriad Pro Cond" panose="020B0506030403020204" pitchFamily="34" charset="0"/>
                <a:cs typeface="Calibri Light" panose="020F0302020204030204" pitchFamily="34" charset="0"/>
              </a:rPr>
              <a:t>Sursa: Platforma IATA IS, ianuarie 2025, date actualizate până la nivelul lunii noiembrie 2024 </a:t>
            </a:r>
            <a:endParaRPr lang="en-US" sz="788" dirty="0">
              <a:latin typeface="Myriad Pro Cond" panose="020B0506030403020204" pitchFamily="34" charset="0"/>
              <a:cs typeface="Calibri Light" panose="020F0302020204030204" pitchFamily="34" charset="0"/>
            </a:endParaRPr>
          </a:p>
        </p:txBody>
      </p:sp>
      <p:graphicFrame>
        <p:nvGraphicFramePr>
          <p:cNvPr id="4" name="Table 3">
            <a:extLst>
              <a:ext uri="{FF2B5EF4-FFF2-40B4-BE49-F238E27FC236}">
                <a16:creationId xmlns:a16="http://schemas.microsoft.com/office/drawing/2014/main" id="{41B797C5-5A73-3173-6D58-1BF3C9F4B10F}"/>
              </a:ext>
            </a:extLst>
          </p:cNvPr>
          <p:cNvGraphicFramePr>
            <a:graphicFrameLocks noGrp="1"/>
          </p:cNvGraphicFramePr>
          <p:nvPr>
            <p:extLst>
              <p:ext uri="{D42A27DB-BD31-4B8C-83A1-F6EECF244321}">
                <p14:modId xmlns:p14="http://schemas.microsoft.com/office/powerpoint/2010/main" val="4119364849"/>
              </p:ext>
            </p:extLst>
          </p:nvPr>
        </p:nvGraphicFramePr>
        <p:xfrm>
          <a:off x="187729" y="1297129"/>
          <a:ext cx="3505200" cy="2255520"/>
        </p:xfrm>
        <a:graphic>
          <a:graphicData uri="http://schemas.openxmlformats.org/drawingml/2006/table">
            <a:tbl>
              <a:tblPr>
                <a:tableStyleId>{5C22544A-7EE6-4342-B048-85BDC9FD1C3A}</a:tableStyleId>
              </a:tblPr>
              <a:tblGrid>
                <a:gridCol w="1260071">
                  <a:extLst>
                    <a:ext uri="{9D8B030D-6E8A-4147-A177-3AD203B41FA5}">
                      <a16:colId xmlns:a16="http://schemas.microsoft.com/office/drawing/2014/main" val="1299974699"/>
                    </a:ext>
                  </a:extLst>
                </a:gridCol>
                <a:gridCol w="1102129">
                  <a:extLst>
                    <a:ext uri="{9D8B030D-6E8A-4147-A177-3AD203B41FA5}">
                      <a16:colId xmlns:a16="http://schemas.microsoft.com/office/drawing/2014/main" val="600054072"/>
                    </a:ext>
                  </a:extLst>
                </a:gridCol>
                <a:gridCol w="1143000">
                  <a:extLst>
                    <a:ext uri="{9D8B030D-6E8A-4147-A177-3AD203B41FA5}">
                      <a16:colId xmlns:a16="http://schemas.microsoft.com/office/drawing/2014/main" val="910121252"/>
                    </a:ext>
                  </a:extLst>
                </a:gridCol>
              </a:tblGrid>
              <a:tr h="600075">
                <a:tc>
                  <a:txBody>
                    <a:bodyPr/>
                    <a:lstStyle/>
                    <a:p>
                      <a:pPr algn="ctr" fontAlgn="ctr"/>
                      <a:r>
                        <a:rPr lang="en-US" sz="1100" b="1" i="0" u="none" strike="noStrike" dirty="0">
                          <a:solidFill>
                            <a:schemeClr val="bg1"/>
                          </a:solidFill>
                          <a:effectLst/>
                        </a:rPr>
                        <a:t>Continent </a:t>
                      </a:r>
                      <a:endParaRPr lang="en-US" sz="1100" b="1" i="0" u="none" strike="noStrike" dirty="0">
                        <a:solidFill>
                          <a:schemeClr val="bg1"/>
                        </a:solidFill>
                        <a:effectLst/>
                        <a:latin typeface="Aptos Narrow" panose="020B0004020202020204" pitchFamily="34" charset="0"/>
                      </a:endParaRPr>
                    </a:p>
                  </a:txBody>
                  <a:tcPr marL="9525" marR="9525" marT="9525" marB="0" anchor="ctr">
                    <a:solidFill>
                      <a:srgbClr val="002060"/>
                    </a:solidFill>
                  </a:tcPr>
                </a:tc>
                <a:tc>
                  <a:txBody>
                    <a:bodyPr/>
                    <a:lstStyle/>
                    <a:p>
                      <a:pPr algn="ctr" fontAlgn="ctr"/>
                      <a:r>
                        <a:rPr lang="en-US" sz="1100" b="1" i="0" u="none" strike="noStrike" dirty="0">
                          <a:solidFill>
                            <a:schemeClr val="bg1"/>
                          </a:solidFill>
                          <a:effectLst/>
                        </a:rPr>
                        <a:t>Total </a:t>
                      </a:r>
                      <a:r>
                        <a:rPr lang="en-US" sz="1100" b="1" i="0" u="none" strike="noStrike" dirty="0" err="1">
                          <a:solidFill>
                            <a:schemeClr val="bg1"/>
                          </a:solidFill>
                          <a:effectLst/>
                        </a:rPr>
                        <a:t>trafic</a:t>
                      </a:r>
                      <a:r>
                        <a:rPr lang="en-US" sz="1100" b="1" i="0" u="none" strike="noStrike" dirty="0">
                          <a:solidFill>
                            <a:schemeClr val="bg1"/>
                          </a:solidFill>
                          <a:effectLst/>
                        </a:rPr>
                        <a:t> pax </a:t>
                      </a:r>
                      <a:r>
                        <a:rPr lang="en-US" sz="1100" b="1" i="0" u="none" strike="noStrike" dirty="0" err="1">
                          <a:solidFill>
                            <a:schemeClr val="bg1"/>
                          </a:solidFill>
                          <a:effectLst/>
                        </a:rPr>
                        <a:t>spre</a:t>
                      </a:r>
                      <a:r>
                        <a:rPr lang="en-US" sz="1100" b="1" i="0" u="none" strike="noStrike" dirty="0">
                          <a:solidFill>
                            <a:schemeClr val="bg1"/>
                          </a:solidFill>
                          <a:effectLst/>
                        </a:rPr>
                        <a:t>/</a:t>
                      </a:r>
                      <a:r>
                        <a:rPr lang="en-US" sz="1100" b="1" i="0" u="none" strike="noStrike" dirty="0" err="1">
                          <a:solidFill>
                            <a:schemeClr val="bg1"/>
                          </a:solidFill>
                          <a:effectLst/>
                        </a:rPr>
                        <a:t>dinspre</a:t>
                      </a:r>
                      <a:r>
                        <a:rPr lang="en-US" sz="1100" b="1" i="0" u="none" strike="noStrike" dirty="0">
                          <a:solidFill>
                            <a:schemeClr val="bg1"/>
                          </a:solidFill>
                          <a:effectLst/>
                        </a:rPr>
                        <a:t> </a:t>
                      </a:r>
                      <a:r>
                        <a:rPr lang="en-US" sz="1100" b="1" i="0" u="none" strike="noStrike" dirty="0" err="1">
                          <a:solidFill>
                            <a:schemeClr val="bg1"/>
                          </a:solidFill>
                          <a:effectLst/>
                        </a:rPr>
                        <a:t>continente</a:t>
                      </a:r>
                      <a:r>
                        <a:rPr lang="en-US" sz="1100" b="1" i="0" u="none" strike="noStrike" dirty="0">
                          <a:solidFill>
                            <a:schemeClr val="bg1"/>
                          </a:solidFill>
                          <a:effectLst/>
                        </a:rPr>
                        <a:t> </a:t>
                      </a:r>
                      <a:r>
                        <a:rPr lang="ro-RO" sz="1100" b="1" i="0" u="none" strike="noStrike" dirty="0">
                          <a:solidFill>
                            <a:schemeClr val="bg1"/>
                          </a:solidFill>
                          <a:effectLst/>
                        </a:rPr>
                        <a:t>                  noi 2023-noi 2024</a:t>
                      </a:r>
                      <a:endParaRPr lang="en-US" sz="1100" b="1" i="0" u="none" strike="noStrike" dirty="0">
                        <a:solidFill>
                          <a:schemeClr val="bg1"/>
                        </a:solidFill>
                        <a:effectLst/>
                        <a:latin typeface="Aptos Narrow" panose="020B0004020202020204" pitchFamily="34" charset="0"/>
                      </a:endParaRPr>
                    </a:p>
                  </a:txBody>
                  <a:tcPr marL="9525" marR="9525" marT="9525" marB="0" anchor="ctr">
                    <a:solidFill>
                      <a:srgbClr val="002060"/>
                    </a:solidFill>
                  </a:tcPr>
                </a:tc>
                <a:tc>
                  <a:txBody>
                    <a:bodyPr/>
                    <a:lstStyle/>
                    <a:p>
                      <a:pPr algn="ctr" fontAlgn="ctr"/>
                      <a:r>
                        <a:rPr lang="en-US" sz="1050" b="1" i="0" u="none" strike="noStrike" dirty="0">
                          <a:solidFill>
                            <a:schemeClr val="bg1"/>
                          </a:solidFill>
                          <a:effectLst/>
                        </a:rPr>
                        <a:t>% din total </a:t>
                      </a:r>
                      <a:r>
                        <a:rPr lang="en-US" sz="1050" b="1" i="0" u="none" strike="noStrike" dirty="0" err="1">
                          <a:solidFill>
                            <a:schemeClr val="bg1"/>
                          </a:solidFill>
                          <a:effectLst/>
                        </a:rPr>
                        <a:t>trafic</a:t>
                      </a:r>
                      <a:r>
                        <a:rPr lang="en-US" sz="1050" b="1" i="0" u="none" strike="noStrike" dirty="0">
                          <a:solidFill>
                            <a:schemeClr val="bg1"/>
                          </a:solidFill>
                          <a:effectLst/>
                        </a:rPr>
                        <a:t> </a:t>
                      </a:r>
                      <a:r>
                        <a:rPr lang="en-US" sz="1050" b="1" i="0" u="none" strike="noStrike" dirty="0" err="1">
                          <a:solidFill>
                            <a:schemeClr val="bg1"/>
                          </a:solidFill>
                          <a:effectLst/>
                        </a:rPr>
                        <a:t>înregistrat</a:t>
                      </a:r>
                      <a:r>
                        <a:rPr lang="en-US" sz="1050" b="1" i="0" u="none" strike="noStrike" dirty="0">
                          <a:solidFill>
                            <a:schemeClr val="bg1"/>
                          </a:solidFill>
                          <a:effectLst/>
                        </a:rPr>
                        <a:t> </a:t>
                      </a:r>
                      <a:endParaRPr lang="en-US" sz="1050" b="1" i="0" u="none" strike="noStrike" dirty="0">
                        <a:solidFill>
                          <a:schemeClr val="bg1"/>
                        </a:solidFill>
                        <a:effectLst/>
                        <a:latin typeface="Aptos Narrow" panose="020B0004020202020204" pitchFamily="34" charset="0"/>
                      </a:endParaRPr>
                    </a:p>
                  </a:txBody>
                  <a:tcPr marL="9525" marR="9525" marT="9525" marB="0" anchor="ctr">
                    <a:solidFill>
                      <a:srgbClr val="002060"/>
                    </a:solidFill>
                  </a:tcPr>
                </a:tc>
                <a:extLst>
                  <a:ext uri="{0D108BD9-81ED-4DB2-BD59-A6C34878D82A}">
                    <a16:rowId xmlns:a16="http://schemas.microsoft.com/office/drawing/2014/main" val="2545979872"/>
                  </a:ext>
                </a:extLst>
              </a:tr>
              <a:tr h="200025">
                <a:tc>
                  <a:txBody>
                    <a:bodyPr/>
                    <a:lstStyle/>
                    <a:p>
                      <a:pPr algn="ctr" fontAlgn="b"/>
                      <a:r>
                        <a:rPr lang="en-US" sz="1200" b="1" u="none" strike="noStrike" dirty="0">
                          <a:effectLst/>
                        </a:rPr>
                        <a:t>Europa </a:t>
                      </a:r>
                      <a:endParaRPr lang="en-US" sz="12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200" u="none" strike="noStrike" dirty="0">
                          <a:effectLst/>
                        </a:rPr>
                        <a:t>23.484.395</a:t>
                      </a:r>
                      <a:endParaRPr lang="en-US" sz="12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200" u="none" strike="noStrike">
                          <a:effectLst/>
                        </a:rPr>
                        <a:t>95,0%</a:t>
                      </a:r>
                      <a:endParaRPr lang="en-US"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3539678"/>
                  </a:ext>
                </a:extLst>
              </a:tr>
              <a:tr h="200025">
                <a:tc>
                  <a:txBody>
                    <a:bodyPr/>
                    <a:lstStyle/>
                    <a:p>
                      <a:pPr algn="ctr" fontAlgn="b"/>
                      <a:r>
                        <a:rPr lang="en-US" sz="1200" b="1" u="none" strike="noStrike" dirty="0">
                          <a:effectLst/>
                        </a:rPr>
                        <a:t>America de Nord </a:t>
                      </a:r>
                      <a:endParaRPr lang="en-US" sz="12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200" u="none" strike="noStrike" dirty="0">
                          <a:effectLst/>
                        </a:rPr>
                        <a:t>552.272</a:t>
                      </a:r>
                      <a:endParaRPr lang="en-US" sz="12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200" u="none" strike="noStrike" dirty="0">
                          <a:effectLst/>
                        </a:rPr>
                        <a:t>2,2%</a:t>
                      </a:r>
                      <a:endParaRPr lang="en-US"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66925944"/>
                  </a:ext>
                </a:extLst>
              </a:tr>
              <a:tr h="200025">
                <a:tc>
                  <a:txBody>
                    <a:bodyPr/>
                    <a:lstStyle/>
                    <a:p>
                      <a:pPr algn="ctr" fontAlgn="b"/>
                      <a:r>
                        <a:rPr lang="en-US" sz="1200" b="1" u="none" strike="noStrike">
                          <a:effectLst/>
                        </a:rPr>
                        <a:t>Asia </a:t>
                      </a:r>
                      <a:endParaRPr lang="en-US" sz="12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200" u="none" strike="noStrike" dirty="0">
                          <a:effectLst/>
                        </a:rPr>
                        <a:t>410.989</a:t>
                      </a:r>
                      <a:endParaRPr lang="en-US" sz="12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200" u="none" strike="noStrike" dirty="0">
                          <a:effectLst/>
                        </a:rPr>
                        <a:t>1,7%</a:t>
                      </a:r>
                      <a:endParaRPr lang="en-US"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04233793"/>
                  </a:ext>
                </a:extLst>
              </a:tr>
              <a:tr h="200025">
                <a:tc>
                  <a:txBody>
                    <a:bodyPr/>
                    <a:lstStyle/>
                    <a:p>
                      <a:pPr algn="ctr" fontAlgn="b"/>
                      <a:r>
                        <a:rPr lang="en-US" sz="1200" b="1" u="none" strike="noStrike" dirty="0">
                          <a:effectLst/>
                        </a:rPr>
                        <a:t>Africa </a:t>
                      </a:r>
                      <a:endParaRPr lang="en-US" sz="12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200" u="none" strike="noStrike" dirty="0">
                          <a:effectLst/>
                        </a:rPr>
                        <a:t>213.379</a:t>
                      </a:r>
                      <a:endParaRPr lang="en-US" sz="12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200" u="none" strike="noStrike">
                          <a:effectLst/>
                        </a:rPr>
                        <a:t>0,9%</a:t>
                      </a:r>
                      <a:endParaRPr lang="en-US"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935223055"/>
                  </a:ext>
                </a:extLst>
              </a:tr>
              <a:tr h="200025">
                <a:tc>
                  <a:txBody>
                    <a:bodyPr/>
                    <a:lstStyle/>
                    <a:p>
                      <a:pPr algn="ctr" fontAlgn="b"/>
                      <a:r>
                        <a:rPr lang="en-US" sz="1200" b="1" u="none" strike="noStrike" dirty="0">
                          <a:effectLst/>
                        </a:rPr>
                        <a:t>America de Sud </a:t>
                      </a:r>
                      <a:endParaRPr lang="en-US" sz="12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200" u="none" strike="noStrike" dirty="0">
                          <a:effectLst/>
                        </a:rPr>
                        <a:t>37.146</a:t>
                      </a:r>
                      <a:endParaRPr lang="en-US" sz="12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200" u="none" strike="noStrike">
                          <a:effectLst/>
                        </a:rPr>
                        <a:t>0,2%</a:t>
                      </a:r>
                      <a:endParaRPr lang="en-US"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466574318"/>
                  </a:ext>
                </a:extLst>
              </a:tr>
              <a:tr h="200025">
                <a:tc>
                  <a:txBody>
                    <a:bodyPr/>
                    <a:lstStyle/>
                    <a:p>
                      <a:pPr algn="ctr" fontAlgn="b"/>
                      <a:r>
                        <a:rPr lang="en-US" sz="1200" b="1" u="none" strike="noStrike" dirty="0">
                          <a:effectLst/>
                        </a:rPr>
                        <a:t>Australia </a:t>
                      </a:r>
                      <a:endParaRPr lang="en-US" sz="12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200" u="none" strike="noStrike" dirty="0">
                          <a:effectLst/>
                        </a:rPr>
                        <a:t>18.262</a:t>
                      </a:r>
                      <a:endParaRPr lang="en-US" sz="12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200" u="none" strike="noStrike" dirty="0">
                          <a:effectLst/>
                        </a:rPr>
                        <a:t>0,1%</a:t>
                      </a:r>
                      <a:endParaRPr lang="en-US"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44429963"/>
                  </a:ext>
                </a:extLst>
              </a:tr>
              <a:tr h="200025">
                <a:tc>
                  <a:txBody>
                    <a:bodyPr/>
                    <a:lstStyle/>
                    <a:p>
                      <a:pPr algn="ctr" fontAlgn="b"/>
                      <a:r>
                        <a:rPr lang="pt-BR" sz="1200" b="1" u="none" strike="noStrike" dirty="0">
                          <a:solidFill>
                            <a:schemeClr val="bg1"/>
                          </a:solidFill>
                          <a:effectLst/>
                        </a:rPr>
                        <a:t>Total pax </a:t>
                      </a:r>
                      <a:r>
                        <a:rPr lang="ro-RO" sz="1200" b="1" u="none" strike="noStrike" dirty="0">
                          <a:solidFill>
                            <a:schemeClr val="bg1"/>
                          </a:solidFill>
                          <a:effectLst/>
                        </a:rPr>
                        <a:t>         </a:t>
                      </a:r>
                    </a:p>
                    <a:p>
                      <a:pPr algn="ctr" fontAlgn="b"/>
                      <a:r>
                        <a:rPr lang="pt-BR" sz="1200" b="1" u="none" strike="noStrike" dirty="0">
                          <a:solidFill>
                            <a:schemeClr val="bg1"/>
                          </a:solidFill>
                          <a:effectLst/>
                        </a:rPr>
                        <a:t>no</a:t>
                      </a:r>
                      <a:r>
                        <a:rPr lang="ro-RO" sz="1200" b="1" u="none" strike="noStrike" dirty="0">
                          <a:solidFill>
                            <a:schemeClr val="bg1"/>
                          </a:solidFill>
                          <a:effectLst/>
                        </a:rPr>
                        <a:t>i</a:t>
                      </a:r>
                      <a:r>
                        <a:rPr lang="pt-BR" sz="1200" b="1" u="none" strike="noStrike" dirty="0">
                          <a:solidFill>
                            <a:schemeClr val="bg1"/>
                          </a:solidFill>
                          <a:effectLst/>
                        </a:rPr>
                        <a:t> 2023 - no</a:t>
                      </a:r>
                      <a:r>
                        <a:rPr lang="ro-RO" sz="1200" b="1" u="none" strike="noStrike" dirty="0">
                          <a:solidFill>
                            <a:schemeClr val="bg1"/>
                          </a:solidFill>
                          <a:effectLst/>
                        </a:rPr>
                        <a:t>i</a:t>
                      </a:r>
                      <a:r>
                        <a:rPr lang="pt-BR" sz="1200" b="1" u="none" strike="noStrike" dirty="0">
                          <a:solidFill>
                            <a:schemeClr val="bg1"/>
                          </a:solidFill>
                          <a:effectLst/>
                        </a:rPr>
                        <a:t> 2024</a:t>
                      </a:r>
                      <a:endParaRPr lang="pt-BR" sz="1200" b="1" i="0" u="none" strike="noStrike" dirty="0">
                        <a:solidFill>
                          <a:schemeClr val="bg1"/>
                        </a:solidFill>
                        <a:effectLst/>
                        <a:latin typeface="Aptos Narrow" panose="020B0004020202020204" pitchFamily="34" charset="0"/>
                      </a:endParaRPr>
                    </a:p>
                  </a:txBody>
                  <a:tcPr marL="9525" marR="9525" marT="9525" marB="0" anchor="ctr">
                    <a:solidFill>
                      <a:srgbClr val="002060"/>
                    </a:solidFill>
                  </a:tcPr>
                </a:tc>
                <a:tc>
                  <a:txBody>
                    <a:bodyPr/>
                    <a:lstStyle/>
                    <a:p>
                      <a:pPr algn="ctr" fontAlgn="b"/>
                      <a:r>
                        <a:rPr lang="en-US" sz="1100" b="1" u="none" strike="noStrike" dirty="0">
                          <a:solidFill>
                            <a:schemeClr val="bg1"/>
                          </a:solidFill>
                          <a:effectLst/>
                        </a:rPr>
                        <a:t>24.716.443</a:t>
                      </a:r>
                      <a:endParaRPr lang="en-US" sz="1100" b="1" i="0" u="none" strike="noStrike" dirty="0">
                        <a:solidFill>
                          <a:schemeClr val="bg1"/>
                        </a:solidFill>
                        <a:effectLst/>
                        <a:latin typeface="Aptos Narrow" panose="020B0004020202020204" pitchFamily="34" charset="0"/>
                      </a:endParaRPr>
                    </a:p>
                  </a:txBody>
                  <a:tcPr marL="9525" marR="9525" marT="9525" marB="0" anchor="ctr">
                    <a:solidFill>
                      <a:srgbClr val="002060"/>
                    </a:solidFill>
                  </a:tcPr>
                </a:tc>
                <a:tc>
                  <a:txBody>
                    <a:bodyPr/>
                    <a:lstStyle/>
                    <a:p>
                      <a:pPr algn="ctr" fontAlgn="b"/>
                      <a:r>
                        <a:rPr lang="en-US" sz="1100" b="1" u="none" strike="noStrike" dirty="0">
                          <a:solidFill>
                            <a:schemeClr val="bg1"/>
                          </a:solidFill>
                          <a:effectLst/>
                        </a:rPr>
                        <a:t>100,0%</a:t>
                      </a:r>
                      <a:endParaRPr lang="en-US" sz="1100" b="1" i="0" u="none" strike="noStrike" dirty="0">
                        <a:solidFill>
                          <a:schemeClr val="bg1"/>
                        </a:solidFill>
                        <a:effectLst/>
                        <a:latin typeface="Aptos Narrow" panose="020B0004020202020204" pitchFamily="34" charset="0"/>
                      </a:endParaRPr>
                    </a:p>
                  </a:txBody>
                  <a:tcPr marL="9525" marR="9525" marT="9525" marB="0" anchor="ctr">
                    <a:solidFill>
                      <a:srgbClr val="002060"/>
                    </a:solidFill>
                  </a:tcPr>
                </a:tc>
                <a:extLst>
                  <a:ext uri="{0D108BD9-81ED-4DB2-BD59-A6C34878D82A}">
                    <a16:rowId xmlns:a16="http://schemas.microsoft.com/office/drawing/2014/main" val="938749344"/>
                  </a:ext>
                </a:extLst>
              </a:tr>
            </a:tbl>
          </a:graphicData>
        </a:graphic>
      </p:graphicFrame>
      <p:pic>
        <p:nvPicPr>
          <p:cNvPr id="8" name="Picture 7" descr="A map of the world with different colored continents&#10;&#10;Description automatically generated">
            <a:extLst>
              <a:ext uri="{FF2B5EF4-FFF2-40B4-BE49-F238E27FC236}">
                <a16:creationId xmlns:a16="http://schemas.microsoft.com/office/drawing/2014/main" id="{F741A92B-A276-F06A-905D-6C801CCBBEF0}"/>
              </a:ext>
            </a:extLst>
          </p:cNvPr>
          <p:cNvPicPr>
            <a:picLocks noChangeAspect="1"/>
          </p:cNvPicPr>
          <p:nvPr/>
        </p:nvPicPr>
        <p:blipFill>
          <a:blip r:embed="rId2" cstate="print">
            <a:extLst>
              <a:ext uri="{28A0092B-C50C-407E-A947-70E740481C1C}">
                <a14:useLocalDpi xmlns:a14="http://schemas.microsoft.com/office/drawing/2010/main" val="0"/>
              </a:ext>
            </a:extLst>
          </a:blip>
          <a:srcRect l="4702" r="6253" b="29355"/>
          <a:stretch/>
        </p:blipFill>
        <p:spPr>
          <a:xfrm>
            <a:off x="3718560" y="1132581"/>
            <a:ext cx="5425440" cy="2868168"/>
          </a:xfrm>
          <a:prstGeom prst="rect">
            <a:avLst/>
          </a:prstGeom>
        </p:spPr>
      </p:pic>
      <p:sp>
        <p:nvSpPr>
          <p:cNvPr id="9" name="TextBox 8">
            <a:extLst>
              <a:ext uri="{FF2B5EF4-FFF2-40B4-BE49-F238E27FC236}">
                <a16:creationId xmlns:a16="http://schemas.microsoft.com/office/drawing/2014/main" id="{10202023-2F40-CEA6-E963-8DAE3E9DEB54}"/>
              </a:ext>
            </a:extLst>
          </p:cNvPr>
          <p:cNvSpPr txBox="1"/>
          <p:nvPr/>
        </p:nvSpPr>
        <p:spPr>
          <a:xfrm>
            <a:off x="4343400" y="1885950"/>
            <a:ext cx="914400" cy="338554"/>
          </a:xfrm>
          <a:prstGeom prst="rect">
            <a:avLst/>
          </a:prstGeom>
          <a:solidFill>
            <a:srgbClr val="0189C7"/>
          </a:solidFill>
        </p:spPr>
        <p:txBody>
          <a:bodyPr wrap="square" rtlCol="0">
            <a:spAutoFit/>
          </a:bodyPr>
          <a:lstStyle/>
          <a:p>
            <a:pPr algn="ctr"/>
            <a:r>
              <a:rPr lang="ro-RO" sz="800" b="1" dirty="0">
                <a:solidFill>
                  <a:schemeClr val="bg1"/>
                </a:solidFill>
              </a:rPr>
              <a:t>America de Nord  552.272 pax</a:t>
            </a:r>
            <a:endParaRPr lang="en-US" sz="800" b="1" dirty="0">
              <a:solidFill>
                <a:schemeClr val="bg1"/>
              </a:solidFill>
            </a:endParaRPr>
          </a:p>
        </p:txBody>
      </p:sp>
      <p:sp>
        <p:nvSpPr>
          <p:cNvPr id="10" name="TextBox 9">
            <a:extLst>
              <a:ext uri="{FF2B5EF4-FFF2-40B4-BE49-F238E27FC236}">
                <a16:creationId xmlns:a16="http://schemas.microsoft.com/office/drawing/2014/main" id="{C99C78EB-4BD4-CA7B-05A6-FC3C39516A20}"/>
              </a:ext>
            </a:extLst>
          </p:cNvPr>
          <p:cNvSpPr txBox="1"/>
          <p:nvPr/>
        </p:nvSpPr>
        <p:spPr>
          <a:xfrm>
            <a:off x="4953000" y="3001826"/>
            <a:ext cx="914400" cy="338554"/>
          </a:xfrm>
          <a:prstGeom prst="rect">
            <a:avLst/>
          </a:prstGeom>
          <a:solidFill>
            <a:srgbClr val="749C2C"/>
          </a:solidFill>
        </p:spPr>
        <p:txBody>
          <a:bodyPr wrap="square" rtlCol="0">
            <a:spAutoFit/>
          </a:bodyPr>
          <a:lstStyle/>
          <a:p>
            <a:pPr algn="ctr"/>
            <a:r>
              <a:rPr lang="ro-RO" sz="800" b="1" dirty="0">
                <a:solidFill>
                  <a:schemeClr val="bg1"/>
                </a:solidFill>
              </a:rPr>
              <a:t>America de Sud  37.146 pax</a:t>
            </a:r>
            <a:endParaRPr lang="en-US" sz="800" b="1" dirty="0">
              <a:solidFill>
                <a:schemeClr val="bg1"/>
              </a:solidFill>
            </a:endParaRPr>
          </a:p>
        </p:txBody>
      </p:sp>
      <p:sp>
        <p:nvSpPr>
          <p:cNvPr id="11" name="TextBox 10">
            <a:extLst>
              <a:ext uri="{FF2B5EF4-FFF2-40B4-BE49-F238E27FC236}">
                <a16:creationId xmlns:a16="http://schemas.microsoft.com/office/drawing/2014/main" id="{8B3CBDCF-7646-E724-C6E4-200C0F943E0C}"/>
              </a:ext>
            </a:extLst>
          </p:cNvPr>
          <p:cNvSpPr txBox="1"/>
          <p:nvPr/>
        </p:nvSpPr>
        <p:spPr>
          <a:xfrm>
            <a:off x="6172200" y="2566665"/>
            <a:ext cx="746760" cy="338554"/>
          </a:xfrm>
          <a:prstGeom prst="rect">
            <a:avLst/>
          </a:prstGeom>
          <a:solidFill>
            <a:srgbClr val="C7000D"/>
          </a:solidFill>
        </p:spPr>
        <p:txBody>
          <a:bodyPr wrap="square" rtlCol="0">
            <a:spAutoFit/>
          </a:bodyPr>
          <a:lstStyle/>
          <a:p>
            <a:pPr algn="ctr"/>
            <a:r>
              <a:rPr lang="ro-RO" sz="800" b="1" dirty="0">
                <a:solidFill>
                  <a:schemeClr val="bg1"/>
                </a:solidFill>
              </a:rPr>
              <a:t>Africa </a:t>
            </a:r>
          </a:p>
          <a:p>
            <a:pPr algn="ctr"/>
            <a:r>
              <a:rPr lang="ro-RO" sz="800" b="1" dirty="0">
                <a:solidFill>
                  <a:schemeClr val="bg1"/>
                </a:solidFill>
              </a:rPr>
              <a:t>213.379 pax</a:t>
            </a:r>
          </a:p>
        </p:txBody>
      </p:sp>
      <p:sp>
        <p:nvSpPr>
          <p:cNvPr id="12" name="TextBox 11">
            <a:extLst>
              <a:ext uri="{FF2B5EF4-FFF2-40B4-BE49-F238E27FC236}">
                <a16:creationId xmlns:a16="http://schemas.microsoft.com/office/drawing/2014/main" id="{7BBF6324-0F94-A3B7-50E9-C1648364CC79}"/>
              </a:ext>
            </a:extLst>
          </p:cNvPr>
          <p:cNvSpPr txBox="1"/>
          <p:nvPr/>
        </p:nvSpPr>
        <p:spPr>
          <a:xfrm>
            <a:off x="7391400" y="1962150"/>
            <a:ext cx="746760" cy="338554"/>
          </a:xfrm>
          <a:prstGeom prst="rect">
            <a:avLst/>
          </a:prstGeom>
          <a:solidFill>
            <a:srgbClr val="008F2E"/>
          </a:solidFill>
        </p:spPr>
        <p:txBody>
          <a:bodyPr wrap="square" rtlCol="0">
            <a:spAutoFit/>
          </a:bodyPr>
          <a:lstStyle/>
          <a:p>
            <a:pPr algn="ctr"/>
            <a:r>
              <a:rPr lang="ro-RO" sz="800" b="1" dirty="0">
                <a:solidFill>
                  <a:schemeClr val="bg1"/>
                </a:solidFill>
              </a:rPr>
              <a:t>Asia</a:t>
            </a:r>
          </a:p>
          <a:p>
            <a:pPr algn="ctr"/>
            <a:r>
              <a:rPr lang="ro-RO" sz="800" b="1" dirty="0">
                <a:solidFill>
                  <a:schemeClr val="bg1"/>
                </a:solidFill>
              </a:rPr>
              <a:t>410.989 pax</a:t>
            </a:r>
            <a:endParaRPr lang="en-US" sz="800" b="1" dirty="0">
              <a:solidFill>
                <a:schemeClr val="bg1"/>
              </a:solidFill>
            </a:endParaRPr>
          </a:p>
        </p:txBody>
      </p:sp>
      <p:sp>
        <p:nvSpPr>
          <p:cNvPr id="13" name="TextBox 12">
            <a:extLst>
              <a:ext uri="{FF2B5EF4-FFF2-40B4-BE49-F238E27FC236}">
                <a16:creationId xmlns:a16="http://schemas.microsoft.com/office/drawing/2014/main" id="{6A05C8A6-998D-4CF3-C633-D1EAC65A693D}"/>
              </a:ext>
            </a:extLst>
          </p:cNvPr>
          <p:cNvSpPr txBox="1"/>
          <p:nvPr/>
        </p:nvSpPr>
        <p:spPr>
          <a:xfrm>
            <a:off x="6010102" y="1826545"/>
            <a:ext cx="914400" cy="338554"/>
          </a:xfrm>
          <a:prstGeom prst="rect">
            <a:avLst/>
          </a:prstGeom>
          <a:solidFill>
            <a:srgbClr val="E48801"/>
          </a:solidFill>
        </p:spPr>
        <p:txBody>
          <a:bodyPr wrap="square" rtlCol="0">
            <a:spAutoFit/>
          </a:bodyPr>
          <a:lstStyle/>
          <a:p>
            <a:pPr algn="ctr"/>
            <a:r>
              <a:rPr lang="ro-RO" sz="800" b="1" dirty="0">
                <a:solidFill>
                  <a:schemeClr val="bg1"/>
                </a:solidFill>
              </a:rPr>
              <a:t>Europa</a:t>
            </a:r>
          </a:p>
          <a:p>
            <a:pPr algn="ctr"/>
            <a:r>
              <a:rPr lang="ro-RO" sz="800" b="1" dirty="0">
                <a:solidFill>
                  <a:schemeClr val="bg1"/>
                </a:solidFill>
              </a:rPr>
              <a:t>23.484.395 pax</a:t>
            </a:r>
            <a:endParaRPr lang="en-US" sz="800" b="1" dirty="0">
              <a:solidFill>
                <a:schemeClr val="bg1"/>
              </a:solidFill>
            </a:endParaRPr>
          </a:p>
        </p:txBody>
      </p:sp>
      <p:sp>
        <p:nvSpPr>
          <p:cNvPr id="15" name="TextBox 14">
            <a:extLst>
              <a:ext uri="{FF2B5EF4-FFF2-40B4-BE49-F238E27FC236}">
                <a16:creationId xmlns:a16="http://schemas.microsoft.com/office/drawing/2014/main" id="{204489EC-CF68-1195-F231-AAED6EE2AD6F}"/>
              </a:ext>
            </a:extLst>
          </p:cNvPr>
          <p:cNvSpPr txBox="1"/>
          <p:nvPr/>
        </p:nvSpPr>
        <p:spPr>
          <a:xfrm>
            <a:off x="7924800" y="3171103"/>
            <a:ext cx="746760" cy="338554"/>
          </a:xfrm>
          <a:prstGeom prst="rect">
            <a:avLst/>
          </a:prstGeom>
          <a:solidFill>
            <a:srgbClr val="E00073"/>
          </a:solidFill>
        </p:spPr>
        <p:txBody>
          <a:bodyPr wrap="square" rtlCol="0">
            <a:spAutoFit/>
          </a:bodyPr>
          <a:lstStyle/>
          <a:p>
            <a:pPr algn="ctr"/>
            <a:r>
              <a:rPr lang="ro-RO" sz="800" b="1" dirty="0">
                <a:solidFill>
                  <a:schemeClr val="bg1"/>
                </a:solidFill>
              </a:rPr>
              <a:t>Australia</a:t>
            </a:r>
          </a:p>
          <a:p>
            <a:pPr algn="ctr"/>
            <a:r>
              <a:rPr lang="ro-RO" sz="800" b="1" dirty="0">
                <a:solidFill>
                  <a:schemeClr val="bg1"/>
                </a:solidFill>
              </a:rPr>
              <a:t>18.262 pax</a:t>
            </a:r>
            <a:endParaRPr lang="en-US" sz="800" b="1" dirty="0">
              <a:solidFill>
                <a:schemeClr val="bg1"/>
              </a:solidFill>
            </a:endParaRPr>
          </a:p>
        </p:txBody>
      </p:sp>
    </p:spTree>
    <p:extLst>
      <p:ext uri="{BB962C8B-B14F-4D97-AF65-F5344CB8AC3E}">
        <p14:creationId xmlns:p14="http://schemas.microsoft.com/office/powerpoint/2010/main" val="554047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0CEE8-CF66-9AB2-B25A-A36FA0BE026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106B66D-E2F1-B791-ACC7-A83108631B59}"/>
              </a:ext>
            </a:extLst>
          </p:cNvPr>
          <p:cNvSpPr txBox="1"/>
          <p:nvPr/>
        </p:nvSpPr>
        <p:spPr>
          <a:xfrm>
            <a:off x="228600" y="267892"/>
            <a:ext cx="5600700" cy="430887"/>
          </a:xfrm>
          <a:prstGeom prst="rect">
            <a:avLst/>
          </a:prstGeom>
          <a:noFill/>
        </p:spPr>
        <p:txBody>
          <a:bodyPr wrap="square" rtlCol="0">
            <a:spAutoFit/>
          </a:bodyPr>
          <a:lstStyle/>
          <a:p>
            <a:r>
              <a:rPr lang="ro-RO" sz="2200" b="1" dirty="0">
                <a:solidFill>
                  <a:schemeClr val="bg1"/>
                </a:solidFill>
                <a:latin typeface="Myriad Pro Cond" panose="020B0506030403020204" pitchFamily="34" charset="0"/>
                <a:cs typeface="Calibri Light" panose="020F0302020204030204" pitchFamily="34" charset="0"/>
              </a:rPr>
              <a:t>PERSPECTIVE  // PROGNOZE EUROCONTROL 2024 – 2030 </a:t>
            </a:r>
            <a:endParaRPr lang="en-US" sz="2200" b="1" dirty="0">
              <a:solidFill>
                <a:schemeClr val="bg1"/>
              </a:solidFill>
              <a:latin typeface="Myriad Pro Cond" panose="020B050603040302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A786BA7A-816C-4A3D-3551-E6D1C313922A}"/>
              </a:ext>
            </a:extLst>
          </p:cNvPr>
          <p:cNvSpPr/>
          <p:nvPr/>
        </p:nvSpPr>
        <p:spPr>
          <a:xfrm>
            <a:off x="152400" y="1047751"/>
            <a:ext cx="3276600" cy="3785652"/>
          </a:xfrm>
          <a:prstGeom prst="rect">
            <a:avLst/>
          </a:prstGeom>
        </p:spPr>
        <p:txBody>
          <a:bodyPr wrap="square" lIns="0" tIns="0" rIns="0" bIns="0">
            <a:spAutoFit/>
          </a:bodyPr>
          <a:lstStyle/>
          <a:p>
            <a:pPr marL="285750" indent="-285750">
              <a:spcBef>
                <a:spcPts val="600"/>
              </a:spcBef>
              <a:spcAft>
                <a:spcPts val="600"/>
              </a:spcAft>
              <a:buClr>
                <a:srgbClr val="0070C0"/>
              </a:buClr>
              <a:buFont typeface="Wingdings" panose="05000000000000000000" pitchFamily="2" charset="2"/>
              <a:buChar char="Q"/>
            </a:pPr>
            <a:r>
              <a:rPr lang="ro-RO" sz="1400" b="1" dirty="0">
                <a:solidFill>
                  <a:srgbClr val="0070C0"/>
                </a:solidFill>
                <a:latin typeface="Myriad Pro Cond" panose="020B0506030403020204" pitchFamily="34" charset="0"/>
                <a:cs typeface="Calibri Light" panose="020F0302020204030204" pitchFamily="34" charset="0"/>
              </a:rPr>
              <a:t>EUROCONTROL prognozează traficul de mișcări la nivel european </a:t>
            </a:r>
            <a:r>
              <a:rPr lang="ro-RO" sz="1400" dirty="0">
                <a:latin typeface="Myriad Pro Cond" panose="020B0506030403020204" pitchFamily="34" charset="0"/>
                <a:cs typeface="Calibri Light" panose="020F0302020204030204" pitchFamily="34" charset="0"/>
              </a:rPr>
              <a:t>în cea mai recentă prognoză a sa (</a:t>
            </a:r>
            <a:r>
              <a:rPr lang="en-US" sz="1400" dirty="0" err="1">
                <a:latin typeface="Myriad Pro Cond" panose="020B0506030403020204" pitchFamily="34" charset="0"/>
                <a:cs typeface="Calibri Light" panose="020F0302020204030204" pitchFamily="34" charset="0"/>
              </a:rPr>
              <a:t>octombrie</a:t>
            </a:r>
            <a:r>
              <a:rPr lang="ro-RO" sz="1400" dirty="0">
                <a:latin typeface="Myriad Pro Cond" panose="020B0506030403020204" pitchFamily="34" charset="0"/>
                <a:cs typeface="Calibri Light" panose="020F0302020204030204" pitchFamily="34" charset="0"/>
              </a:rPr>
              <a:t> 2024); </a:t>
            </a:r>
          </a:p>
          <a:p>
            <a:pPr marL="285750" indent="-285750" algn="just">
              <a:spcBef>
                <a:spcPts val="600"/>
              </a:spcBef>
              <a:spcAft>
                <a:spcPts val="600"/>
              </a:spcAft>
              <a:buClr>
                <a:srgbClr val="0070C0"/>
              </a:buClr>
              <a:buFont typeface="Wingdings" panose="05000000000000000000" pitchFamily="2" charset="2"/>
              <a:buChar char="Q"/>
            </a:pPr>
            <a:r>
              <a:rPr lang="ro-RO" sz="1400" dirty="0">
                <a:latin typeface="Myriad Pro Cond" panose="020B0506030403020204" pitchFamily="34" charset="0"/>
                <a:cs typeface="Calibri Light" panose="020F0302020204030204" pitchFamily="34" charset="0"/>
              </a:rPr>
              <a:t>Pentru </a:t>
            </a:r>
            <a:r>
              <a:rPr lang="ro-RO" sz="1400" b="1" dirty="0">
                <a:solidFill>
                  <a:srgbClr val="0070C0"/>
                </a:solidFill>
                <a:latin typeface="Myriad Pro Cond" panose="020B0506030403020204" pitchFamily="34" charset="0"/>
                <a:cs typeface="Calibri Light" panose="020F0302020204030204" pitchFamily="34" charset="0"/>
              </a:rPr>
              <a:t>2025</a:t>
            </a:r>
            <a:r>
              <a:rPr lang="ro-RO" sz="1400" dirty="0">
                <a:latin typeface="Myriad Pro Cond" panose="020B0506030403020204" pitchFamily="34" charset="0"/>
                <a:cs typeface="Calibri Light" panose="020F0302020204030204" pitchFamily="34" charset="0"/>
              </a:rPr>
              <a:t>, se preconizează </a:t>
            </a:r>
            <a:r>
              <a:rPr lang="ro-RO" sz="1400" b="1" dirty="0">
                <a:solidFill>
                  <a:srgbClr val="0070C0"/>
                </a:solidFill>
                <a:latin typeface="Myriad Pro Cond" panose="020B0506030403020204" pitchFamily="34" charset="0"/>
                <a:cs typeface="Calibri Light" panose="020F0302020204030204" pitchFamily="34" charset="0"/>
              </a:rPr>
              <a:t>o creștere a traficului de 3,7% </a:t>
            </a:r>
            <a:r>
              <a:rPr lang="ro-RO" sz="1400" dirty="0">
                <a:latin typeface="Myriad Pro Cond" panose="020B0506030403020204" pitchFamily="34" charset="0"/>
                <a:cs typeface="Calibri Light" panose="020F0302020204030204" pitchFamily="34" charset="0"/>
              </a:rPr>
              <a:t>(±1,7 pp), ajungând la </a:t>
            </a:r>
            <a:r>
              <a:rPr lang="ro-RO" sz="1400" b="1" dirty="0">
                <a:solidFill>
                  <a:srgbClr val="0070C0"/>
                </a:solidFill>
                <a:latin typeface="Myriad Pro Cond" panose="020B0506030403020204" pitchFamily="34" charset="0"/>
                <a:cs typeface="Calibri Light" panose="020F0302020204030204" pitchFamily="34" charset="0"/>
              </a:rPr>
              <a:t>11,1 milioane de zboruri. </a:t>
            </a:r>
            <a:endParaRPr lang="en-US" sz="1400" b="1" dirty="0">
              <a:solidFill>
                <a:srgbClr val="0070C0"/>
              </a:solidFill>
              <a:latin typeface="Myriad Pro Cond" panose="020B0506030403020204" pitchFamily="34" charset="0"/>
              <a:cs typeface="Calibri Light" panose="020F0302020204030204" pitchFamily="34" charset="0"/>
            </a:endParaRPr>
          </a:p>
          <a:p>
            <a:pPr marL="285750" indent="-285750" algn="just">
              <a:spcBef>
                <a:spcPts val="600"/>
              </a:spcBef>
              <a:spcAft>
                <a:spcPts val="600"/>
              </a:spcAft>
              <a:buClr>
                <a:srgbClr val="0070C0"/>
              </a:buClr>
              <a:buFont typeface="Wingdings" panose="05000000000000000000" pitchFamily="2" charset="2"/>
              <a:buChar char="Q"/>
            </a:pPr>
            <a:r>
              <a:rPr lang="ro-RO" sz="1400" dirty="0">
                <a:latin typeface="Myriad Pro Cond" panose="020B0506030403020204" pitchFamily="34" charset="0"/>
                <a:cs typeface="Calibri Light" panose="020F0302020204030204" pitchFamily="34" charset="0"/>
              </a:rPr>
              <a:t>După 2025, se preconizează </a:t>
            </a:r>
            <a:r>
              <a:rPr lang="ro-RO" sz="1400" b="1" dirty="0">
                <a:solidFill>
                  <a:srgbClr val="0070C0"/>
                </a:solidFill>
                <a:latin typeface="Myriad Pro Cond" panose="020B0506030403020204" pitchFamily="34" charset="0"/>
                <a:cs typeface="Calibri Light" panose="020F0302020204030204" pitchFamily="34" charset="0"/>
              </a:rPr>
              <a:t>o creștere anuală medie a zborurilor de +2,0%</a:t>
            </a:r>
            <a:r>
              <a:rPr lang="en-US" sz="1400" dirty="0">
                <a:latin typeface="Myriad Pro Cond" panose="020B0506030403020204" pitchFamily="34" charset="0"/>
                <a:cs typeface="Calibri Light" panose="020F0302020204030204" pitchFamily="34" charset="0"/>
              </a:rPr>
              <a:t>, </a:t>
            </a:r>
            <a:r>
              <a:rPr lang="ro-RO" sz="1400" dirty="0">
                <a:latin typeface="Myriad Pro Cond" panose="020B0506030403020204" pitchFamily="34" charset="0"/>
                <a:cs typeface="Calibri Light" panose="020F0302020204030204" pitchFamily="34" charset="0"/>
              </a:rPr>
              <a:t>ajungând la peste 12 milioane de zboruri până în 2030 în scenariul de bază.  </a:t>
            </a:r>
          </a:p>
          <a:p>
            <a:pPr marL="285750" indent="-285750" algn="just">
              <a:spcBef>
                <a:spcPts val="600"/>
              </a:spcBef>
              <a:spcAft>
                <a:spcPts val="600"/>
              </a:spcAft>
              <a:buClr>
                <a:srgbClr val="0070C0"/>
              </a:buClr>
              <a:buFont typeface="Wingdings" panose="05000000000000000000" pitchFamily="2" charset="2"/>
              <a:buChar char="Q"/>
            </a:pPr>
            <a:r>
              <a:rPr lang="ro-RO" sz="1400" dirty="0">
                <a:latin typeface="Myriad Pro Cond" panose="020B0506030403020204" pitchFamily="34" charset="0"/>
                <a:cs typeface="Calibri Light" panose="020F0302020204030204" pitchFamily="34" charset="0"/>
              </a:rPr>
              <a:t>Prognoza este supusă </a:t>
            </a:r>
            <a:r>
              <a:rPr lang="ro-RO" sz="1400" b="1" dirty="0">
                <a:solidFill>
                  <a:srgbClr val="0070C0"/>
                </a:solidFill>
                <a:latin typeface="Myriad Pro Cond" panose="020B0506030403020204" pitchFamily="34" charset="0"/>
                <a:cs typeface="Calibri Light" panose="020F0302020204030204" pitchFamily="34" charset="0"/>
              </a:rPr>
              <a:t>incertitudinilor, </a:t>
            </a:r>
            <a:r>
              <a:rPr lang="ro-RO" sz="1400" dirty="0">
                <a:latin typeface="Myriad Pro Cond" panose="020B0506030403020204" pitchFamily="34" charset="0"/>
                <a:cs typeface="Calibri Light" panose="020F0302020204030204" pitchFamily="34" charset="0"/>
              </a:rPr>
              <a:t>inclusiv</a:t>
            </a:r>
            <a:r>
              <a:rPr lang="ro-RO" sz="1400" b="1" dirty="0">
                <a:solidFill>
                  <a:srgbClr val="0070C0"/>
                </a:solidFill>
                <a:latin typeface="Myriad Pro Cond" panose="020B0506030403020204" pitchFamily="34" charset="0"/>
                <a:cs typeface="Calibri Light" panose="020F0302020204030204" pitchFamily="34" charset="0"/>
              </a:rPr>
              <a:t> fluctuațiilor economice și evenimentelor geopolitice.</a:t>
            </a:r>
          </a:p>
          <a:p>
            <a:pPr marL="285750" indent="-285750" algn="just">
              <a:spcBef>
                <a:spcPts val="600"/>
              </a:spcBef>
              <a:spcAft>
                <a:spcPts val="600"/>
              </a:spcAft>
              <a:buClr>
                <a:srgbClr val="0070C0"/>
              </a:buClr>
              <a:buFont typeface="Wingdings" panose="05000000000000000000" pitchFamily="2" charset="2"/>
              <a:buChar char="Q"/>
            </a:pPr>
            <a:endParaRPr lang="ro-RO" sz="1400" b="1" dirty="0">
              <a:solidFill>
                <a:srgbClr val="0070C0"/>
              </a:solidFill>
              <a:latin typeface="Myriad Pro Cond" panose="020B0506030403020204" pitchFamily="34" charset="0"/>
              <a:cs typeface="Calibri Light" panose="020F0302020204030204" pitchFamily="34" charset="0"/>
            </a:endParaRPr>
          </a:p>
          <a:p>
            <a:pPr marL="285750" indent="-285750" algn="just">
              <a:spcBef>
                <a:spcPts val="600"/>
              </a:spcBef>
              <a:spcAft>
                <a:spcPts val="600"/>
              </a:spcAft>
              <a:buClr>
                <a:srgbClr val="0070C0"/>
              </a:buClr>
              <a:buFont typeface="Wingdings" panose="05000000000000000000" pitchFamily="2" charset="2"/>
              <a:buChar char="Q"/>
            </a:pPr>
            <a:endParaRPr lang="ro-RO" sz="1400" b="1" dirty="0">
              <a:solidFill>
                <a:srgbClr val="0070C0"/>
              </a:solidFill>
              <a:latin typeface="Myriad Pro Cond" panose="020B0506030403020204" pitchFamily="34"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FBCD71B7-FDA2-D745-6CEC-0E5F8869831F}"/>
              </a:ext>
            </a:extLst>
          </p:cNvPr>
          <p:cNvSpPr>
            <a:spLocks noGrp="1"/>
          </p:cNvSpPr>
          <p:nvPr>
            <p:ph type="sldNum" sz="quarter" idx="12"/>
          </p:nvPr>
        </p:nvSpPr>
        <p:spPr>
          <a:xfrm>
            <a:off x="7239000" y="4781550"/>
            <a:ext cx="1600200" cy="205383"/>
          </a:xfrm>
        </p:spPr>
        <p:txBody>
          <a:bodyPr/>
          <a:lstStyle/>
          <a:p>
            <a:fld id="{0DF37E8C-2FE8-4114-AAAF-4CAB1BDF1549}" type="slidenum">
              <a:rPr lang="en-US" b="1" smtClean="0">
                <a:solidFill>
                  <a:srgbClr val="092138"/>
                </a:solidFill>
              </a:rPr>
              <a:t>16</a:t>
            </a:fld>
            <a:endParaRPr lang="en-US" b="1" dirty="0">
              <a:solidFill>
                <a:srgbClr val="092138"/>
              </a:solidFill>
            </a:endParaRPr>
          </a:p>
        </p:txBody>
      </p:sp>
      <p:pic>
        <p:nvPicPr>
          <p:cNvPr id="4" name="Picture 3" descr="A graph on a blue background&#10;&#10;Description automatically generated">
            <a:extLst>
              <a:ext uri="{FF2B5EF4-FFF2-40B4-BE49-F238E27FC236}">
                <a16:creationId xmlns:a16="http://schemas.microsoft.com/office/drawing/2014/main" id="{1DF9D7C1-6E19-2AEB-38F3-68C2BDFA7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182" y="1200150"/>
            <a:ext cx="5334000" cy="3004208"/>
          </a:xfrm>
          <a:prstGeom prst="rect">
            <a:avLst/>
          </a:prstGeom>
        </p:spPr>
      </p:pic>
    </p:spTree>
    <p:extLst>
      <p:ext uri="{BB962C8B-B14F-4D97-AF65-F5344CB8AC3E}">
        <p14:creationId xmlns:p14="http://schemas.microsoft.com/office/powerpoint/2010/main" val="1127475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800BB3-19A3-0310-BE59-CDEF780BBCCD}"/>
              </a:ext>
            </a:extLst>
          </p:cNvPr>
          <p:cNvSpPr txBox="1"/>
          <p:nvPr/>
        </p:nvSpPr>
        <p:spPr>
          <a:xfrm>
            <a:off x="3276600" y="4489363"/>
            <a:ext cx="2343150" cy="254365"/>
          </a:xfrm>
          <a:prstGeom prst="rect">
            <a:avLst/>
          </a:prstGeom>
          <a:noFill/>
          <a:ln>
            <a:noFill/>
          </a:ln>
        </p:spPr>
        <p:txBody>
          <a:bodyPr wrap="square" rtlCol="0">
            <a:spAutoFit/>
          </a:bodyPr>
          <a:lstStyle/>
          <a:p>
            <a:pPr algn="ctr">
              <a:lnSpc>
                <a:spcPct val="150000"/>
              </a:lnSpc>
            </a:pPr>
            <a:r>
              <a:rPr lang="ro-RO" sz="788" dirty="0">
                <a:latin typeface="Myriad Pro Cond" panose="020B0506030403020204" pitchFamily="34" charset="0"/>
                <a:cs typeface="Calibri Light" panose="020F0302020204030204" pitchFamily="34" charset="0"/>
              </a:rPr>
              <a:t>Sursa: AAR – Prognoze trafic pasageri  </a:t>
            </a:r>
            <a:endParaRPr lang="en-US" sz="788" dirty="0">
              <a:latin typeface="Myriad Pro Cond" panose="020B050603040302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8AEABD84-938C-E3C8-3539-784CFB27E831}"/>
              </a:ext>
            </a:extLst>
          </p:cNvPr>
          <p:cNvSpPr txBox="1"/>
          <p:nvPr/>
        </p:nvSpPr>
        <p:spPr>
          <a:xfrm>
            <a:off x="228600" y="184328"/>
            <a:ext cx="5600700" cy="430887"/>
          </a:xfrm>
          <a:prstGeom prst="rect">
            <a:avLst/>
          </a:prstGeom>
          <a:noFill/>
        </p:spPr>
        <p:txBody>
          <a:bodyPr wrap="square" rtlCol="0">
            <a:spAutoFit/>
          </a:bodyPr>
          <a:lstStyle/>
          <a:p>
            <a:r>
              <a:rPr lang="ro-RO" sz="2200" b="1" dirty="0">
                <a:solidFill>
                  <a:schemeClr val="bg1"/>
                </a:solidFill>
                <a:latin typeface="Myriad Pro Cond" panose="020B0506030403020204" pitchFamily="34" charset="0"/>
                <a:cs typeface="Calibri Light" panose="020F0302020204030204" pitchFamily="34" charset="0"/>
              </a:rPr>
              <a:t>Prognoză trafic total pasageri – AAR – </a:t>
            </a:r>
            <a:r>
              <a:rPr lang="ro-RO" sz="2200" b="1" dirty="0">
                <a:solidFill>
                  <a:srgbClr val="1CB6EA"/>
                </a:solidFill>
                <a:latin typeface="Myriad Pro Cond" panose="020B0506030403020204" pitchFamily="34" charset="0"/>
                <a:cs typeface="Calibri Light" panose="020F0302020204030204" pitchFamily="34" charset="0"/>
              </a:rPr>
              <a:t>Scenariul realist</a:t>
            </a:r>
            <a:endParaRPr lang="en-US" sz="2200" b="1" dirty="0">
              <a:solidFill>
                <a:srgbClr val="1CB6EA"/>
              </a:solidFill>
              <a:latin typeface="Myriad Pro Cond" panose="020B0506030403020204" pitchFamily="34" charset="0"/>
              <a:cs typeface="Calibri Light" panose="020F0302020204030204" pitchFamily="34" charset="0"/>
            </a:endParaRPr>
          </a:p>
        </p:txBody>
      </p:sp>
      <p:sp>
        <p:nvSpPr>
          <p:cNvPr id="8" name="Slide Number Placeholder 7">
            <a:extLst>
              <a:ext uri="{FF2B5EF4-FFF2-40B4-BE49-F238E27FC236}">
                <a16:creationId xmlns:a16="http://schemas.microsoft.com/office/drawing/2014/main" id="{232E4D4D-B7E0-8667-70AD-0FD69C8806E1}"/>
              </a:ext>
            </a:extLst>
          </p:cNvPr>
          <p:cNvSpPr>
            <a:spLocks noGrp="1"/>
          </p:cNvSpPr>
          <p:nvPr>
            <p:ph type="sldNum" sz="quarter" idx="12"/>
          </p:nvPr>
        </p:nvSpPr>
        <p:spPr>
          <a:xfrm>
            <a:off x="7162800" y="4743728"/>
            <a:ext cx="1600200" cy="205383"/>
          </a:xfrm>
        </p:spPr>
        <p:txBody>
          <a:bodyPr/>
          <a:lstStyle/>
          <a:p>
            <a:fld id="{0DF37E8C-2FE8-4114-AAAF-4CAB1BDF1549}" type="slidenum">
              <a:rPr lang="en-US" b="1" smtClean="0">
                <a:solidFill>
                  <a:srgbClr val="092138"/>
                </a:solidFill>
              </a:rPr>
              <a:t>17</a:t>
            </a:fld>
            <a:endParaRPr lang="en-US" b="1" dirty="0">
              <a:solidFill>
                <a:srgbClr val="092138"/>
              </a:solidFill>
            </a:endParaRPr>
          </a:p>
        </p:txBody>
      </p:sp>
      <p:pic>
        <p:nvPicPr>
          <p:cNvPr id="7" name="Picture 6">
            <a:extLst>
              <a:ext uri="{FF2B5EF4-FFF2-40B4-BE49-F238E27FC236}">
                <a16:creationId xmlns:a16="http://schemas.microsoft.com/office/drawing/2014/main" id="{1A1A4CDA-7372-1E82-EB09-FD1188CD1149}"/>
              </a:ext>
            </a:extLst>
          </p:cNvPr>
          <p:cNvPicPr>
            <a:picLocks noChangeAspect="1"/>
          </p:cNvPicPr>
          <p:nvPr/>
        </p:nvPicPr>
        <p:blipFill>
          <a:blip r:embed="rId2">
            <a:extLst>
              <a:ext uri="{28A0092B-C50C-407E-A947-70E740481C1C}">
                <a14:useLocalDpi xmlns:a14="http://schemas.microsoft.com/office/drawing/2010/main" val="0"/>
              </a:ext>
            </a:extLst>
          </a:blip>
          <a:srcRect l="1274" t="2045" r="637" b="1515"/>
          <a:stretch/>
        </p:blipFill>
        <p:spPr>
          <a:xfrm>
            <a:off x="1752600" y="819150"/>
            <a:ext cx="5867400" cy="3594013"/>
          </a:xfrm>
          <a:prstGeom prst="rect">
            <a:avLst/>
          </a:prstGeom>
        </p:spPr>
      </p:pic>
    </p:spTree>
    <p:extLst>
      <p:ext uri="{BB962C8B-B14F-4D97-AF65-F5344CB8AC3E}">
        <p14:creationId xmlns:p14="http://schemas.microsoft.com/office/powerpoint/2010/main" val="4154253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D6EBD-8347-8468-01A6-5EDC9CAD3C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4F94B6B-1268-81FF-6917-27FFB9376A65}"/>
              </a:ext>
            </a:extLst>
          </p:cNvPr>
          <p:cNvSpPr txBox="1"/>
          <p:nvPr/>
        </p:nvSpPr>
        <p:spPr>
          <a:xfrm>
            <a:off x="207917" y="250193"/>
            <a:ext cx="5600700" cy="461665"/>
          </a:xfrm>
          <a:prstGeom prst="rect">
            <a:avLst/>
          </a:prstGeom>
          <a:noFill/>
        </p:spPr>
        <p:txBody>
          <a:bodyPr wrap="square" rtlCol="0">
            <a:spAutoFit/>
          </a:bodyPr>
          <a:lstStyle/>
          <a:p>
            <a:r>
              <a:rPr lang="fr-FR" sz="2400" b="1" dirty="0">
                <a:solidFill>
                  <a:schemeClr val="bg1"/>
                </a:solidFill>
                <a:latin typeface="Myriad Pro Cond" panose="020B0506030403020204" pitchFamily="34" charset="0"/>
                <a:cs typeface="Calibri Light" panose="020F0302020204030204" pitchFamily="34" charset="0"/>
              </a:rPr>
              <a:t>CONTEX</a:t>
            </a:r>
            <a:r>
              <a:rPr lang="ro-RO" sz="2400" b="1" dirty="0">
                <a:solidFill>
                  <a:schemeClr val="bg1"/>
                </a:solidFill>
                <a:latin typeface="Myriad Pro Cond" panose="020B0506030403020204" pitchFamily="34" charset="0"/>
                <a:cs typeface="Calibri Light" panose="020F0302020204030204" pitchFamily="34" charset="0"/>
              </a:rPr>
              <a:t>TUL</a:t>
            </a:r>
            <a:r>
              <a:rPr lang="fr-FR" sz="2400" b="1" dirty="0">
                <a:solidFill>
                  <a:schemeClr val="bg1"/>
                </a:solidFill>
                <a:latin typeface="Myriad Pro Cond" panose="020B0506030403020204" pitchFamily="34" charset="0"/>
                <a:cs typeface="Calibri Light" panose="020F0302020204030204" pitchFamily="34" charset="0"/>
              </a:rPr>
              <a:t> EUROPEAN</a:t>
            </a:r>
            <a:r>
              <a:rPr lang="ro-RO" sz="2400" b="1" dirty="0">
                <a:solidFill>
                  <a:schemeClr val="bg1"/>
                </a:solidFill>
                <a:latin typeface="Myriad Pro Cond" panose="020B0506030403020204" pitchFamily="34" charset="0"/>
                <a:cs typeface="Calibri Light" panose="020F0302020204030204" pitchFamily="34" charset="0"/>
              </a:rPr>
              <a:t> și ROMÂNIA  </a:t>
            </a:r>
            <a:endParaRPr lang="en-US" sz="2400" b="1" dirty="0">
              <a:solidFill>
                <a:srgbClr val="1CB6EA"/>
              </a:solidFill>
              <a:latin typeface="Myriad Pro Cond" panose="020B0506030403020204" pitchFamily="34" charset="0"/>
              <a:cs typeface="Calibri Light" panose="020F0302020204030204" pitchFamily="34" charset="0"/>
            </a:endParaRPr>
          </a:p>
        </p:txBody>
      </p:sp>
      <p:sp>
        <p:nvSpPr>
          <p:cNvPr id="8" name="Slide Number Placeholder 7">
            <a:extLst>
              <a:ext uri="{FF2B5EF4-FFF2-40B4-BE49-F238E27FC236}">
                <a16:creationId xmlns:a16="http://schemas.microsoft.com/office/drawing/2014/main" id="{27D63633-414D-CC19-4B78-D61CEA2D901D}"/>
              </a:ext>
            </a:extLst>
          </p:cNvPr>
          <p:cNvSpPr>
            <a:spLocks noGrp="1"/>
          </p:cNvSpPr>
          <p:nvPr>
            <p:ph type="sldNum" sz="quarter" idx="12"/>
          </p:nvPr>
        </p:nvSpPr>
        <p:spPr>
          <a:xfrm>
            <a:off x="7086600" y="4751385"/>
            <a:ext cx="1600200" cy="205383"/>
          </a:xfrm>
        </p:spPr>
        <p:txBody>
          <a:bodyPr/>
          <a:lstStyle/>
          <a:p>
            <a:fld id="{0DF37E8C-2FE8-4114-AAAF-4CAB1BDF1549}" type="slidenum">
              <a:rPr lang="en-US" b="1" smtClean="0">
                <a:solidFill>
                  <a:srgbClr val="092138"/>
                </a:solidFill>
              </a:rPr>
              <a:t>18</a:t>
            </a:fld>
            <a:endParaRPr lang="en-US" b="1" dirty="0">
              <a:solidFill>
                <a:srgbClr val="092138"/>
              </a:solidFill>
            </a:endParaRPr>
          </a:p>
        </p:txBody>
      </p:sp>
      <p:sp>
        <p:nvSpPr>
          <p:cNvPr id="13" name="TextBox 12">
            <a:extLst>
              <a:ext uri="{FF2B5EF4-FFF2-40B4-BE49-F238E27FC236}">
                <a16:creationId xmlns:a16="http://schemas.microsoft.com/office/drawing/2014/main" id="{00D553E9-FE59-393F-F3E8-B3A15B3EF3B0}"/>
              </a:ext>
            </a:extLst>
          </p:cNvPr>
          <p:cNvSpPr txBox="1"/>
          <p:nvPr/>
        </p:nvSpPr>
        <p:spPr>
          <a:xfrm>
            <a:off x="236492" y="740433"/>
            <a:ext cx="8631284" cy="3754874"/>
          </a:xfrm>
          <a:prstGeom prst="rect">
            <a:avLst/>
          </a:prstGeom>
          <a:noFill/>
        </p:spPr>
        <p:txBody>
          <a:bodyPr wrap="square" rtlCol="0">
            <a:spAutoFit/>
          </a:bodyPr>
          <a:lstStyle/>
          <a:p>
            <a:pPr marL="285750" indent="-285750" algn="just">
              <a:spcBef>
                <a:spcPts val="600"/>
              </a:spcBef>
              <a:buFont typeface="Arial" panose="020B0604020202020204" pitchFamily="34" charset="0"/>
              <a:buChar char="•"/>
            </a:pPr>
            <a:r>
              <a:rPr lang="ro-RO" sz="1600" b="1" dirty="0">
                <a:solidFill>
                  <a:srgbClr val="0070C0"/>
                </a:solidFill>
                <a:latin typeface="Myriad Pro Cond" panose="020B0506030403020204" pitchFamily="34" charset="0"/>
              </a:rPr>
              <a:t>Incertitudine geopolitică și economică </a:t>
            </a:r>
            <a:r>
              <a:rPr lang="ro-RO" sz="1600" b="1" dirty="0">
                <a:latin typeface="Myriad Pro Cond" panose="020B0506030403020204" pitchFamily="34" charset="0"/>
              </a:rPr>
              <a:t>- </a:t>
            </a:r>
            <a:r>
              <a:rPr lang="it-IT" sz="1600" dirty="0">
                <a:latin typeface="Myriad Pro Cond" panose="020B0506030403020204" pitchFamily="34" charset="0"/>
              </a:rPr>
              <a:t>conflictele regionale și instabilitatea politică europeană, </a:t>
            </a:r>
            <a:r>
              <a:rPr lang="ro-RO" sz="1600" dirty="0">
                <a:latin typeface="Myriad Pro Cond" panose="020B0506030403020204" pitchFamily="34" charset="0"/>
              </a:rPr>
              <a:t>influența inflației asupra cererii</a:t>
            </a:r>
            <a:r>
              <a:rPr lang="it-IT" sz="1600" dirty="0">
                <a:latin typeface="Myriad Pro Cond" panose="020B0506030403020204" pitchFamily="34" charset="0"/>
              </a:rPr>
              <a:t> și dificultăți</a:t>
            </a:r>
            <a:r>
              <a:rPr lang="ro-RO" sz="1600" dirty="0">
                <a:latin typeface="Myriad Pro Cond" panose="020B0506030403020204" pitchFamily="34" charset="0"/>
              </a:rPr>
              <a:t>le</a:t>
            </a:r>
            <a:r>
              <a:rPr lang="it-IT" sz="1600" dirty="0">
                <a:latin typeface="Myriad Pro Cond" panose="020B0506030403020204" pitchFamily="34" charset="0"/>
              </a:rPr>
              <a:t> financiare ce întârzie investițiile și proiectele de infrastructură.</a:t>
            </a:r>
            <a:endParaRPr lang="ro-RO" sz="1600" dirty="0">
              <a:latin typeface="Myriad Pro Cond" panose="020B0506030403020204" pitchFamily="34" charset="0"/>
            </a:endParaRPr>
          </a:p>
          <a:p>
            <a:pPr marL="285750" indent="-285750" algn="just">
              <a:spcBef>
                <a:spcPts val="600"/>
              </a:spcBef>
              <a:buFont typeface="Arial" panose="020B0604020202020204" pitchFamily="34" charset="0"/>
              <a:buChar char="•"/>
            </a:pPr>
            <a:r>
              <a:rPr lang="ro-RO" sz="1600" b="1" dirty="0">
                <a:solidFill>
                  <a:srgbClr val="0070C0"/>
                </a:solidFill>
                <a:latin typeface="Myriad Pro Cond" panose="020B0506030403020204" pitchFamily="34" charset="0"/>
              </a:rPr>
              <a:t>Sustenabilitate și tranziția spre 2050 – Net zero </a:t>
            </a:r>
            <a:r>
              <a:rPr lang="ro-RO" sz="1600" b="1" dirty="0">
                <a:latin typeface="Myriad Pro Cond" panose="020B0506030403020204" pitchFamily="34" charset="0"/>
              </a:rPr>
              <a:t>- </a:t>
            </a:r>
            <a:r>
              <a:rPr lang="ro-RO" sz="1600" dirty="0">
                <a:latin typeface="Myriad Pro Cond" panose="020B0506030403020204" pitchFamily="34" charset="0"/>
              </a:rPr>
              <a:t>p</a:t>
            </a:r>
            <a:r>
              <a:rPr lang="it-IT" sz="1600" dirty="0">
                <a:latin typeface="Myriad Pro Cond" panose="020B0506030403020204" pitchFamily="34" charset="0"/>
              </a:rPr>
              <a:t>resiuni pentru reducerea amprentei de carbon și creșterea eficienței energetice, costuri ridicate pentru investiții în combustibili sustenabili și operațiuni electrificate, precum și provocări în coordonarea părților interesate pentru integrarea transportului multimodal.</a:t>
            </a:r>
            <a:endParaRPr lang="ro-RO" sz="1600" dirty="0">
              <a:latin typeface="Myriad Pro Cond" panose="020B0506030403020204" pitchFamily="34" charset="0"/>
            </a:endParaRPr>
          </a:p>
          <a:p>
            <a:pPr marL="285750" indent="-285750" algn="just">
              <a:spcBef>
                <a:spcPts val="600"/>
              </a:spcBef>
              <a:buFont typeface="Arial" panose="020B0604020202020204" pitchFamily="34" charset="0"/>
              <a:buChar char="•"/>
            </a:pPr>
            <a:r>
              <a:rPr lang="ro-RO" sz="1600" b="1" dirty="0">
                <a:solidFill>
                  <a:srgbClr val="0070C0"/>
                </a:solidFill>
                <a:latin typeface="Myriad Pro Cond" panose="020B0506030403020204" pitchFamily="34" charset="0"/>
              </a:rPr>
              <a:t>Digitalizare, inovație tehnologică </a:t>
            </a:r>
            <a:r>
              <a:rPr lang="it-IT" sz="1600" b="1" dirty="0">
                <a:solidFill>
                  <a:srgbClr val="0070C0"/>
                </a:solidFill>
                <a:latin typeface="Myriad Pro Cond" panose="020B0506030403020204" pitchFamily="34" charset="0"/>
              </a:rPr>
              <a:t>și </a:t>
            </a:r>
            <a:r>
              <a:rPr lang="ro-RO" sz="1600" b="1" dirty="0">
                <a:solidFill>
                  <a:srgbClr val="0070C0"/>
                </a:solidFill>
                <a:latin typeface="Myriad Pro Cond" panose="020B0506030403020204" pitchFamily="34" charset="0"/>
              </a:rPr>
              <a:t>r</a:t>
            </a:r>
            <a:r>
              <a:rPr lang="it-IT" sz="1600" b="1" dirty="0">
                <a:solidFill>
                  <a:srgbClr val="0070C0"/>
                </a:solidFill>
                <a:latin typeface="Myriad Pro Cond" panose="020B0506030403020204" pitchFamily="34" charset="0"/>
              </a:rPr>
              <a:t>iscuri </a:t>
            </a:r>
            <a:r>
              <a:rPr lang="ro-RO" sz="1600" b="1" dirty="0">
                <a:solidFill>
                  <a:srgbClr val="0070C0"/>
                </a:solidFill>
                <a:latin typeface="Myriad Pro Cond" panose="020B0506030403020204" pitchFamily="34" charset="0"/>
              </a:rPr>
              <a:t>c</a:t>
            </a:r>
            <a:r>
              <a:rPr lang="it-IT" sz="1600" b="1" dirty="0">
                <a:solidFill>
                  <a:srgbClr val="0070C0"/>
                </a:solidFill>
                <a:latin typeface="Myriad Pro Cond" panose="020B0506030403020204" pitchFamily="34" charset="0"/>
              </a:rPr>
              <a:t>ibernetice</a:t>
            </a:r>
            <a:r>
              <a:rPr lang="ro-RO" sz="1600" b="1" dirty="0">
                <a:solidFill>
                  <a:srgbClr val="0070C0"/>
                </a:solidFill>
                <a:latin typeface="Myriad Pro Cond" panose="020B0506030403020204" pitchFamily="34" charset="0"/>
              </a:rPr>
              <a:t> </a:t>
            </a:r>
            <a:r>
              <a:rPr lang="ro-RO" sz="1600" b="1" dirty="0">
                <a:latin typeface="Myriad Pro Cond" panose="020B0506030403020204" pitchFamily="34" charset="0"/>
              </a:rPr>
              <a:t>- </a:t>
            </a:r>
            <a:r>
              <a:rPr lang="ro-RO" sz="1600" dirty="0">
                <a:latin typeface="Myriad Pro Cond" panose="020B0506030403020204" pitchFamily="34" charset="0"/>
              </a:rPr>
              <a:t>aeroporturile trebuie să țină pasul cu inovațiile în biometrie, inteligență artificială și automatizare, în timp ce se confruntă cu amenințări cibernetice tot mai mari și bugete limitate pentru implementarea tehnologiilor smart.</a:t>
            </a:r>
          </a:p>
          <a:p>
            <a:pPr marL="285750" indent="-285750" algn="just">
              <a:spcBef>
                <a:spcPts val="600"/>
              </a:spcBef>
              <a:buFont typeface="Arial" panose="020B0604020202020204" pitchFamily="34" charset="0"/>
              <a:buChar char="•"/>
            </a:pPr>
            <a:r>
              <a:rPr lang="ro-RO" sz="1600" b="1" dirty="0">
                <a:solidFill>
                  <a:srgbClr val="0070C0"/>
                </a:solidFill>
                <a:latin typeface="Myriad Pro Cond" panose="020B0506030403020204" pitchFamily="34" charset="0"/>
              </a:rPr>
              <a:t>Creșterea mai rapidă </a:t>
            </a:r>
            <a:r>
              <a:rPr lang="ro-RO" sz="1600" dirty="0">
                <a:latin typeface="Myriad Pro Cond" panose="020B0506030403020204" pitchFamily="34" charset="0"/>
              </a:rPr>
              <a:t>a traficului de pasageri prin comparație cu Vestul Europei; </a:t>
            </a:r>
          </a:p>
          <a:p>
            <a:pPr marL="285750" indent="-285750" algn="just">
              <a:spcBef>
                <a:spcPts val="600"/>
              </a:spcBef>
              <a:buFont typeface="Arial" panose="020B0604020202020204" pitchFamily="34" charset="0"/>
              <a:buChar char="•"/>
            </a:pPr>
            <a:r>
              <a:rPr lang="ro-RO" sz="1600" b="1" dirty="0">
                <a:solidFill>
                  <a:srgbClr val="0070C0"/>
                </a:solidFill>
                <a:latin typeface="Myriad Pro Cond" panose="020B0506030403020204" pitchFamily="34" charset="0"/>
              </a:rPr>
              <a:t>Declin demografic </a:t>
            </a:r>
            <a:r>
              <a:rPr lang="ro-RO" sz="1600" dirty="0">
                <a:latin typeface="Myriad Pro Cond" panose="020B0506030403020204" pitchFamily="34" charset="0"/>
              </a:rPr>
              <a:t>–</a:t>
            </a:r>
            <a:r>
              <a:rPr lang="ro-RO" sz="1600" b="1" dirty="0">
                <a:latin typeface="Myriad Pro Cond" panose="020B0506030403020204" pitchFamily="34" charset="0"/>
              </a:rPr>
              <a:t> </a:t>
            </a:r>
            <a:r>
              <a:rPr lang="ro-RO" sz="1600" dirty="0">
                <a:latin typeface="Myriad Pro Cond" panose="020B0506030403020204" pitchFamily="34" charset="0"/>
              </a:rPr>
              <a:t>România, împreună cu Bulgaria, Polonia, precum și Țările Baltice, se situează în fruntea clasamentului privind țările care se confruntă cu cea mai mare scădere a populației; </a:t>
            </a:r>
          </a:p>
          <a:p>
            <a:pPr marL="285750" indent="-285750" algn="just">
              <a:spcBef>
                <a:spcPts val="600"/>
              </a:spcBef>
              <a:buFont typeface="Arial" panose="020B0604020202020204" pitchFamily="34" charset="0"/>
              <a:buChar char="•"/>
            </a:pPr>
            <a:r>
              <a:rPr lang="ro-RO" sz="1600" b="1" dirty="0">
                <a:solidFill>
                  <a:srgbClr val="0070C0"/>
                </a:solidFill>
                <a:latin typeface="Myriad Pro Cond" panose="020B0506030403020204" pitchFamily="34" charset="0"/>
              </a:rPr>
              <a:t>Scăderea interesului SUA</a:t>
            </a:r>
            <a:r>
              <a:rPr lang="ro-RO" sz="1600" dirty="0">
                <a:solidFill>
                  <a:srgbClr val="0070C0"/>
                </a:solidFill>
                <a:latin typeface="Myriad Pro Cond" panose="020B0506030403020204" pitchFamily="34" charset="0"/>
              </a:rPr>
              <a:t> </a:t>
            </a:r>
            <a:r>
              <a:rPr lang="ro-RO" sz="1600" dirty="0">
                <a:latin typeface="Myriad Pro Cond" panose="020B0506030403020204" pitchFamily="34" charset="0"/>
              </a:rPr>
              <a:t>în regiune;</a:t>
            </a:r>
          </a:p>
          <a:p>
            <a:pPr marL="285750" indent="-285750" algn="just">
              <a:spcBef>
                <a:spcPts val="600"/>
              </a:spcBef>
              <a:buFont typeface="Arial" panose="020B0604020202020204" pitchFamily="34" charset="0"/>
              <a:buChar char="•"/>
            </a:pPr>
            <a:r>
              <a:rPr lang="ro-RO" sz="1600" b="1" dirty="0">
                <a:solidFill>
                  <a:srgbClr val="0070C0"/>
                </a:solidFill>
                <a:latin typeface="Myriad Pro Cond" panose="020B0506030403020204" pitchFamily="34" charset="0"/>
              </a:rPr>
              <a:t>Programul “Visa Waiver” </a:t>
            </a:r>
            <a:r>
              <a:rPr lang="ro-RO" sz="1600" dirty="0">
                <a:latin typeface="Myriad Pro Cond" panose="020B0506030403020204" pitchFamily="34" charset="0"/>
              </a:rPr>
              <a:t>și ridicarea vizelor spre SUA pentru cetățenii români începând din anul 2025.</a:t>
            </a:r>
          </a:p>
        </p:txBody>
      </p:sp>
    </p:spTree>
    <p:extLst>
      <p:ext uri="{BB962C8B-B14F-4D97-AF65-F5344CB8AC3E}">
        <p14:creationId xmlns:p14="http://schemas.microsoft.com/office/powerpoint/2010/main" val="385309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EFFAC94-FCA8-31D2-567F-108E14A650D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8DCF6AF-F36B-DDD6-07D4-512A13C2440A}"/>
              </a:ext>
            </a:extLst>
          </p:cNvPr>
          <p:cNvSpPr>
            <a:spLocks noGrp="1"/>
          </p:cNvSpPr>
          <p:nvPr>
            <p:ph type="sldNum" sz="quarter" idx="12"/>
          </p:nvPr>
        </p:nvSpPr>
        <p:spPr>
          <a:xfrm>
            <a:off x="7086600" y="4781550"/>
            <a:ext cx="1600200" cy="205383"/>
          </a:xfrm>
        </p:spPr>
        <p:txBody>
          <a:bodyPr/>
          <a:lstStyle/>
          <a:p>
            <a:fld id="{0DF37E8C-2FE8-4114-AAAF-4CAB1BDF1549}" type="slidenum">
              <a:rPr lang="en-US" b="1" smtClean="0">
                <a:solidFill>
                  <a:schemeClr val="tx1"/>
                </a:solidFill>
              </a:rPr>
              <a:t>19</a:t>
            </a:fld>
            <a:endParaRPr lang="en-US" b="1" dirty="0">
              <a:solidFill>
                <a:schemeClr val="tx1"/>
              </a:solidFill>
            </a:endParaRPr>
          </a:p>
        </p:txBody>
      </p:sp>
      <p:sp>
        <p:nvSpPr>
          <p:cNvPr id="2" name="TextBox 1">
            <a:extLst>
              <a:ext uri="{FF2B5EF4-FFF2-40B4-BE49-F238E27FC236}">
                <a16:creationId xmlns:a16="http://schemas.microsoft.com/office/drawing/2014/main" id="{C04B0A9F-3BA2-1D95-7792-94112DB77040}"/>
              </a:ext>
            </a:extLst>
          </p:cNvPr>
          <p:cNvSpPr txBox="1"/>
          <p:nvPr/>
        </p:nvSpPr>
        <p:spPr>
          <a:xfrm>
            <a:off x="1066800" y="2310140"/>
            <a:ext cx="2819400" cy="523220"/>
          </a:xfrm>
          <a:prstGeom prst="rect">
            <a:avLst/>
          </a:prstGeom>
          <a:solidFill>
            <a:srgbClr val="24B8D2"/>
          </a:solidFill>
        </p:spPr>
        <p:txBody>
          <a:bodyPr wrap="square" rtlCol="0">
            <a:spAutoFit/>
          </a:bodyPr>
          <a:lstStyle/>
          <a:p>
            <a:pPr algn="ctr"/>
            <a:r>
              <a:rPr lang="ro-RO" sz="2800" b="1" dirty="0"/>
              <a:t>Mulțumesc!</a:t>
            </a:r>
            <a:endParaRPr lang="en-US" sz="2800" b="1" dirty="0"/>
          </a:p>
        </p:txBody>
      </p:sp>
    </p:spTree>
    <p:extLst>
      <p:ext uri="{BB962C8B-B14F-4D97-AF65-F5344CB8AC3E}">
        <p14:creationId xmlns:p14="http://schemas.microsoft.com/office/powerpoint/2010/main" val="281957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800BB3-19A3-0310-BE59-CDEF780BBCCD}"/>
              </a:ext>
            </a:extLst>
          </p:cNvPr>
          <p:cNvSpPr txBox="1"/>
          <p:nvPr/>
        </p:nvSpPr>
        <p:spPr>
          <a:xfrm>
            <a:off x="3124200" y="4671482"/>
            <a:ext cx="4114800" cy="213585"/>
          </a:xfrm>
          <a:prstGeom prst="rect">
            <a:avLst/>
          </a:prstGeom>
          <a:noFill/>
          <a:ln>
            <a:noFill/>
          </a:ln>
        </p:spPr>
        <p:txBody>
          <a:bodyPr wrap="square" rtlCol="0">
            <a:spAutoFit/>
          </a:bodyPr>
          <a:lstStyle/>
          <a:p>
            <a:pPr algn="ctr"/>
            <a:r>
              <a:rPr lang="en-GB" sz="788" dirty="0" err="1">
                <a:latin typeface="Myriad Pro Cond" panose="020B0506030403020204" pitchFamily="34" charset="0"/>
                <a:cs typeface="Calibri Light" panose="020F0302020204030204" pitchFamily="34" charset="0"/>
              </a:rPr>
              <a:t>Sursa</a:t>
            </a:r>
            <a:r>
              <a:rPr lang="en-GB" sz="788" dirty="0">
                <a:latin typeface="Myriad Pro Cond" panose="020B0506030403020204" pitchFamily="34" charset="0"/>
                <a:cs typeface="Calibri Light" panose="020F0302020204030204" pitchFamily="34" charset="0"/>
              </a:rPr>
              <a:t>: ACI EUROPE Airport Traffic Report – </a:t>
            </a:r>
            <a:r>
              <a:rPr lang="ro-RO" sz="788" dirty="0">
                <a:latin typeface="Myriad Pro Cond" panose="020B0506030403020204" pitchFamily="34" charset="0"/>
                <a:cs typeface="Calibri Light" panose="020F0302020204030204" pitchFamily="34" charset="0"/>
              </a:rPr>
              <a:t>November </a:t>
            </a:r>
            <a:r>
              <a:rPr lang="en-GB" sz="788" dirty="0">
                <a:latin typeface="Myriad Pro Cond" panose="020B0506030403020204" pitchFamily="34" charset="0"/>
                <a:cs typeface="Calibri Light" panose="020F0302020204030204" pitchFamily="34" charset="0"/>
              </a:rPr>
              <a:t>202</a:t>
            </a:r>
            <a:r>
              <a:rPr lang="ro-RO" sz="788" dirty="0">
                <a:latin typeface="Myriad Pro Cond" panose="020B0506030403020204" pitchFamily="34" charset="0"/>
                <a:cs typeface="Calibri Light" panose="020F0302020204030204" pitchFamily="34" charset="0"/>
              </a:rPr>
              <a:t>4</a:t>
            </a:r>
            <a:endParaRPr lang="en-GB" sz="788" dirty="0">
              <a:latin typeface="Myriad Pro Cond" panose="020B050603040302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8AEABD84-938C-E3C8-3539-784CFB27E831}"/>
              </a:ext>
            </a:extLst>
          </p:cNvPr>
          <p:cNvSpPr txBox="1"/>
          <p:nvPr/>
        </p:nvSpPr>
        <p:spPr>
          <a:xfrm>
            <a:off x="152400" y="209550"/>
            <a:ext cx="7391400" cy="430887"/>
          </a:xfrm>
          <a:prstGeom prst="rect">
            <a:avLst/>
          </a:prstGeom>
          <a:noFill/>
        </p:spPr>
        <p:txBody>
          <a:bodyPr wrap="square" rtlCol="0">
            <a:spAutoFit/>
          </a:bodyPr>
          <a:lstStyle/>
          <a:p>
            <a:r>
              <a:rPr lang="ro-RO" sz="2200" b="1" dirty="0">
                <a:solidFill>
                  <a:schemeClr val="bg1"/>
                </a:solidFill>
                <a:latin typeface="Myriad Pro Cond" panose="020B0506030403020204" pitchFamily="34" charset="0"/>
                <a:cs typeface="Calibri Light" panose="020F0302020204030204" pitchFamily="34" charset="0"/>
              </a:rPr>
              <a:t>DATE DE TRAFIC LA NIVEL EUROPEAN</a:t>
            </a:r>
            <a:r>
              <a:rPr lang="fr-FR" sz="2200" b="1" dirty="0">
                <a:solidFill>
                  <a:schemeClr val="bg1"/>
                </a:solidFill>
                <a:latin typeface="Myriad Pro Cond" panose="020B0506030403020204" pitchFamily="34" charset="0"/>
                <a:cs typeface="Calibri Light" panose="020F0302020204030204" pitchFamily="34" charset="0"/>
              </a:rPr>
              <a:t>– </a:t>
            </a:r>
            <a:r>
              <a:rPr lang="fr-FR" sz="2200" b="1" dirty="0">
                <a:solidFill>
                  <a:srgbClr val="23B9D3"/>
                </a:solidFill>
                <a:latin typeface="Myriad Pro Cond" panose="020B0506030403020204" pitchFamily="34" charset="0"/>
                <a:cs typeface="Calibri Light" panose="020F0302020204030204" pitchFamily="34" charset="0"/>
              </a:rPr>
              <a:t>ACI EUROPE 202</a:t>
            </a:r>
            <a:r>
              <a:rPr lang="ro-RO" sz="2200" b="1" dirty="0">
                <a:solidFill>
                  <a:srgbClr val="23B9D3"/>
                </a:solidFill>
                <a:latin typeface="Myriad Pro Cond" panose="020B0506030403020204" pitchFamily="34" charset="0"/>
                <a:cs typeface="Calibri Light" panose="020F0302020204030204" pitchFamily="34" charset="0"/>
              </a:rPr>
              <a:t>3</a:t>
            </a:r>
            <a:r>
              <a:rPr lang="fr-FR" sz="2200" b="1" dirty="0">
                <a:solidFill>
                  <a:srgbClr val="23B9D3"/>
                </a:solidFill>
                <a:latin typeface="Myriad Pro Cond" panose="020B0506030403020204" pitchFamily="34" charset="0"/>
                <a:cs typeface="Calibri Light" panose="020F0302020204030204" pitchFamily="34" charset="0"/>
              </a:rPr>
              <a:t>/202</a:t>
            </a:r>
            <a:r>
              <a:rPr lang="ro-RO" sz="2200" b="1" dirty="0">
                <a:solidFill>
                  <a:srgbClr val="23B9D3"/>
                </a:solidFill>
                <a:latin typeface="Myriad Pro Cond" panose="020B0506030403020204" pitchFamily="34" charset="0"/>
                <a:cs typeface="Calibri Light" panose="020F0302020204030204" pitchFamily="34" charset="0"/>
              </a:rPr>
              <a:t>4</a:t>
            </a:r>
            <a:r>
              <a:rPr lang="fr-FR" sz="2200" b="1" dirty="0">
                <a:solidFill>
                  <a:srgbClr val="23B9D3"/>
                </a:solidFill>
                <a:latin typeface="Myriad Pro Cond" panose="020B0506030403020204" pitchFamily="34" charset="0"/>
                <a:cs typeface="Calibri Light" panose="020F0302020204030204" pitchFamily="34" charset="0"/>
              </a:rPr>
              <a:t> </a:t>
            </a:r>
            <a:endParaRPr lang="en-US" sz="2200" dirty="0">
              <a:solidFill>
                <a:srgbClr val="23B9D3"/>
              </a:solidFill>
            </a:endParaRPr>
          </a:p>
        </p:txBody>
      </p:sp>
      <p:sp>
        <p:nvSpPr>
          <p:cNvPr id="12" name="TextBox 11">
            <a:extLst>
              <a:ext uri="{FF2B5EF4-FFF2-40B4-BE49-F238E27FC236}">
                <a16:creationId xmlns:a16="http://schemas.microsoft.com/office/drawing/2014/main" id="{0B56A098-86F2-04FD-F4B5-71BDCA657338}"/>
              </a:ext>
            </a:extLst>
          </p:cNvPr>
          <p:cNvSpPr txBox="1"/>
          <p:nvPr/>
        </p:nvSpPr>
        <p:spPr>
          <a:xfrm>
            <a:off x="76200" y="758735"/>
            <a:ext cx="8648700" cy="615553"/>
          </a:xfrm>
          <a:prstGeom prst="rect">
            <a:avLst/>
          </a:prstGeom>
          <a:noFill/>
        </p:spPr>
        <p:txBody>
          <a:bodyPr wrap="square" rtlCol="0">
            <a:spAutoFit/>
          </a:bodyPr>
          <a:lstStyle/>
          <a:p>
            <a:pPr algn="just"/>
            <a:r>
              <a:rPr lang="en-US" sz="1700" dirty="0" err="1">
                <a:latin typeface="Myriad Pro Cond" panose="020B0506030403020204" pitchFamily="34" charset="0"/>
              </a:rPr>
              <a:t>În</a:t>
            </a:r>
            <a:r>
              <a:rPr lang="en-US" sz="1700" dirty="0">
                <a:latin typeface="Myriad Pro Cond" panose="020B0506030403020204" pitchFamily="34" charset="0"/>
              </a:rPr>
              <a:t> </a:t>
            </a:r>
            <a:r>
              <a:rPr lang="en-US" sz="1700" dirty="0" err="1">
                <a:latin typeface="Myriad Pro Cond" panose="020B0506030403020204" pitchFamily="34" charset="0"/>
              </a:rPr>
              <a:t>intervalul</a:t>
            </a:r>
            <a:r>
              <a:rPr lang="en-US" sz="1700" dirty="0">
                <a:latin typeface="Myriad Pro Cond" panose="020B0506030403020204" pitchFamily="34" charset="0"/>
              </a:rPr>
              <a:t> </a:t>
            </a:r>
            <a:r>
              <a:rPr lang="en-US" sz="1700" b="1" dirty="0" err="1">
                <a:latin typeface="Myriad Pro Cond" panose="020B0506030403020204" pitchFamily="34" charset="0"/>
              </a:rPr>
              <a:t>ianuarie</a:t>
            </a:r>
            <a:r>
              <a:rPr lang="en-US" sz="1700" b="1" dirty="0">
                <a:latin typeface="Myriad Pro Cond" panose="020B0506030403020204" pitchFamily="34" charset="0"/>
              </a:rPr>
              <a:t> – </a:t>
            </a:r>
            <a:r>
              <a:rPr lang="en-US" sz="1700" b="1" dirty="0" err="1">
                <a:latin typeface="Myriad Pro Cond" panose="020B0506030403020204" pitchFamily="34" charset="0"/>
              </a:rPr>
              <a:t>noiembrie</a:t>
            </a:r>
            <a:r>
              <a:rPr lang="en-US" sz="1700" b="1" dirty="0">
                <a:latin typeface="Myriad Pro Cond" panose="020B0506030403020204" pitchFamily="34" charset="0"/>
              </a:rPr>
              <a:t> 2024</a:t>
            </a:r>
            <a:r>
              <a:rPr lang="en-US" sz="1700" dirty="0">
                <a:latin typeface="Myriad Pro Cond" panose="020B0506030403020204" pitchFamily="34" charset="0"/>
              </a:rPr>
              <a:t>, conform </a:t>
            </a:r>
            <a:r>
              <a:rPr lang="en-US" sz="1700" dirty="0" err="1">
                <a:latin typeface="Myriad Pro Cond" panose="020B0506030403020204" pitchFamily="34" charset="0"/>
              </a:rPr>
              <a:t>celui</a:t>
            </a:r>
            <a:r>
              <a:rPr lang="en-US" sz="1700" dirty="0">
                <a:latin typeface="Myriad Pro Cond" panose="020B0506030403020204" pitchFamily="34" charset="0"/>
              </a:rPr>
              <a:t> </a:t>
            </a:r>
            <a:r>
              <a:rPr lang="en-US" sz="1700" dirty="0" err="1">
                <a:latin typeface="Myriad Pro Cond" panose="020B0506030403020204" pitchFamily="34" charset="0"/>
              </a:rPr>
              <a:t>mai</a:t>
            </a:r>
            <a:r>
              <a:rPr lang="en-US" sz="1700" dirty="0">
                <a:latin typeface="Myriad Pro Cond" panose="020B0506030403020204" pitchFamily="34" charset="0"/>
              </a:rPr>
              <a:t> recent </a:t>
            </a:r>
            <a:r>
              <a:rPr lang="en-US" sz="1700" dirty="0" err="1">
                <a:latin typeface="Myriad Pro Cond" panose="020B0506030403020204" pitchFamily="34" charset="0"/>
              </a:rPr>
              <a:t>raport</a:t>
            </a:r>
            <a:r>
              <a:rPr lang="en-US" sz="1700" dirty="0">
                <a:latin typeface="Myriad Pro Cond" panose="020B0506030403020204" pitchFamily="34" charset="0"/>
              </a:rPr>
              <a:t> ACI Europe, </a:t>
            </a:r>
            <a:r>
              <a:rPr lang="en-US" sz="1700" dirty="0" err="1">
                <a:latin typeface="Myriad Pro Cond" panose="020B0506030403020204" pitchFamily="34" charset="0"/>
              </a:rPr>
              <a:t>pentru</a:t>
            </a:r>
            <a:r>
              <a:rPr lang="en-US" sz="1700" dirty="0">
                <a:latin typeface="Myriad Pro Cond" panose="020B0506030403020204" pitchFamily="34" charset="0"/>
              </a:rPr>
              <a:t> </a:t>
            </a:r>
            <a:r>
              <a:rPr lang="en-US" sz="1700" dirty="0" err="1">
                <a:latin typeface="Myriad Pro Cond" panose="020B0506030403020204" pitchFamily="34" charset="0"/>
              </a:rPr>
              <a:t>aeroporturile</a:t>
            </a:r>
            <a:r>
              <a:rPr lang="en-US" sz="1700" dirty="0">
                <a:latin typeface="Myriad Pro Cond" panose="020B0506030403020204" pitchFamily="34" charset="0"/>
              </a:rPr>
              <a:t> </a:t>
            </a:r>
            <a:r>
              <a:rPr lang="en-US" sz="1700" dirty="0" err="1">
                <a:latin typeface="Myriad Pro Cond" panose="020B0506030403020204" pitchFamily="34" charset="0"/>
              </a:rPr>
              <a:t>membre</a:t>
            </a:r>
            <a:r>
              <a:rPr lang="en-US" sz="1700" dirty="0">
                <a:latin typeface="Myriad Pro Cond" panose="020B0506030403020204" pitchFamily="34" charset="0"/>
              </a:rPr>
              <a:t> au </a:t>
            </a:r>
            <a:r>
              <a:rPr lang="en-US" sz="1700" dirty="0" err="1">
                <a:latin typeface="Myriad Pro Cond" panose="020B0506030403020204" pitchFamily="34" charset="0"/>
              </a:rPr>
              <a:t>fost</a:t>
            </a:r>
            <a:r>
              <a:rPr lang="en-US" sz="1700" dirty="0">
                <a:latin typeface="Myriad Pro Cond" panose="020B0506030403020204" pitchFamily="34" charset="0"/>
              </a:rPr>
              <a:t> </a:t>
            </a:r>
            <a:r>
              <a:rPr lang="en-US" sz="1700" dirty="0" err="1">
                <a:latin typeface="Myriad Pro Cond" panose="020B0506030403020204" pitchFamily="34" charset="0"/>
              </a:rPr>
              <a:t>raportate</a:t>
            </a:r>
            <a:r>
              <a:rPr lang="en-US" sz="1700" dirty="0">
                <a:latin typeface="Myriad Pro Cond" panose="020B0506030403020204" pitchFamily="34" charset="0"/>
              </a:rPr>
              <a:t> </a:t>
            </a:r>
            <a:r>
              <a:rPr lang="en-US" sz="1700" dirty="0" err="1">
                <a:latin typeface="Myriad Pro Cond" panose="020B0506030403020204" pitchFamily="34" charset="0"/>
              </a:rPr>
              <a:t>următoarele</a:t>
            </a:r>
            <a:r>
              <a:rPr lang="en-US" sz="1700" dirty="0">
                <a:latin typeface="Myriad Pro Cond" panose="020B0506030403020204" pitchFamily="34" charset="0"/>
              </a:rPr>
              <a:t> </a:t>
            </a:r>
            <a:r>
              <a:rPr lang="en-US" sz="1700" dirty="0" err="1">
                <a:latin typeface="Myriad Pro Cond" panose="020B0506030403020204" pitchFamily="34" charset="0"/>
              </a:rPr>
              <a:t>cifre</a:t>
            </a:r>
            <a:r>
              <a:rPr lang="en-US" sz="1700" dirty="0">
                <a:latin typeface="Myriad Pro Cond" panose="020B0506030403020204" pitchFamily="34" charset="0"/>
              </a:rPr>
              <a:t>:</a:t>
            </a:r>
            <a:endParaRPr lang="ro-RO" sz="1700" dirty="0">
              <a:latin typeface="Myriad Pro Cond" panose="020B0506030403020204" pitchFamily="34" charset="0"/>
            </a:endParaRPr>
          </a:p>
        </p:txBody>
      </p:sp>
      <p:sp>
        <p:nvSpPr>
          <p:cNvPr id="9" name="Slide Number Placeholder 8">
            <a:extLst>
              <a:ext uri="{FF2B5EF4-FFF2-40B4-BE49-F238E27FC236}">
                <a16:creationId xmlns:a16="http://schemas.microsoft.com/office/drawing/2014/main" id="{317C2392-E8AA-E76B-6E5C-CDD582EC340B}"/>
              </a:ext>
            </a:extLst>
          </p:cNvPr>
          <p:cNvSpPr>
            <a:spLocks noGrp="1"/>
          </p:cNvSpPr>
          <p:nvPr>
            <p:ph type="sldNum" sz="quarter" idx="12"/>
          </p:nvPr>
        </p:nvSpPr>
        <p:spPr>
          <a:xfrm>
            <a:off x="7239000" y="4746075"/>
            <a:ext cx="1600200" cy="205383"/>
          </a:xfrm>
        </p:spPr>
        <p:txBody>
          <a:bodyPr/>
          <a:lstStyle/>
          <a:p>
            <a:fld id="{0DF37E8C-2FE8-4114-AAAF-4CAB1BDF1549}" type="slidenum">
              <a:rPr lang="en-US" b="1" smtClean="0">
                <a:solidFill>
                  <a:srgbClr val="092138"/>
                </a:solidFill>
              </a:rPr>
              <a:t>2</a:t>
            </a:fld>
            <a:endParaRPr lang="en-US" b="1" dirty="0">
              <a:solidFill>
                <a:srgbClr val="092138"/>
              </a:solidFill>
            </a:endParaRPr>
          </a:p>
        </p:txBody>
      </p:sp>
      <p:grpSp>
        <p:nvGrpSpPr>
          <p:cNvPr id="23" name="Group 22">
            <a:extLst>
              <a:ext uri="{FF2B5EF4-FFF2-40B4-BE49-F238E27FC236}">
                <a16:creationId xmlns:a16="http://schemas.microsoft.com/office/drawing/2014/main" id="{A8A8FA98-1791-69E0-B155-632E7DBA1AC5}"/>
              </a:ext>
            </a:extLst>
          </p:cNvPr>
          <p:cNvGrpSpPr/>
          <p:nvPr/>
        </p:nvGrpSpPr>
        <p:grpSpPr>
          <a:xfrm>
            <a:off x="478318" y="1429774"/>
            <a:ext cx="3714927" cy="1370459"/>
            <a:chOff x="262071" y="937451"/>
            <a:chExt cx="3714927" cy="1370459"/>
          </a:xfrm>
        </p:grpSpPr>
        <p:sp>
          <p:nvSpPr>
            <p:cNvPr id="4" name="TextBox 3">
              <a:extLst>
                <a:ext uri="{FF2B5EF4-FFF2-40B4-BE49-F238E27FC236}">
                  <a16:creationId xmlns:a16="http://schemas.microsoft.com/office/drawing/2014/main" id="{A2171164-366C-12A8-094D-2A11F14DD7F4}"/>
                </a:ext>
              </a:extLst>
            </p:cNvPr>
            <p:cNvSpPr txBox="1"/>
            <p:nvPr/>
          </p:nvSpPr>
          <p:spPr>
            <a:xfrm>
              <a:off x="1305643" y="937451"/>
              <a:ext cx="2671355" cy="646331"/>
            </a:xfrm>
            <a:prstGeom prst="rect">
              <a:avLst/>
            </a:prstGeom>
            <a:solidFill>
              <a:schemeClr val="tx2">
                <a:lumMod val="20000"/>
                <a:lumOff val="80000"/>
              </a:schemeClr>
            </a:solidFill>
          </p:spPr>
          <p:txBody>
            <a:bodyPr wrap="square">
              <a:spAutoFit/>
            </a:bodyPr>
            <a:lstStyle/>
            <a:p>
              <a:pPr algn="ctr"/>
              <a:r>
                <a:rPr lang="ro-RO" sz="1600" b="1" dirty="0"/>
                <a:t>ian-noi</a:t>
              </a:r>
              <a:r>
                <a:rPr lang="ro-RO" sz="1600" b="1" dirty="0">
                  <a:solidFill>
                    <a:srgbClr val="0070C0"/>
                  </a:solidFill>
                </a:rPr>
                <a:t> 2024 </a:t>
              </a:r>
              <a:r>
                <a:rPr lang="ro-RO" sz="1600" b="1" dirty="0"/>
                <a:t>vs. ian-noi </a:t>
              </a:r>
              <a:r>
                <a:rPr lang="ro-RO" sz="1600" b="1" dirty="0">
                  <a:solidFill>
                    <a:srgbClr val="0070C0"/>
                  </a:solidFill>
                </a:rPr>
                <a:t>2023</a:t>
              </a:r>
            </a:p>
            <a:p>
              <a:pPr algn="ctr"/>
              <a:r>
                <a:rPr lang="ro-RO" sz="2000" b="1" dirty="0">
                  <a:solidFill>
                    <a:srgbClr val="00B050"/>
                  </a:solidFill>
                </a:rPr>
                <a:t>+7,2 %</a:t>
              </a:r>
            </a:p>
          </p:txBody>
        </p:sp>
        <p:sp>
          <p:nvSpPr>
            <p:cNvPr id="5" name="TextBox 4">
              <a:extLst>
                <a:ext uri="{FF2B5EF4-FFF2-40B4-BE49-F238E27FC236}">
                  <a16:creationId xmlns:a16="http://schemas.microsoft.com/office/drawing/2014/main" id="{05C72FDF-3BA7-DA60-C4D7-3A0660EC6668}"/>
                </a:ext>
              </a:extLst>
            </p:cNvPr>
            <p:cNvSpPr txBox="1"/>
            <p:nvPr/>
          </p:nvSpPr>
          <p:spPr>
            <a:xfrm>
              <a:off x="1305643" y="1661579"/>
              <a:ext cx="2671355" cy="646331"/>
            </a:xfrm>
            <a:prstGeom prst="rect">
              <a:avLst/>
            </a:prstGeom>
            <a:solidFill>
              <a:schemeClr val="tx2">
                <a:lumMod val="20000"/>
                <a:lumOff val="80000"/>
              </a:schemeClr>
            </a:solidFill>
          </p:spPr>
          <p:txBody>
            <a:bodyPr wrap="square">
              <a:spAutoFit/>
            </a:bodyPr>
            <a:lstStyle/>
            <a:p>
              <a:pPr algn="ctr"/>
              <a:r>
                <a:rPr lang="it-IT" sz="1600" b="1" dirty="0"/>
                <a:t>ian-noi </a:t>
              </a:r>
              <a:r>
                <a:rPr lang="it-IT" sz="1600" b="1" dirty="0">
                  <a:solidFill>
                    <a:srgbClr val="0070C0"/>
                  </a:solidFill>
                </a:rPr>
                <a:t>2024 </a:t>
              </a:r>
              <a:r>
                <a:rPr lang="it-IT" sz="1600" b="1" dirty="0"/>
                <a:t>vs. ian-noi </a:t>
              </a:r>
              <a:r>
                <a:rPr lang="it-IT" sz="1600" b="1" dirty="0">
                  <a:solidFill>
                    <a:srgbClr val="0070C0"/>
                  </a:solidFill>
                </a:rPr>
                <a:t>2019</a:t>
              </a:r>
              <a:endParaRPr lang="ro-RO" sz="1600" b="1" dirty="0">
                <a:solidFill>
                  <a:srgbClr val="0070C0"/>
                </a:solidFill>
              </a:endParaRPr>
            </a:p>
            <a:p>
              <a:pPr algn="ctr"/>
              <a:r>
                <a:rPr lang="it-IT" sz="2000" b="1" dirty="0">
                  <a:solidFill>
                    <a:srgbClr val="00B050"/>
                  </a:solidFill>
                </a:rPr>
                <a:t>+ 1,5%</a:t>
              </a:r>
            </a:p>
          </p:txBody>
        </p:sp>
        <p:pic>
          <p:nvPicPr>
            <p:cNvPr id="11" name="Picture 10" descr="A person with a luggage bag&#10;&#10;Description automatically generated">
              <a:extLst>
                <a:ext uri="{FF2B5EF4-FFF2-40B4-BE49-F238E27FC236}">
                  <a16:creationId xmlns:a16="http://schemas.microsoft.com/office/drawing/2014/main" id="{493F075B-35F8-7480-1727-175355ACEE89}"/>
                </a:ext>
              </a:extLst>
            </p:cNvPr>
            <p:cNvPicPr>
              <a:picLocks noChangeAspect="1"/>
            </p:cNvPicPr>
            <p:nvPr/>
          </p:nvPicPr>
          <p:blipFill>
            <a:blip r:embed="rId2" cstate="print">
              <a:extLst>
                <a:ext uri="{28A0092B-C50C-407E-A947-70E740481C1C}">
                  <a14:useLocalDpi xmlns:a14="http://schemas.microsoft.com/office/drawing/2010/main" val="0"/>
                </a:ext>
              </a:extLst>
            </a:blip>
            <a:srcRect l="12255" t="14012" r="30556" b="13525"/>
            <a:stretch/>
          </p:blipFill>
          <p:spPr>
            <a:xfrm>
              <a:off x="362918" y="1138398"/>
              <a:ext cx="728794" cy="728794"/>
            </a:xfrm>
            <a:prstGeom prst="rect">
              <a:avLst/>
            </a:prstGeom>
          </p:spPr>
        </p:pic>
        <p:sp>
          <p:nvSpPr>
            <p:cNvPr id="13" name="TextBox 12">
              <a:extLst>
                <a:ext uri="{FF2B5EF4-FFF2-40B4-BE49-F238E27FC236}">
                  <a16:creationId xmlns:a16="http://schemas.microsoft.com/office/drawing/2014/main" id="{D3F5569F-CBD1-5D51-C1E6-0D89D674A7C6}"/>
                </a:ext>
              </a:extLst>
            </p:cNvPr>
            <p:cNvSpPr txBox="1"/>
            <p:nvPr/>
          </p:nvSpPr>
          <p:spPr>
            <a:xfrm>
              <a:off x="262071" y="1867192"/>
              <a:ext cx="954678" cy="338554"/>
            </a:xfrm>
            <a:prstGeom prst="rect">
              <a:avLst/>
            </a:prstGeom>
            <a:noFill/>
          </p:spPr>
          <p:txBody>
            <a:bodyPr wrap="square">
              <a:spAutoFit/>
            </a:bodyPr>
            <a:lstStyle/>
            <a:p>
              <a:pPr algn="ctr"/>
              <a:r>
                <a:rPr lang="ro-RO" sz="1600" b="1" dirty="0"/>
                <a:t>PAX</a:t>
              </a:r>
              <a:endParaRPr lang="it-IT" sz="2000" b="1" dirty="0">
                <a:solidFill>
                  <a:srgbClr val="00B050"/>
                </a:solidFill>
              </a:endParaRPr>
            </a:p>
          </p:txBody>
        </p:sp>
      </p:grpSp>
      <p:grpSp>
        <p:nvGrpSpPr>
          <p:cNvPr id="24" name="Group 23">
            <a:extLst>
              <a:ext uri="{FF2B5EF4-FFF2-40B4-BE49-F238E27FC236}">
                <a16:creationId xmlns:a16="http://schemas.microsoft.com/office/drawing/2014/main" id="{657636BF-26D5-07A6-B7BA-4F9CE085E05F}"/>
              </a:ext>
            </a:extLst>
          </p:cNvPr>
          <p:cNvGrpSpPr/>
          <p:nvPr/>
        </p:nvGrpSpPr>
        <p:grpSpPr>
          <a:xfrm>
            <a:off x="485537" y="3028496"/>
            <a:ext cx="3725272" cy="1352581"/>
            <a:chOff x="262533" y="2776691"/>
            <a:chExt cx="3725272" cy="1352581"/>
          </a:xfrm>
        </p:grpSpPr>
        <p:sp>
          <p:nvSpPr>
            <p:cNvPr id="14" name="TextBox 13">
              <a:extLst>
                <a:ext uri="{FF2B5EF4-FFF2-40B4-BE49-F238E27FC236}">
                  <a16:creationId xmlns:a16="http://schemas.microsoft.com/office/drawing/2014/main" id="{3AC90877-BCBE-BE50-399F-CE489E3E871F}"/>
                </a:ext>
              </a:extLst>
            </p:cNvPr>
            <p:cNvSpPr txBox="1"/>
            <p:nvPr/>
          </p:nvSpPr>
          <p:spPr>
            <a:xfrm>
              <a:off x="1316450" y="2798823"/>
              <a:ext cx="2671355" cy="646331"/>
            </a:xfrm>
            <a:prstGeom prst="rect">
              <a:avLst/>
            </a:prstGeom>
            <a:solidFill>
              <a:schemeClr val="accent5">
                <a:lumMod val="40000"/>
                <a:lumOff val="60000"/>
              </a:schemeClr>
            </a:solidFill>
          </p:spPr>
          <p:txBody>
            <a:bodyPr wrap="square">
              <a:spAutoFit/>
            </a:bodyPr>
            <a:lstStyle/>
            <a:p>
              <a:pPr algn="ctr"/>
              <a:r>
                <a:rPr lang="ro-RO" sz="1600" b="1" dirty="0"/>
                <a:t>ian-noi</a:t>
              </a:r>
              <a:r>
                <a:rPr lang="ro-RO" sz="1600" b="1" dirty="0">
                  <a:solidFill>
                    <a:srgbClr val="0070C0"/>
                  </a:solidFill>
                </a:rPr>
                <a:t> 2024 </a:t>
              </a:r>
              <a:r>
                <a:rPr lang="ro-RO" sz="1600" b="1" dirty="0"/>
                <a:t>vs. ian-noi </a:t>
              </a:r>
              <a:r>
                <a:rPr lang="ro-RO" sz="1600" b="1" dirty="0">
                  <a:solidFill>
                    <a:srgbClr val="0070C0"/>
                  </a:solidFill>
                </a:rPr>
                <a:t>2023</a:t>
              </a:r>
            </a:p>
            <a:p>
              <a:pPr algn="ctr"/>
              <a:r>
                <a:rPr lang="ro-RO" sz="2000" b="1" dirty="0">
                  <a:solidFill>
                    <a:srgbClr val="00B050"/>
                  </a:solidFill>
                </a:rPr>
                <a:t>+5,4%</a:t>
              </a:r>
            </a:p>
          </p:txBody>
        </p:sp>
        <p:sp>
          <p:nvSpPr>
            <p:cNvPr id="17" name="TextBox 16">
              <a:extLst>
                <a:ext uri="{FF2B5EF4-FFF2-40B4-BE49-F238E27FC236}">
                  <a16:creationId xmlns:a16="http://schemas.microsoft.com/office/drawing/2014/main" id="{DB8E6A04-8DF4-5275-D045-1AC93D9580E4}"/>
                </a:ext>
              </a:extLst>
            </p:cNvPr>
            <p:cNvSpPr txBox="1"/>
            <p:nvPr/>
          </p:nvSpPr>
          <p:spPr>
            <a:xfrm>
              <a:off x="1316450" y="3482941"/>
              <a:ext cx="2671355" cy="646331"/>
            </a:xfrm>
            <a:prstGeom prst="rect">
              <a:avLst/>
            </a:prstGeom>
            <a:solidFill>
              <a:schemeClr val="accent5">
                <a:lumMod val="40000"/>
                <a:lumOff val="60000"/>
              </a:schemeClr>
            </a:solidFill>
          </p:spPr>
          <p:txBody>
            <a:bodyPr wrap="square">
              <a:spAutoFit/>
            </a:bodyPr>
            <a:lstStyle/>
            <a:p>
              <a:pPr algn="ctr"/>
              <a:r>
                <a:rPr lang="it-IT" sz="1600" b="1" dirty="0"/>
                <a:t>ian-noi </a:t>
              </a:r>
              <a:r>
                <a:rPr lang="it-IT" sz="1600" b="1" dirty="0">
                  <a:solidFill>
                    <a:srgbClr val="0070C0"/>
                  </a:solidFill>
                </a:rPr>
                <a:t>2024 </a:t>
              </a:r>
              <a:r>
                <a:rPr lang="it-IT" sz="1600" b="1" dirty="0"/>
                <a:t>vs. ian-noi </a:t>
              </a:r>
              <a:r>
                <a:rPr lang="it-IT" sz="1600" b="1" dirty="0">
                  <a:solidFill>
                    <a:srgbClr val="0070C0"/>
                  </a:solidFill>
                </a:rPr>
                <a:t>2019</a:t>
              </a:r>
              <a:endParaRPr lang="ro-RO" sz="1600" b="1" dirty="0">
                <a:solidFill>
                  <a:srgbClr val="0070C0"/>
                </a:solidFill>
              </a:endParaRPr>
            </a:p>
            <a:p>
              <a:pPr algn="ctr"/>
              <a:r>
                <a:rPr lang="ro-RO" sz="2000" b="1" dirty="0">
                  <a:solidFill>
                    <a:srgbClr val="C00000"/>
                  </a:solidFill>
                </a:rPr>
                <a:t>-4</a:t>
              </a:r>
              <a:r>
                <a:rPr lang="it-IT" sz="2000" b="1" dirty="0">
                  <a:solidFill>
                    <a:srgbClr val="C00000"/>
                  </a:solidFill>
                </a:rPr>
                <a:t>%</a:t>
              </a:r>
            </a:p>
          </p:txBody>
        </p:sp>
        <p:sp>
          <p:nvSpPr>
            <p:cNvPr id="19" name="TextBox 18">
              <a:extLst>
                <a:ext uri="{FF2B5EF4-FFF2-40B4-BE49-F238E27FC236}">
                  <a16:creationId xmlns:a16="http://schemas.microsoft.com/office/drawing/2014/main" id="{F9533871-3544-597A-61F0-B2269FA058E8}"/>
                </a:ext>
              </a:extLst>
            </p:cNvPr>
            <p:cNvSpPr txBox="1"/>
            <p:nvPr/>
          </p:nvSpPr>
          <p:spPr>
            <a:xfrm>
              <a:off x="281665" y="3727869"/>
              <a:ext cx="954678" cy="338554"/>
            </a:xfrm>
            <a:prstGeom prst="rect">
              <a:avLst/>
            </a:prstGeom>
            <a:noFill/>
          </p:spPr>
          <p:txBody>
            <a:bodyPr wrap="square">
              <a:spAutoFit/>
            </a:bodyPr>
            <a:lstStyle/>
            <a:p>
              <a:pPr algn="ctr"/>
              <a:r>
                <a:rPr lang="ro-RO" sz="1600" b="1" dirty="0"/>
                <a:t>Mișcări</a:t>
              </a:r>
              <a:endParaRPr lang="it-IT" sz="2000" b="1" dirty="0">
                <a:solidFill>
                  <a:srgbClr val="00B050"/>
                </a:solidFill>
              </a:endParaRPr>
            </a:p>
          </p:txBody>
        </p:sp>
        <p:pic>
          <p:nvPicPr>
            <p:cNvPr id="21" name="Picture 20" descr="A black background with a black square&#10;&#10;Description automatically generated with medium confidence">
              <a:extLst>
                <a:ext uri="{FF2B5EF4-FFF2-40B4-BE49-F238E27FC236}">
                  <a16:creationId xmlns:a16="http://schemas.microsoft.com/office/drawing/2014/main" id="{416F2F88-51B6-3A16-AA41-E633BA5B4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33" y="2776691"/>
              <a:ext cx="951178" cy="951178"/>
            </a:xfrm>
            <a:prstGeom prst="rect">
              <a:avLst/>
            </a:prstGeom>
          </p:spPr>
        </p:pic>
      </p:grpSp>
      <p:grpSp>
        <p:nvGrpSpPr>
          <p:cNvPr id="27" name="Group 26">
            <a:extLst>
              <a:ext uri="{FF2B5EF4-FFF2-40B4-BE49-F238E27FC236}">
                <a16:creationId xmlns:a16="http://schemas.microsoft.com/office/drawing/2014/main" id="{C4BA8DF6-E30C-F2D9-BD92-E20A77167F1E}"/>
              </a:ext>
            </a:extLst>
          </p:cNvPr>
          <p:cNvGrpSpPr/>
          <p:nvPr/>
        </p:nvGrpSpPr>
        <p:grpSpPr>
          <a:xfrm>
            <a:off x="4495800" y="1443617"/>
            <a:ext cx="3976435" cy="1370459"/>
            <a:chOff x="28332" y="937451"/>
            <a:chExt cx="3948666" cy="1370459"/>
          </a:xfrm>
        </p:grpSpPr>
        <p:sp>
          <p:nvSpPr>
            <p:cNvPr id="28" name="TextBox 27">
              <a:extLst>
                <a:ext uri="{FF2B5EF4-FFF2-40B4-BE49-F238E27FC236}">
                  <a16:creationId xmlns:a16="http://schemas.microsoft.com/office/drawing/2014/main" id="{8C20584B-D2B7-D91C-5196-DEF1706EA25D}"/>
                </a:ext>
              </a:extLst>
            </p:cNvPr>
            <p:cNvSpPr txBox="1"/>
            <p:nvPr/>
          </p:nvSpPr>
          <p:spPr>
            <a:xfrm>
              <a:off x="1305643" y="937451"/>
              <a:ext cx="2671355" cy="646331"/>
            </a:xfrm>
            <a:prstGeom prst="rect">
              <a:avLst/>
            </a:prstGeom>
            <a:solidFill>
              <a:schemeClr val="accent3">
                <a:lumMod val="20000"/>
                <a:lumOff val="80000"/>
              </a:schemeClr>
            </a:solidFill>
          </p:spPr>
          <p:txBody>
            <a:bodyPr wrap="square">
              <a:spAutoFit/>
            </a:bodyPr>
            <a:lstStyle/>
            <a:p>
              <a:pPr algn="ctr"/>
              <a:r>
                <a:rPr lang="ro-RO" sz="1600" b="1" dirty="0"/>
                <a:t>ian-noi</a:t>
              </a:r>
              <a:r>
                <a:rPr lang="ro-RO" sz="1600" b="1" dirty="0">
                  <a:solidFill>
                    <a:srgbClr val="0070C0"/>
                  </a:solidFill>
                </a:rPr>
                <a:t> 2024 </a:t>
              </a:r>
              <a:r>
                <a:rPr lang="ro-RO" sz="1600" b="1" dirty="0"/>
                <a:t>vs. ian-noi </a:t>
              </a:r>
              <a:r>
                <a:rPr lang="ro-RO" sz="1600" b="1" dirty="0">
                  <a:solidFill>
                    <a:srgbClr val="0070C0"/>
                  </a:solidFill>
                </a:rPr>
                <a:t>2023</a:t>
              </a:r>
            </a:p>
            <a:p>
              <a:pPr algn="ctr"/>
              <a:r>
                <a:rPr lang="ro-RO" sz="2000" b="1" dirty="0">
                  <a:solidFill>
                    <a:srgbClr val="00B050"/>
                  </a:solidFill>
                </a:rPr>
                <a:t>+10%</a:t>
              </a:r>
            </a:p>
          </p:txBody>
        </p:sp>
        <p:sp>
          <p:nvSpPr>
            <p:cNvPr id="29" name="TextBox 28">
              <a:extLst>
                <a:ext uri="{FF2B5EF4-FFF2-40B4-BE49-F238E27FC236}">
                  <a16:creationId xmlns:a16="http://schemas.microsoft.com/office/drawing/2014/main" id="{0BF764AB-8C38-A6DA-BA32-BFC3CC0EB61E}"/>
                </a:ext>
              </a:extLst>
            </p:cNvPr>
            <p:cNvSpPr txBox="1"/>
            <p:nvPr/>
          </p:nvSpPr>
          <p:spPr>
            <a:xfrm>
              <a:off x="1305643" y="1661579"/>
              <a:ext cx="2671355" cy="646331"/>
            </a:xfrm>
            <a:prstGeom prst="rect">
              <a:avLst/>
            </a:prstGeom>
            <a:solidFill>
              <a:schemeClr val="accent3">
                <a:lumMod val="20000"/>
                <a:lumOff val="80000"/>
              </a:schemeClr>
            </a:solidFill>
          </p:spPr>
          <p:txBody>
            <a:bodyPr wrap="square">
              <a:spAutoFit/>
            </a:bodyPr>
            <a:lstStyle/>
            <a:p>
              <a:pPr algn="ctr"/>
              <a:r>
                <a:rPr lang="it-IT" sz="1600" b="1" dirty="0"/>
                <a:t>ian-noi </a:t>
              </a:r>
              <a:r>
                <a:rPr lang="it-IT" sz="1600" b="1" dirty="0">
                  <a:solidFill>
                    <a:srgbClr val="0070C0"/>
                  </a:solidFill>
                </a:rPr>
                <a:t>2024 </a:t>
              </a:r>
              <a:r>
                <a:rPr lang="it-IT" sz="1600" b="1" dirty="0"/>
                <a:t>vs. ian-noi </a:t>
              </a:r>
              <a:r>
                <a:rPr lang="it-IT" sz="1600" b="1" dirty="0">
                  <a:solidFill>
                    <a:srgbClr val="0070C0"/>
                  </a:solidFill>
                </a:rPr>
                <a:t>2019</a:t>
              </a:r>
              <a:endParaRPr lang="ro-RO" sz="1600" b="1" dirty="0">
                <a:solidFill>
                  <a:srgbClr val="0070C0"/>
                </a:solidFill>
              </a:endParaRPr>
            </a:p>
            <a:p>
              <a:pPr algn="ctr"/>
              <a:r>
                <a:rPr lang="it-IT" sz="2000" b="1" dirty="0">
                  <a:solidFill>
                    <a:srgbClr val="00B050"/>
                  </a:solidFill>
                </a:rPr>
                <a:t>+</a:t>
              </a:r>
              <a:r>
                <a:rPr lang="ro-RO" sz="2000" b="1" dirty="0">
                  <a:solidFill>
                    <a:srgbClr val="00B050"/>
                  </a:solidFill>
                </a:rPr>
                <a:t> 6,3</a:t>
              </a:r>
              <a:r>
                <a:rPr lang="it-IT" sz="2000" b="1" dirty="0">
                  <a:solidFill>
                    <a:srgbClr val="00B050"/>
                  </a:solidFill>
                </a:rPr>
                <a:t>%</a:t>
              </a:r>
            </a:p>
          </p:txBody>
        </p:sp>
        <p:pic>
          <p:nvPicPr>
            <p:cNvPr id="30" name="Picture 29">
              <a:extLst>
                <a:ext uri="{FF2B5EF4-FFF2-40B4-BE49-F238E27FC236}">
                  <a16:creationId xmlns:a16="http://schemas.microsoft.com/office/drawing/2014/main" id="{F63757DE-5747-FDAD-8BEB-411CCAD0CA22}"/>
                </a:ext>
              </a:extLst>
            </p:cNvPr>
            <p:cNvPicPr>
              <a:picLocks noChangeAspect="1"/>
            </p:cNvPicPr>
            <p:nvPr/>
          </p:nvPicPr>
          <p:blipFill>
            <a:blip r:embed="rId4" cstate="print">
              <a:extLst>
                <a:ext uri="{28A0092B-C50C-407E-A947-70E740481C1C}">
                  <a14:useLocalDpi xmlns:a14="http://schemas.microsoft.com/office/drawing/2010/main" val="0"/>
                </a:ext>
              </a:extLst>
            </a:blip>
            <a:srcRect l="994" r="994"/>
            <a:stretch/>
          </p:blipFill>
          <p:spPr>
            <a:xfrm>
              <a:off x="295535" y="1240588"/>
              <a:ext cx="753102" cy="549102"/>
            </a:xfrm>
            <a:prstGeom prst="rect">
              <a:avLst/>
            </a:prstGeom>
          </p:spPr>
        </p:pic>
        <p:sp>
          <p:nvSpPr>
            <p:cNvPr id="31" name="TextBox 30">
              <a:extLst>
                <a:ext uri="{FF2B5EF4-FFF2-40B4-BE49-F238E27FC236}">
                  <a16:creationId xmlns:a16="http://schemas.microsoft.com/office/drawing/2014/main" id="{86ABC260-CD3D-DDB3-0AA4-5B7E636999AE}"/>
                </a:ext>
              </a:extLst>
            </p:cNvPr>
            <p:cNvSpPr txBox="1"/>
            <p:nvPr/>
          </p:nvSpPr>
          <p:spPr>
            <a:xfrm>
              <a:off x="28332" y="1828386"/>
              <a:ext cx="1338736" cy="338554"/>
            </a:xfrm>
            <a:prstGeom prst="rect">
              <a:avLst/>
            </a:prstGeom>
            <a:noFill/>
          </p:spPr>
          <p:txBody>
            <a:bodyPr wrap="square">
              <a:spAutoFit/>
            </a:bodyPr>
            <a:lstStyle/>
            <a:p>
              <a:pPr algn="ctr"/>
              <a:r>
                <a:rPr lang="ro-RO" sz="1600" b="1" dirty="0"/>
                <a:t>Internațional</a:t>
              </a:r>
              <a:endParaRPr lang="it-IT" sz="2000" b="1" dirty="0">
                <a:solidFill>
                  <a:srgbClr val="00B050"/>
                </a:solidFill>
              </a:endParaRPr>
            </a:p>
          </p:txBody>
        </p:sp>
      </p:grpSp>
      <p:grpSp>
        <p:nvGrpSpPr>
          <p:cNvPr id="32" name="Group 31">
            <a:extLst>
              <a:ext uri="{FF2B5EF4-FFF2-40B4-BE49-F238E27FC236}">
                <a16:creationId xmlns:a16="http://schemas.microsoft.com/office/drawing/2014/main" id="{91C2D75C-D2D8-30C6-AC12-C49D414571E4}"/>
              </a:ext>
            </a:extLst>
          </p:cNvPr>
          <p:cNvGrpSpPr/>
          <p:nvPr/>
        </p:nvGrpSpPr>
        <p:grpSpPr>
          <a:xfrm>
            <a:off x="4662991" y="3059543"/>
            <a:ext cx="3809244" cy="1330449"/>
            <a:chOff x="178561" y="2798823"/>
            <a:chExt cx="3809244" cy="1330449"/>
          </a:xfrm>
        </p:grpSpPr>
        <p:sp>
          <p:nvSpPr>
            <p:cNvPr id="33" name="TextBox 32">
              <a:extLst>
                <a:ext uri="{FF2B5EF4-FFF2-40B4-BE49-F238E27FC236}">
                  <a16:creationId xmlns:a16="http://schemas.microsoft.com/office/drawing/2014/main" id="{D12C42F4-D871-1BFE-9184-F915751BD410}"/>
                </a:ext>
              </a:extLst>
            </p:cNvPr>
            <p:cNvSpPr txBox="1"/>
            <p:nvPr/>
          </p:nvSpPr>
          <p:spPr>
            <a:xfrm>
              <a:off x="1316450" y="2798823"/>
              <a:ext cx="2671355" cy="646331"/>
            </a:xfrm>
            <a:prstGeom prst="rect">
              <a:avLst/>
            </a:prstGeom>
            <a:solidFill>
              <a:schemeClr val="accent2">
                <a:lumMod val="20000"/>
                <a:lumOff val="80000"/>
              </a:schemeClr>
            </a:solidFill>
          </p:spPr>
          <p:txBody>
            <a:bodyPr wrap="square">
              <a:spAutoFit/>
            </a:bodyPr>
            <a:lstStyle/>
            <a:p>
              <a:pPr algn="ctr"/>
              <a:r>
                <a:rPr lang="ro-RO" sz="1600" b="1" dirty="0"/>
                <a:t>ian-noi</a:t>
              </a:r>
              <a:r>
                <a:rPr lang="ro-RO" sz="1600" b="1" dirty="0">
                  <a:solidFill>
                    <a:srgbClr val="0070C0"/>
                  </a:solidFill>
                </a:rPr>
                <a:t> 2024 </a:t>
              </a:r>
              <a:r>
                <a:rPr lang="ro-RO" sz="1600" b="1" dirty="0"/>
                <a:t>vs. ian-noi </a:t>
              </a:r>
              <a:r>
                <a:rPr lang="ro-RO" sz="1600" b="1" dirty="0">
                  <a:solidFill>
                    <a:srgbClr val="0070C0"/>
                  </a:solidFill>
                </a:rPr>
                <a:t>2023</a:t>
              </a:r>
            </a:p>
            <a:p>
              <a:pPr algn="ctr"/>
              <a:r>
                <a:rPr lang="ro-RO" sz="2000" b="1" dirty="0">
                  <a:solidFill>
                    <a:srgbClr val="00B050"/>
                  </a:solidFill>
                </a:rPr>
                <a:t>+3,6%</a:t>
              </a:r>
            </a:p>
          </p:txBody>
        </p:sp>
        <p:sp>
          <p:nvSpPr>
            <p:cNvPr id="34" name="TextBox 33">
              <a:extLst>
                <a:ext uri="{FF2B5EF4-FFF2-40B4-BE49-F238E27FC236}">
                  <a16:creationId xmlns:a16="http://schemas.microsoft.com/office/drawing/2014/main" id="{480ABB2F-94A7-961D-7080-14F1836AADBA}"/>
                </a:ext>
              </a:extLst>
            </p:cNvPr>
            <p:cNvSpPr txBox="1"/>
            <p:nvPr/>
          </p:nvSpPr>
          <p:spPr>
            <a:xfrm>
              <a:off x="1316450" y="3482941"/>
              <a:ext cx="2671355" cy="646331"/>
            </a:xfrm>
            <a:prstGeom prst="rect">
              <a:avLst/>
            </a:prstGeom>
            <a:solidFill>
              <a:schemeClr val="accent2">
                <a:lumMod val="20000"/>
                <a:lumOff val="80000"/>
              </a:schemeClr>
            </a:solidFill>
          </p:spPr>
          <p:txBody>
            <a:bodyPr wrap="square">
              <a:spAutoFit/>
            </a:bodyPr>
            <a:lstStyle/>
            <a:p>
              <a:pPr algn="ctr"/>
              <a:r>
                <a:rPr lang="it-IT" sz="1600" b="1" dirty="0"/>
                <a:t>ian-noi </a:t>
              </a:r>
              <a:r>
                <a:rPr lang="it-IT" sz="1600" b="1" dirty="0">
                  <a:solidFill>
                    <a:srgbClr val="0070C0"/>
                  </a:solidFill>
                </a:rPr>
                <a:t>2024 </a:t>
              </a:r>
              <a:r>
                <a:rPr lang="it-IT" sz="1600" b="1" dirty="0"/>
                <a:t>vs. ian-noi </a:t>
              </a:r>
              <a:r>
                <a:rPr lang="it-IT" sz="1600" b="1" dirty="0">
                  <a:solidFill>
                    <a:srgbClr val="0070C0"/>
                  </a:solidFill>
                </a:rPr>
                <a:t>2019</a:t>
              </a:r>
              <a:endParaRPr lang="ro-RO" sz="1600" b="1" dirty="0">
                <a:solidFill>
                  <a:srgbClr val="0070C0"/>
                </a:solidFill>
              </a:endParaRPr>
            </a:p>
            <a:p>
              <a:pPr algn="ctr"/>
              <a:r>
                <a:rPr lang="ro-RO" sz="2000" b="1" dirty="0">
                  <a:solidFill>
                    <a:srgbClr val="C00000"/>
                  </a:solidFill>
                </a:rPr>
                <a:t>-9,8</a:t>
              </a:r>
              <a:r>
                <a:rPr lang="it-IT" sz="2000" b="1" dirty="0">
                  <a:solidFill>
                    <a:srgbClr val="C00000"/>
                  </a:solidFill>
                </a:rPr>
                <a:t>%</a:t>
              </a:r>
            </a:p>
          </p:txBody>
        </p:sp>
        <p:sp>
          <p:nvSpPr>
            <p:cNvPr id="35" name="TextBox 34">
              <a:extLst>
                <a:ext uri="{FF2B5EF4-FFF2-40B4-BE49-F238E27FC236}">
                  <a16:creationId xmlns:a16="http://schemas.microsoft.com/office/drawing/2014/main" id="{4231B02F-9FFF-A4C8-D5D0-B5C2D71E857E}"/>
                </a:ext>
              </a:extLst>
            </p:cNvPr>
            <p:cNvSpPr txBox="1"/>
            <p:nvPr/>
          </p:nvSpPr>
          <p:spPr>
            <a:xfrm>
              <a:off x="178561" y="3730523"/>
              <a:ext cx="954678" cy="338554"/>
            </a:xfrm>
            <a:prstGeom prst="rect">
              <a:avLst/>
            </a:prstGeom>
            <a:noFill/>
          </p:spPr>
          <p:txBody>
            <a:bodyPr wrap="square">
              <a:spAutoFit/>
            </a:bodyPr>
            <a:lstStyle/>
            <a:p>
              <a:pPr algn="ctr"/>
              <a:r>
                <a:rPr lang="ro-RO" sz="1600" b="1" dirty="0"/>
                <a:t>Intern</a:t>
              </a:r>
              <a:endParaRPr lang="it-IT" sz="2000" b="1" dirty="0">
                <a:solidFill>
                  <a:srgbClr val="00B050"/>
                </a:solidFill>
              </a:endParaRPr>
            </a:p>
          </p:txBody>
        </p:sp>
        <p:pic>
          <p:nvPicPr>
            <p:cNvPr id="36" name="Picture 35">
              <a:extLst>
                <a:ext uri="{FF2B5EF4-FFF2-40B4-BE49-F238E27FC236}">
                  <a16:creationId xmlns:a16="http://schemas.microsoft.com/office/drawing/2014/main" id="{750DBE4A-B3BB-FED0-265F-BCD73EC7CC4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37650" y="3141161"/>
              <a:ext cx="895589" cy="442469"/>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B843CD-6833-D4AE-1F85-E49087FE9F93}"/>
              </a:ext>
            </a:extLst>
          </p:cNvPr>
          <p:cNvPicPr>
            <a:picLocks noChangeAspect="1"/>
          </p:cNvPicPr>
          <p:nvPr/>
        </p:nvPicPr>
        <p:blipFill>
          <a:blip r:embed="rId2" cstate="print">
            <a:extLst>
              <a:ext uri="{28A0092B-C50C-407E-A947-70E740481C1C}">
                <a14:useLocalDpi xmlns:a14="http://schemas.microsoft.com/office/drawing/2010/main" val="0"/>
              </a:ext>
            </a:extLst>
          </a:blip>
          <a:srcRect l="1525" r="1525"/>
          <a:stretch/>
        </p:blipFill>
        <p:spPr>
          <a:xfrm>
            <a:off x="1981200" y="1276350"/>
            <a:ext cx="5181600" cy="3129365"/>
          </a:xfrm>
          <a:prstGeom prst="rect">
            <a:avLst/>
          </a:prstGeom>
        </p:spPr>
      </p:pic>
      <p:sp>
        <p:nvSpPr>
          <p:cNvPr id="6" name="TextBox 5">
            <a:extLst>
              <a:ext uri="{FF2B5EF4-FFF2-40B4-BE49-F238E27FC236}">
                <a16:creationId xmlns:a16="http://schemas.microsoft.com/office/drawing/2014/main" id="{25800BB3-19A3-0310-BE59-CDEF780BBCCD}"/>
              </a:ext>
            </a:extLst>
          </p:cNvPr>
          <p:cNvSpPr txBox="1"/>
          <p:nvPr/>
        </p:nvSpPr>
        <p:spPr>
          <a:xfrm>
            <a:off x="3917770" y="4489216"/>
            <a:ext cx="959031" cy="213585"/>
          </a:xfrm>
          <a:prstGeom prst="rect">
            <a:avLst/>
          </a:prstGeom>
          <a:noFill/>
          <a:ln>
            <a:noFill/>
          </a:ln>
        </p:spPr>
        <p:txBody>
          <a:bodyPr wrap="square" rtlCol="0">
            <a:spAutoFit/>
          </a:bodyPr>
          <a:lstStyle/>
          <a:p>
            <a:pPr algn="just"/>
            <a:r>
              <a:rPr lang="ro-RO" sz="788" dirty="0">
                <a:latin typeface="Myriad Pro Cond" panose="020B0506030403020204" pitchFamily="34" charset="0"/>
                <a:cs typeface="Calibri Light" panose="020F0302020204030204" pitchFamily="34" charset="0"/>
              </a:rPr>
              <a:t>Surse: Date de trafic AAR</a:t>
            </a:r>
            <a:endParaRPr lang="en-US" sz="788" dirty="0">
              <a:latin typeface="Myriad Pro Cond" panose="020B050603040302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8AEABD84-938C-E3C8-3539-784CFB27E831}"/>
              </a:ext>
            </a:extLst>
          </p:cNvPr>
          <p:cNvSpPr txBox="1"/>
          <p:nvPr/>
        </p:nvSpPr>
        <p:spPr>
          <a:xfrm>
            <a:off x="228600" y="193693"/>
            <a:ext cx="5600700" cy="430887"/>
          </a:xfrm>
          <a:prstGeom prst="rect">
            <a:avLst/>
          </a:prstGeom>
          <a:noFill/>
        </p:spPr>
        <p:txBody>
          <a:bodyPr wrap="square" rtlCol="0">
            <a:spAutoFit/>
          </a:bodyPr>
          <a:lstStyle/>
          <a:p>
            <a:r>
              <a:rPr lang="fr-FR" sz="2200" b="1" dirty="0">
                <a:solidFill>
                  <a:schemeClr val="bg1"/>
                </a:solidFill>
                <a:latin typeface="Myriad Pro Cond" panose="020B0506030403020204" pitchFamily="34" charset="0"/>
                <a:cs typeface="Calibri Light" panose="020F0302020204030204" pitchFamily="34" charset="0"/>
              </a:rPr>
              <a:t>DATE DE TRAFIC – </a:t>
            </a:r>
            <a:r>
              <a:rPr lang="fr-FR" sz="2200" b="1" dirty="0">
                <a:solidFill>
                  <a:srgbClr val="1CB6EA"/>
                </a:solidFill>
                <a:latin typeface="Myriad Pro Cond" panose="020B0506030403020204" pitchFamily="34" charset="0"/>
                <a:cs typeface="Calibri Light" panose="020F0302020204030204" pitchFamily="34" charset="0"/>
              </a:rPr>
              <a:t>AAR </a:t>
            </a:r>
            <a:r>
              <a:rPr lang="ro-RO" sz="2200" b="1" dirty="0">
                <a:solidFill>
                  <a:srgbClr val="1CB6EA"/>
                </a:solidFill>
                <a:latin typeface="Myriad Pro Cond" panose="020B0506030403020204" pitchFamily="34" charset="0"/>
                <a:cs typeface="Calibri Light" panose="020F0302020204030204" pitchFamily="34" charset="0"/>
              </a:rPr>
              <a:t>2019 - </a:t>
            </a:r>
            <a:r>
              <a:rPr lang="fr-FR" sz="2200" b="1" dirty="0">
                <a:solidFill>
                  <a:srgbClr val="1CB6EA"/>
                </a:solidFill>
                <a:latin typeface="Myriad Pro Cond" panose="020B0506030403020204" pitchFamily="34" charset="0"/>
                <a:cs typeface="Calibri Light" panose="020F0302020204030204" pitchFamily="34" charset="0"/>
              </a:rPr>
              <a:t>202</a:t>
            </a:r>
            <a:r>
              <a:rPr lang="ro-RO" sz="2200" b="1" dirty="0">
                <a:solidFill>
                  <a:srgbClr val="1CB6EA"/>
                </a:solidFill>
                <a:latin typeface="Myriad Pro Cond" panose="020B0506030403020204" pitchFamily="34" charset="0"/>
                <a:cs typeface="Calibri Light" panose="020F0302020204030204" pitchFamily="34" charset="0"/>
              </a:rPr>
              <a:t>4</a:t>
            </a:r>
            <a:r>
              <a:rPr lang="fr-FR" sz="2200" b="1" dirty="0">
                <a:solidFill>
                  <a:srgbClr val="1CB6EA"/>
                </a:solidFill>
                <a:latin typeface="Myriad Pro Cond" panose="020B0506030403020204" pitchFamily="34" charset="0"/>
                <a:cs typeface="Calibri Light" panose="020F0302020204030204" pitchFamily="34" charset="0"/>
              </a:rPr>
              <a:t> </a:t>
            </a:r>
            <a:endParaRPr lang="en-US" sz="2200" b="1" dirty="0">
              <a:solidFill>
                <a:srgbClr val="1CB6EA"/>
              </a:solidFill>
              <a:latin typeface="Myriad Pro Cond" panose="020B050603040302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4BC6F14A-9B89-CACF-A727-B352858EAB4A}"/>
              </a:ext>
            </a:extLst>
          </p:cNvPr>
          <p:cNvSpPr txBox="1"/>
          <p:nvPr/>
        </p:nvSpPr>
        <p:spPr>
          <a:xfrm>
            <a:off x="1596935" y="824239"/>
            <a:ext cx="5600700" cy="523220"/>
          </a:xfrm>
          <a:prstGeom prst="rect">
            <a:avLst/>
          </a:prstGeom>
          <a:solidFill>
            <a:schemeClr val="accent5">
              <a:lumMod val="20000"/>
              <a:lumOff val="80000"/>
            </a:schemeClr>
          </a:solidFill>
        </p:spPr>
        <p:txBody>
          <a:bodyPr wrap="square" rtlCol="0">
            <a:spAutoFit/>
          </a:bodyPr>
          <a:lstStyle/>
          <a:p>
            <a:pPr algn="ctr"/>
            <a:r>
              <a:rPr lang="it-IT" sz="1400" b="1" dirty="0">
                <a:solidFill>
                  <a:srgbClr val="002060"/>
                </a:solidFill>
                <a:latin typeface="Myriad Pro Cond" panose="020B0506030403020204" pitchFamily="34" charset="0"/>
              </a:rPr>
              <a:t>EVOLUȚIE </a:t>
            </a:r>
            <a:r>
              <a:rPr lang="it-IT" sz="1400" b="1" dirty="0">
                <a:solidFill>
                  <a:srgbClr val="0070C0"/>
                </a:solidFill>
                <a:latin typeface="Myriad Pro Cond" panose="020B0506030403020204" pitchFamily="34" charset="0"/>
              </a:rPr>
              <a:t>TRAFIC TOTAL DE PASAGERI </a:t>
            </a:r>
            <a:r>
              <a:rPr lang="it-IT" sz="1400" b="1" dirty="0">
                <a:solidFill>
                  <a:srgbClr val="002060"/>
                </a:solidFill>
                <a:latin typeface="Myriad Pro Cond" panose="020B0506030403020204" pitchFamily="34" charset="0"/>
              </a:rPr>
              <a:t>PE AEROPORTURILE DIN ROMÂNIA ÎN </a:t>
            </a:r>
            <a:endParaRPr lang="ro-RO" sz="1400" b="1" dirty="0">
              <a:solidFill>
                <a:srgbClr val="002060"/>
              </a:solidFill>
              <a:latin typeface="Myriad Pro Cond" panose="020B0506030403020204" pitchFamily="34" charset="0"/>
            </a:endParaRPr>
          </a:p>
          <a:p>
            <a:pPr algn="ctr"/>
            <a:r>
              <a:rPr lang="ro-RO" sz="1400" b="1" dirty="0">
                <a:solidFill>
                  <a:srgbClr val="0070C0"/>
                </a:solidFill>
                <a:latin typeface="Myriad Pro Cond" panose="020B0506030403020204" pitchFamily="34" charset="0"/>
              </a:rPr>
              <a:t>2024 vs. 2023 vs. 2019</a:t>
            </a:r>
            <a:endParaRPr lang="en-GB" sz="1400" dirty="0">
              <a:solidFill>
                <a:srgbClr val="0070C0"/>
              </a:solidFill>
              <a:latin typeface="Myriad Pro Cond" panose="020B0506030403020204" pitchFamily="34" charset="0"/>
            </a:endParaRPr>
          </a:p>
        </p:txBody>
      </p:sp>
      <p:sp>
        <p:nvSpPr>
          <p:cNvPr id="5" name="Slide Number Placeholder 4">
            <a:extLst>
              <a:ext uri="{FF2B5EF4-FFF2-40B4-BE49-F238E27FC236}">
                <a16:creationId xmlns:a16="http://schemas.microsoft.com/office/drawing/2014/main" id="{41D9B879-DE36-C9F7-0C06-F8704CCC2CC3}"/>
              </a:ext>
            </a:extLst>
          </p:cNvPr>
          <p:cNvSpPr>
            <a:spLocks noGrp="1"/>
          </p:cNvSpPr>
          <p:nvPr>
            <p:ph type="sldNum" sz="quarter" idx="12"/>
          </p:nvPr>
        </p:nvSpPr>
        <p:spPr>
          <a:xfrm>
            <a:off x="7086600" y="4781550"/>
            <a:ext cx="1600200" cy="205383"/>
          </a:xfrm>
        </p:spPr>
        <p:txBody>
          <a:bodyPr/>
          <a:lstStyle/>
          <a:p>
            <a:fld id="{0DF37E8C-2FE8-4114-AAAF-4CAB1BDF1549}" type="slidenum">
              <a:rPr lang="en-US" b="1" smtClean="0">
                <a:solidFill>
                  <a:srgbClr val="092138"/>
                </a:solidFill>
              </a:rPr>
              <a:t>3</a:t>
            </a:fld>
            <a:endParaRPr lang="en-US" b="1" dirty="0">
              <a:solidFill>
                <a:srgbClr val="092138"/>
              </a:solidFill>
            </a:endParaRPr>
          </a:p>
        </p:txBody>
      </p:sp>
    </p:spTree>
    <p:extLst>
      <p:ext uri="{BB962C8B-B14F-4D97-AF65-F5344CB8AC3E}">
        <p14:creationId xmlns:p14="http://schemas.microsoft.com/office/powerpoint/2010/main" val="124822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800BB3-19A3-0310-BE59-CDEF780BBCCD}"/>
              </a:ext>
            </a:extLst>
          </p:cNvPr>
          <p:cNvSpPr txBox="1"/>
          <p:nvPr/>
        </p:nvSpPr>
        <p:spPr>
          <a:xfrm>
            <a:off x="3810000" y="4557437"/>
            <a:ext cx="1295400" cy="213585"/>
          </a:xfrm>
          <a:prstGeom prst="rect">
            <a:avLst/>
          </a:prstGeom>
          <a:noFill/>
          <a:ln>
            <a:noFill/>
          </a:ln>
        </p:spPr>
        <p:txBody>
          <a:bodyPr wrap="square" rtlCol="0">
            <a:spAutoFit/>
          </a:bodyPr>
          <a:lstStyle/>
          <a:p>
            <a:pPr algn="just"/>
            <a:r>
              <a:rPr lang="ro-RO" sz="788" dirty="0">
                <a:latin typeface="Myriad Pro Cond" panose="020B0506030403020204" pitchFamily="34" charset="0"/>
                <a:cs typeface="Calibri Light" panose="020F0302020204030204" pitchFamily="34" charset="0"/>
              </a:rPr>
              <a:t>Surse: Date de trafic AAR</a:t>
            </a:r>
            <a:endParaRPr lang="en-US" sz="788" dirty="0">
              <a:latin typeface="Myriad Pro Cond" panose="020B050603040302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8AEABD84-938C-E3C8-3539-784CFB27E831}"/>
              </a:ext>
            </a:extLst>
          </p:cNvPr>
          <p:cNvSpPr txBox="1"/>
          <p:nvPr/>
        </p:nvSpPr>
        <p:spPr>
          <a:xfrm>
            <a:off x="304800" y="237357"/>
            <a:ext cx="5600700" cy="430887"/>
          </a:xfrm>
          <a:prstGeom prst="rect">
            <a:avLst/>
          </a:prstGeom>
          <a:noFill/>
        </p:spPr>
        <p:txBody>
          <a:bodyPr wrap="square" rtlCol="0">
            <a:spAutoFit/>
          </a:bodyPr>
          <a:lstStyle/>
          <a:p>
            <a:r>
              <a:rPr lang="ro-RO" sz="2200" b="1" dirty="0">
                <a:solidFill>
                  <a:schemeClr val="bg1"/>
                </a:solidFill>
                <a:latin typeface="Myriad Pro Cond" panose="020B0506030403020204" pitchFamily="34" charset="0"/>
                <a:cs typeface="Calibri Light" panose="020F0302020204030204" pitchFamily="34" charset="0"/>
              </a:rPr>
              <a:t>DATE TRAFIC </a:t>
            </a:r>
            <a:r>
              <a:rPr lang="fr-FR" sz="2200" b="1" dirty="0">
                <a:solidFill>
                  <a:schemeClr val="bg1"/>
                </a:solidFill>
                <a:latin typeface="Myriad Pro Cond" panose="020B0506030403020204" pitchFamily="34" charset="0"/>
                <a:cs typeface="Calibri Light" panose="020F0302020204030204" pitchFamily="34" charset="0"/>
              </a:rPr>
              <a:t>– </a:t>
            </a:r>
            <a:r>
              <a:rPr lang="fr-FR" sz="2200" b="1" dirty="0">
                <a:solidFill>
                  <a:srgbClr val="1CB6EA"/>
                </a:solidFill>
                <a:latin typeface="Myriad Pro Cond" panose="020B0506030403020204" pitchFamily="34" charset="0"/>
                <a:cs typeface="Calibri Light" panose="020F0302020204030204" pitchFamily="34" charset="0"/>
              </a:rPr>
              <a:t>AAR 202</a:t>
            </a:r>
            <a:r>
              <a:rPr lang="ro-RO" sz="2200" b="1" dirty="0">
                <a:solidFill>
                  <a:srgbClr val="1CB6EA"/>
                </a:solidFill>
                <a:latin typeface="Myriad Pro Cond" panose="020B0506030403020204" pitchFamily="34" charset="0"/>
                <a:cs typeface="Calibri Light" panose="020F0302020204030204" pitchFamily="34" charset="0"/>
              </a:rPr>
              <a:t>4 (1)</a:t>
            </a:r>
            <a:r>
              <a:rPr lang="fr-FR" sz="2200" b="1" dirty="0">
                <a:solidFill>
                  <a:srgbClr val="1CB6EA"/>
                </a:solidFill>
                <a:latin typeface="Myriad Pro Cond" panose="020B0506030403020204" pitchFamily="34" charset="0"/>
                <a:cs typeface="Calibri Light" panose="020F0302020204030204" pitchFamily="34" charset="0"/>
              </a:rPr>
              <a:t> </a:t>
            </a:r>
            <a:endParaRPr lang="en-US" sz="2200" b="1" dirty="0">
              <a:solidFill>
                <a:srgbClr val="1CB6EA"/>
              </a:solidFill>
              <a:latin typeface="Myriad Pro Cond" panose="020B050603040302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F33E236C-B3C5-E226-748F-7C72DC32D0FD}"/>
              </a:ext>
            </a:extLst>
          </p:cNvPr>
          <p:cNvPicPr>
            <a:picLocks noChangeAspect="1"/>
          </p:cNvPicPr>
          <p:nvPr/>
        </p:nvPicPr>
        <p:blipFill>
          <a:blip r:embed="rId2">
            <a:extLst>
              <a:ext uri="{28A0092B-C50C-407E-A947-70E740481C1C}">
                <a14:useLocalDpi xmlns:a14="http://schemas.microsoft.com/office/drawing/2010/main" val="0"/>
              </a:ext>
            </a:extLst>
          </a:blip>
          <a:srcRect t="-1538" b="-45"/>
          <a:stretch/>
        </p:blipFill>
        <p:spPr>
          <a:xfrm>
            <a:off x="1219200" y="1131579"/>
            <a:ext cx="6307125" cy="3422048"/>
          </a:xfrm>
          <a:prstGeom prst="rect">
            <a:avLst/>
          </a:prstGeom>
        </p:spPr>
      </p:pic>
      <p:sp>
        <p:nvSpPr>
          <p:cNvPr id="10" name="TextBox 9">
            <a:extLst>
              <a:ext uri="{FF2B5EF4-FFF2-40B4-BE49-F238E27FC236}">
                <a16:creationId xmlns:a16="http://schemas.microsoft.com/office/drawing/2014/main" id="{CDF27854-B60D-9E8B-61F1-D1713D76BBA9}"/>
              </a:ext>
            </a:extLst>
          </p:cNvPr>
          <p:cNvSpPr txBox="1"/>
          <p:nvPr/>
        </p:nvSpPr>
        <p:spPr>
          <a:xfrm>
            <a:off x="773905" y="847203"/>
            <a:ext cx="7010399" cy="307777"/>
          </a:xfrm>
          <a:prstGeom prst="rect">
            <a:avLst/>
          </a:prstGeom>
          <a:solidFill>
            <a:schemeClr val="accent1">
              <a:lumMod val="20000"/>
              <a:lumOff val="80000"/>
            </a:schemeClr>
          </a:solidFill>
        </p:spPr>
        <p:txBody>
          <a:bodyPr wrap="square" rtlCol="0">
            <a:spAutoFit/>
          </a:bodyPr>
          <a:lstStyle/>
          <a:p>
            <a:pPr algn="ctr"/>
            <a:r>
              <a:rPr lang="it-IT" sz="1400" b="1" dirty="0">
                <a:latin typeface="Myriad Pro Cond" panose="020B0506030403020204" pitchFamily="34" charset="0"/>
              </a:rPr>
              <a:t>TRAFICUL DE PASAGERI PE AEROPORTURILE DIN ROMÂNIA</a:t>
            </a:r>
            <a:r>
              <a:rPr lang="ro-RO" sz="1400" b="1" dirty="0">
                <a:latin typeface="Myriad Pro Cond" panose="020B0506030403020204" pitchFamily="34" charset="0"/>
              </a:rPr>
              <a:t> </a:t>
            </a:r>
            <a:r>
              <a:rPr lang="it-IT" sz="1400" b="1" dirty="0">
                <a:latin typeface="Myriad Pro Cond" panose="020B0506030403020204" pitchFamily="34" charset="0"/>
              </a:rPr>
              <a:t>ÎN </a:t>
            </a:r>
            <a:r>
              <a:rPr lang="ro-RO" sz="1400" b="1" dirty="0">
                <a:solidFill>
                  <a:srgbClr val="0070C0"/>
                </a:solidFill>
                <a:latin typeface="Myriad Pro Cond" panose="020B0506030403020204" pitchFamily="34" charset="0"/>
              </a:rPr>
              <a:t>ANUL 2024</a:t>
            </a:r>
            <a:endParaRPr lang="en-GB" sz="1400" b="1" dirty="0">
              <a:solidFill>
                <a:srgbClr val="0070C0"/>
              </a:solidFill>
              <a:latin typeface="Myriad Pro Cond" panose="020B0506030403020204" pitchFamily="34" charset="0"/>
            </a:endParaRPr>
          </a:p>
        </p:txBody>
      </p:sp>
      <p:sp>
        <p:nvSpPr>
          <p:cNvPr id="11" name="TextBox 10">
            <a:extLst>
              <a:ext uri="{FF2B5EF4-FFF2-40B4-BE49-F238E27FC236}">
                <a16:creationId xmlns:a16="http://schemas.microsoft.com/office/drawing/2014/main" id="{4D84696B-A0C2-15BC-145D-C1F3B551F5FD}"/>
              </a:ext>
            </a:extLst>
          </p:cNvPr>
          <p:cNvSpPr txBox="1"/>
          <p:nvPr/>
        </p:nvSpPr>
        <p:spPr>
          <a:xfrm>
            <a:off x="2895600" y="1733550"/>
            <a:ext cx="4140043" cy="584775"/>
          </a:xfrm>
          <a:prstGeom prst="rect">
            <a:avLst/>
          </a:prstGeom>
          <a:solidFill>
            <a:srgbClr val="00579D"/>
          </a:solidFill>
        </p:spPr>
        <p:txBody>
          <a:bodyPr wrap="square" rtlCol="0">
            <a:spAutoFit/>
          </a:bodyPr>
          <a:lstStyle/>
          <a:p>
            <a:pPr algn="ctr"/>
            <a:r>
              <a:rPr lang="ro-RO" sz="1400" b="1" dirty="0">
                <a:solidFill>
                  <a:schemeClr val="bg1"/>
                </a:solidFill>
              </a:rPr>
              <a:t>Total pasageri înregistrați în anul 2024: </a:t>
            </a:r>
          </a:p>
          <a:p>
            <a:pPr algn="ctr"/>
            <a:r>
              <a:rPr lang="ro-RO" b="1" dirty="0">
                <a:solidFill>
                  <a:srgbClr val="23B9D3"/>
                </a:solidFill>
              </a:rPr>
              <a:t>26.033.</a:t>
            </a:r>
            <a:r>
              <a:rPr lang="en-US" b="1" dirty="0">
                <a:solidFill>
                  <a:srgbClr val="23B9D3"/>
                </a:solidFill>
              </a:rPr>
              <a:t>000</a:t>
            </a:r>
            <a:r>
              <a:rPr lang="ro-RO" b="1" dirty="0">
                <a:solidFill>
                  <a:srgbClr val="23B9D3"/>
                </a:solidFill>
              </a:rPr>
              <a:t> pasageri</a:t>
            </a:r>
            <a:endParaRPr lang="en-GB" dirty="0">
              <a:solidFill>
                <a:srgbClr val="23B9D3"/>
              </a:solidFill>
            </a:endParaRPr>
          </a:p>
        </p:txBody>
      </p:sp>
      <p:sp>
        <p:nvSpPr>
          <p:cNvPr id="7" name="Slide Number Placeholder 6">
            <a:extLst>
              <a:ext uri="{FF2B5EF4-FFF2-40B4-BE49-F238E27FC236}">
                <a16:creationId xmlns:a16="http://schemas.microsoft.com/office/drawing/2014/main" id="{E12E1790-30F0-738B-3901-E8B34181AA56}"/>
              </a:ext>
            </a:extLst>
          </p:cNvPr>
          <p:cNvSpPr>
            <a:spLocks noGrp="1"/>
          </p:cNvSpPr>
          <p:nvPr>
            <p:ph type="sldNum" sz="quarter" idx="12"/>
          </p:nvPr>
        </p:nvSpPr>
        <p:spPr>
          <a:xfrm>
            <a:off x="7239000" y="4771022"/>
            <a:ext cx="1600200" cy="205383"/>
          </a:xfrm>
        </p:spPr>
        <p:txBody>
          <a:bodyPr/>
          <a:lstStyle/>
          <a:p>
            <a:fld id="{0DF37E8C-2FE8-4114-AAAF-4CAB1BDF1549}" type="slidenum">
              <a:rPr lang="en-US" b="1" smtClean="0">
                <a:solidFill>
                  <a:srgbClr val="092138"/>
                </a:solidFill>
              </a:rPr>
              <a:t>4</a:t>
            </a:fld>
            <a:endParaRPr lang="en-US" b="1" dirty="0">
              <a:solidFill>
                <a:srgbClr val="092138"/>
              </a:solidFill>
            </a:endParaRPr>
          </a:p>
        </p:txBody>
      </p:sp>
    </p:spTree>
    <p:extLst>
      <p:ext uri="{BB962C8B-B14F-4D97-AF65-F5344CB8AC3E}">
        <p14:creationId xmlns:p14="http://schemas.microsoft.com/office/powerpoint/2010/main" val="108729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5ACC0-EBA4-FF8E-AE17-071BE1553DE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7C3EFDA-331B-5B86-9B42-F59027113C89}"/>
              </a:ext>
            </a:extLst>
          </p:cNvPr>
          <p:cNvSpPr txBox="1"/>
          <p:nvPr/>
        </p:nvSpPr>
        <p:spPr>
          <a:xfrm>
            <a:off x="3886200" y="4552951"/>
            <a:ext cx="1123950" cy="213585"/>
          </a:xfrm>
          <a:prstGeom prst="rect">
            <a:avLst/>
          </a:prstGeom>
          <a:noFill/>
          <a:ln>
            <a:noFill/>
          </a:ln>
        </p:spPr>
        <p:txBody>
          <a:bodyPr wrap="square" rtlCol="0">
            <a:spAutoFit/>
          </a:bodyPr>
          <a:lstStyle/>
          <a:p>
            <a:pPr algn="just"/>
            <a:r>
              <a:rPr lang="ro-RO" sz="788" dirty="0">
                <a:latin typeface="Myriad Pro Cond" panose="020B0506030403020204" pitchFamily="34" charset="0"/>
                <a:cs typeface="Calibri Light" panose="020F0302020204030204" pitchFamily="34" charset="0"/>
              </a:rPr>
              <a:t>Surse: Date de trafic AAR</a:t>
            </a:r>
            <a:endParaRPr lang="en-US" sz="788" dirty="0">
              <a:latin typeface="Myriad Pro Cond" panose="020B050603040302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E71B937D-C96D-D9B7-73C9-00A4F484D492}"/>
              </a:ext>
            </a:extLst>
          </p:cNvPr>
          <p:cNvSpPr>
            <a:spLocks noGrp="1"/>
          </p:cNvSpPr>
          <p:nvPr>
            <p:ph type="sldNum" sz="quarter" idx="12"/>
          </p:nvPr>
        </p:nvSpPr>
        <p:spPr>
          <a:xfrm>
            <a:off x="7162800" y="4748333"/>
            <a:ext cx="1600200" cy="205383"/>
          </a:xfrm>
        </p:spPr>
        <p:txBody>
          <a:bodyPr/>
          <a:lstStyle/>
          <a:p>
            <a:fld id="{0DF37E8C-2FE8-4114-AAAF-4CAB1BDF1549}" type="slidenum">
              <a:rPr lang="en-US" b="1" smtClean="0">
                <a:solidFill>
                  <a:srgbClr val="092138"/>
                </a:solidFill>
              </a:rPr>
              <a:t>5</a:t>
            </a:fld>
            <a:endParaRPr lang="en-US" b="1" dirty="0">
              <a:solidFill>
                <a:srgbClr val="092138"/>
              </a:solidFill>
            </a:endParaRPr>
          </a:p>
        </p:txBody>
      </p:sp>
      <p:sp>
        <p:nvSpPr>
          <p:cNvPr id="2" name="TextBox 1">
            <a:extLst>
              <a:ext uri="{FF2B5EF4-FFF2-40B4-BE49-F238E27FC236}">
                <a16:creationId xmlns:a16="http://schemas.microsoft.com/office/drawing/2014/main" id="{E862B563-E3D1-475C-6C55-45B52BA3D799}"/>
              </a:ext>
            </a:extLst>
          </p:cNvPr>
          <p:cNvSpPr txBox="1"/>
          <p:nvPr/>
        </p:nvSpPr>
        <p:spPr>
          <a:xfrm>
            <a:off x="304800" y="237357"/>
            <a:ext cx="5600700" cy="430887"/>
          </a:xfrm>
          <a:prstGeom prst="rect">
            <a:avLst/>
          </a:prstGeom>
          <a:noFill/>
        </p:spPr>
        <p:txBody>
          <a:bodyPr wrap="square" rtlCol="0">
            <a:spAutoFit/>
          </a:bodyPr>
          <a:lstStyle/>
          <a:p>
            <a:r>
              <a:rPr lang="fr-FR" sz="2200" b="1" dirty="0">
                <a:solidFill>
                  <a:schemeClr val="bg1"/>
                </a:solidFill>
                <a:latin typeface="Myriad Pro Cond" panose="020B0506030403020204" pitchFamily="34" charset="0"/>
                <a:cs typeface="Calibri Light" panose="020F0302020204030204" pitchFamily="34" charset="0"/>
              </a:rPr>
              <a:t>DATE DE TRAFIC – </a:t>
            </a:r>
            <a:r>
              <a:rPr lang="fr-FR" sz="2200" b="1" dirty="0">
                <a:solidFill>
                  <a:srgbClr val="1CB6EA"/>
                </a:solidFill>
                <a:latin typeface="Myriad Pro Cond" panose="020B0506030403020204" pitchFamily="34" charset="0"/>
                <a:cs typeface="Calibri Light" panose="020F0302020204030204" pitchFamily="34" charset="0"/>
              </a:rPr>
              <a:t>AAR 202</a:t>
            </a:r>
            <a:r>
              <a:rPr lang="ro-RO" sz="2200" b="1" dirty="0">
                <a:solidFill>
                  <a:srgbClr val="1CB6EA"/>
                </a:solidFill>
                <a:latin typeface="Myriad Pro Cond" panose="020B0506030403020204" pitchFamily="34" charset="0"/>
                <a:cs typeface="Calibri Light" panose="020F0302020204030204" pitchFamily="34" charset="0"/>
              </a:rPr>
              <a:t>4 (2)</a:t>
            </a:r>
            <a:r>
              <a:rPr lang="fr-FR" sz="2200" b="1" dirty="0">
                <a:solidFill>
                  <a:srgbClr val="1CB6EA"/>
                </a:solidFill>
                <a:latin typeface="Myriad Pro Cond" panose="020B0506030403020204" pitchFamily="34" charset="0"/>
                <a:cs typeface="Calibri Light" panose="020F0302020204030204" pitchFamily="34" charset="0"/>
              </a:rPr>
              <a:t> </a:t>
            </a:r>
            <a:endParaRPr lang="en-US" sz="2200" b="1" dirty="0">
              <a:solidFill>
                <a:srgbClr val="1CB6EA"/>
              </a:solidFill>
              <a:latin typeface="Myriad Pro Cond" panose="020B050603040302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773A043A-B3E2-A5D5-0E86-34ED53D2E661}"/>
              </a:ext>
            </a:extLst>
          </p:cNvPr>
          <p:cNvSpPr txBox="1"/>
          <p:nvPr/>
        </p:nvSpPr>
        <p:spPr>
          <a:xfrm>
            <a:off x="1028700" y="897517"/>
            <a:ext cx="6781800" cy="369332"/>
          </a:xfrm>
          <a:prstGeom prst="rect">
            <a:avLst/>
          </a:prstGeom>
          <a:solidFill>
            <a:schemeClr val="tx2">
              <a:lumMod val="20000"/>
              <a:lumOff val="80000"/>
            </a:schemeClr>
          </a:solidFill>
        </p:spPr>
        <p:txBody>
          <a:bodyPr wrap="square" rtlCol="0">
            <a:spAutoFit/>
          </a:bodyPr>
          <a:lstStyle/>
          <a:p>
            <a:pPr algn="ctr"/>
            <a:r>
              <a:rPr lang="ro-RO" b="1" dirty="0">
                <a:solidFill>
                  <a:srgbClr val="083A59"/>
                </a:solidFill>
                <a:latin typeface="Myriad Pro Cond" panose="020B0506030403020204" pitchFamily="34" charset="0"/>
              </a:rPr>
              <a:t>Trafic pasageri </a:t>
            </a:r>
            <a:r>
              <a:rPr lang="ro-RO" b="1" dirty="0">
                <a:solidFill>
                  <a:srgbClr val="1CB6EA"/>
                </a:solidFill>
                <a:latin typeface="Myriad Pro Cond" panose="020B0506030403020204" pitchFamily="34" charset="0"/>
              </a:rPr>
              <a:t>Schengen vs. Non-Schengen </a:t>
            </a:r>
            <a:r>
              <a:rPr lang="ro-RO" b="1" dirty="0">
                <a:solidFill>
                  <a:srgbClr val="083A59"/>
                </a:solidFill>
                <a:latin typeface="Myriad Pro Cond" panose="020B0506030403020204" pitchFamily="34" charset="0"/>
              </a:rPr>
              <a:t>în perioada </a:t>
            </a:r>
            <a:r>
              <a:rPr lang="en-US" b="1" dirty="0" err="1">
                <a:solidFill>
                  <a:srgbClr val="1CB6EA"/>
                </a:solidFill>
                <a:latin typeface="Myriad Pro Cond" panose="020B0506030403020204" pitchFamily="34" charset="0"/>
              </a:rPr>
              <a:t>aprilie</a:t>
            </a:r>
            <a:r>
              <a:rPr lang="ro-RO" b="1" dirty="0">
                <a:solidFill>
                  <a:srgbClr val="1CB6EA"/>
                </a:solidFill>
                <a:latin typeface="Myriad Pro Cond" panose="020B0506030403020204" pitchFamily="34" charset="0"/>
              </a:rPr>
              <a:t> – decembrie 2024  </a:t>
            </a:r>
            <a:endParaRPr lang="en-GB" dirty="0">
              <a:solidFill>
                <a:srgbClr val="1CB6EA"/>
              </a:solidFill>
              <a:latin typeface="Myriad Pro Cond" panose="020B0506030403020204" pitchFamily="34" charset="0"/>
            </a:endParaRPr>
          </a:p>
        </p:txBody>
      </p:sp>
      <p:pic>
        <p:nvPicPr>
          <p:cNvPr id="8" name="Picture 7" descr="A blue circle with white text&#10;&#10;Description automatically generated">
            <a:extLst>
              <a:ext uri="{FF2B5EF4-FFF2-40B4-BE49-F238E27FC236}">
                <a16:creationId xmlns:a16="http://schemas.microsoft.com/office/drawing/2014/main" id="{3CA257A2-9025-7541-F550-05DDA8CC26C8}"/>
              </a:ext>
            </a:extLst>
          </p:cNvPr>
          <p:cNvPicPr>
            <a:picLocks noChangeAspect="1"/>
          </p:cNvPicPr>
          <p:nvPr/>
        </p:nvPicPr>
        <p:blipFill>
          <a:blip r:embed="rId2" cstate="print">
            <a:extLst>
              <a:ext uri="{28A0092B-C50C-407E-A947-70E740481C1C}">
                <a14:useLocalDpi xmlns:a14="http://schemas.microsoft.com/office/drawing/2010/main" val="0"/>
              </a:ext>
            </a:extLst>
          </a:blip>
          <a:srcRect l="19704" t="4241" r="21182" b="5385"/>
          <a:stretch/>
        </p:blipFill>
        <p:spPr>
          <a:xfrm>
            <a:off x="2847975" y="1278279"/>
            <a:ext cx="3200400" cy="3069051"/>
          </a:xfrm>
          <a:prstGeom prst="rect">
            <a:avLst/>
          </a:prstGeom>
        </p:spPr>
      </p:pic>
      <p:sp>
        <p:nvSpPr>
          <p:cNvPr id="9" name="TextBox 8">
            <a:extLst>
              <a:ext uri="{FF2B5EF4-FFF2-40B4-BE49-F238E27FC236}">
                <a16:creationId xmlns:a16="http://schemas.microsoft.com/office/drawing/2014/main" id="{58A1B9B7-406B-52A9-DCE3-592F22E0E5F4}"/>
              </a:ext>
            </a:extLst>
          </p:cNvPr>
          <p:cNvSpPr txBox="1"/>
          <p:nvPr/>
        </p:nvSpPr>
        <p:spPr>
          <a:xfrm>
            <a:off x="4000500" y="2361259"/>
            <a:ext cx="838200" cy="646331"/>
          </a:xfrm>
          <a:prstGeom prst="rect">
            <a:avLst/>
          </a:prstGeom>
          <a:noFill/>
        </p:spPr>
        <p:txBody>
          <a:bodyPr wrap="square" rtlCol="0">
            <a:spAutoFit/>
          </a:bodyPr>
          <a:lstStyle/>
          <a:p>
            <a:pPr algn="ctr"/>
            <a:r>
              <a:rPr lang="en-US" b="1" dirty="0">
                <a:solidFill>
                  <a:srgbClr val="083A59"/>
                </a:solidFill>
                <a:latin typeface="Myriad Pro Cond" panose="020B0506030403020204" pitchFamily="34" charset="0"/>
              </a:rPr>
              <a:t>Apr</a:t>
            </a:r>
            <a:r>
              <a:rPr lang="ro-RO" b="1" dirty="0">
                <a:solidFill>
                  <a:srgbClr val="083A59"/>
                </a:solidFill>
                <a:latin typeface="Myriad Pro Cond" panose="020B0506030403020204" pitchFamily="34" charset="0"/>
              </a:rPr>
              <a:t>-Dec 2024</a:t>
            </a:r>
            <a:endParaRPr lang="en-US" b="1" dirty="0">
              <a:solidFill>
                <a:srgbClr val="083A59"/>
              </a:solidFill>
              <a:latin typeface="Myriad Pro Cond" panose="020B0506030403020204" pitchFamily="34" charset="0"/>
            </a:endParaRPr>
          </a:p>
        </p:txBody>
      </p:sp>
    </p:spTree>
    <p:extLst>
      <p:ext uri="{BB962C8B-B14F-4D97-AF65-F5344CB8AC3E}">
        <p14:creationId xmlns:p14="http://schemas.microsoft.com/office/powerpoint/2010/main" val="368151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4D558D-A0BB-9679-329C-74914062AA7F}"/>
              </a:ext>
            </a:extLst>
          </p:cNvPr>
          <p:cNvPicPr>
            <a:picLocks noChangeAspect="1"/>
          </p:cNvPicPr>
          <p:nvPr/>
        </p:nvPicPr>
        <p:blipFill>
          <a:blip r:embed="rId2">
            <a:extLst>
              <a:ext uri="{28A0092B-C50C-407E-A947-70E740481C1C}">
                <a14:useLocalDpi xmlns:a14="http://schemas.microsoft.com/office/drawing/2010/main" val="0"/>
              </a:ext>
            </a:extLst>
          </a:blip>
          <a:srcRect l="3201" t="986" r="3199" b="986"/>
          <a:stretch/>
        </p:blipFill>
        <p:spPr>
          <a:xfrm>
            <a:off x="2209800" y="1222999"/>
            <a:ext cx="4876800" cy="3222336"/>
          </a:xfrm>
          <a:prstGeom prst="rect">
            <a:avLst/>
          </a:prstGeom>
        </p:spPr>
      </p:pic>
      <p:sp>
        <p:nvSpPr>
          <p:cNvPr id="6" name="TextBox 5">
            <a:extLst>
              <a:ext uri="{FF2B5EF4-FFF2-40B4-BE49-F238E27FC236}">
                <a16:creationId xmlns:a16="http://schemas.microsoft.com/office/drawing/2014/main" id="{25800BB3-19A3-0310-BE59-CDEF780BBCCD}"/>
              </a:ext>
            </a:extLst>
          </p:cNvPr>
          <p:cNvSpPr txBox="1"/>
          <p:nvPr/>
        </p:nvSpPr>
        <p:spPr>
          <a:xfrm>
            <a:off x="3886200" y="4552951"/>
            <a:ext cx="1123950" cy="213585"/>
          </a:xfrm>
          <a:prstGeom prst="rect">
            <a:avLst/>
          </a:prstGeom>
          <a:noFill/>
          <a:ln>
            <a:noFill/>
          </a:ln>
        </p:spPr>
        <p:txBody>
          <a:bodyPr wrap="square" rtlCol="0">
            <a:spAutoFit/>
          </a:bodyPr>
          <a:lstStyle/>
          <a:p>
            <a:pPr algn="just"/>
            <a:r>
              <a:rPr lang="ro-RO" sz="788" dirty="0">
                <a:latin typeface="Myriad Pro Cond" panose="020B0506030403020204" pitchFamily="34" charset="0"/>
                <a:cs typeface="Calibri Light" panose="020F0302020204030204" pitchFamily="34" charset="0"/>
              </a:rPr>
              <a:t>Surse: Date de trafic AAR</a:t>
            </a:r>
            <a:endParaRPr lang="en-US" sz="788" dirty="0">
              <a:latin typeface="Myriad Pro Cond" panose="020B050603040302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53174FED-9ED4-28AA-922C-4490E00E1594}"/>
              </a:ext>
            </a:extLst>
          </p:cNvPr>
          <p:cNvSpPr>
            <a:spLocks noGrp="1"/>
          </p:cNvSpPr>
          <p:nvPr>
            <p:ph type="sldNum" sz="quarter" idx="12"/>
          </p:nvPr>
        </p:nvSpPr>
        <p:spPr>
          <a:xfrm>
            <a:off x="7162800" y="4748333"/>
            <a:ext cx="1600200" cy="205383"/>
          </a:xfrm>
        </p:spPr>
        <p:txBody>
          <a:bodyPr/>
          <a:lstStyle/>
          <a:p>
            <a:fld id="{0DF37E8C-2FE8-4114-AAAF-4CAB1BDF1549}" type="slidenum">
              <a:rPr lang="en-US" b="1" smtClean="0">
                <a:solidFill>
                  <a:srgbClr val="092138"/>
                </a:solidFill>
              </a:rPr>
              <a:t>6</a:t>
            </a:fld>
            <a:endParaRPr lang="en-US" b="1" dirty="0">
              <a:solidFill>
                <a:srgbClr val="092138"/>
              </a:solidFill>
            </a:endParaRPr>
          </a:p>
        </p:txBody>
      </p:sp>
      <p:sp>
        <p:nvSpPr>
          <p:cNvPr id="2" name="TextBox 1">
            <a:extLst>
              <a:ext uri="{FF2B5EF4-FFF2-40B4-BE49-F238E27FC236}">
                <a16:creationId xmlns:a16="http://schemas.microsoft.com/office/drawing/2014/main" id="{ADF458EE-57D3-0415-8B15-E0B530A2C916}"/>
              </a:ext>
            </a:extLst>
          </p:cNvPr>
          <p:cNvSpPr txBox="1"/>
          <p:nvPr/>
        </p:nvSpPr>
        <p:spPr>
          <a:xfrm>
            <a:off x="304800" y="237357"/>
            <a:ext cx="5600700" cy="430887"/>
          </a:xfrm>
          <a:prstGeom prst="rect">
            <a:avLst/>
          </a:prstGeom>
          <a:noFill/>
        </p:spPr>
        <p:txBody>
          <a:bodyPr wrap="square" rtlCol="0">
            <a:spAutoFit/>
          </a:bodyPr>
          <a:lstStyle/>
          <a:p>
            <a:r>
              <a:rPr lang="fr-FR" sz="2200" b="1" dirty="0">
                <a:solidFill>
                  <a:schemeClr val="bg1"/>
                </a:solidFill>
                <a:latin typeface="Myriad Pro Cond" panose="020B0506030403020204" pitchFamily="34" charset="0"/>
                <a:cs typeface="Calibri Light" panose="020F0302020204030204" pitchFamily="34" charset="0"/>
              </a:rPr>
              <a:t>DATE DE TRAFIC – </a:t>
            </a:r>
            <a:r>
              <a:rPr lang="fr-FR" sz="2200" b="1" dirty="0">
                <a:solidFill>
                  <a:srgbClr val="1CB6EA"/>
                </a:solidFill>
                <a:latin typeface="Myriad Pro Cond" panose="020B0506030403020204" pitchFamily="34" charset="0"/>
                <a:cs typeface="Calibri Light" panose="020F0302020204030204" pitchFamily="34" charset="0"/>
              </a:rPr>
              <a:t>AAR 202</a:t>
            </a:r>
            <a:r>
              <a:rPr lang="ro-RO" sz="2200" b="1" dirty="0">
                <a:solidFill>
                  <a:srgbClr val="1CB6EA"/>
                </a:solidFill>
                <a:latin typeface="Myriad Pro Cond" panose="020B0506030403020204" pitchFamily="34" charset="0"/>
                <a:cs typeface="Calibri Light" panose="020F0302020204030204" pitchFamily="34" charset="0"/>
              </a:rPr>
              <a:t>4 (3)</a:t>
            </a:r>
            <a:r>
              <a:rPr lang="fr-FR" sz="2200" b="1" dirty="0">
                <a:solidFill>
                  <a:srgbClr val="1CB6EA"/>
                </a:solidFill>
                <a:latin typeface="Myriad Pro Cond" panose="020B0506030403020204" pitchFamily="34" charset="0"/>
                <a:cs typeface="Calibri Light" panose="020F0302020204030204" pitchFamily="34" charset="0"/>
              </a:rPr>
              <a:t> </a:t>
            </a:r>
            <a:endParaRPr lang="en-US" sz="2200" b="1" dirty="0">
              <a:solidFill>
                <a:srgbClr val="1CB6EA"/>
              </a:solidFill>
              <a:latin typeface="Myriad Pro Cond" panose="020B050603040302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BD9FBB53-54CB-5CE3-DD27-4148C8C6ED18}"/>
              </a:ext>
            </a:extLst>
          </p:cNvPr>
          <p:cNvSpPr txBox="1"/>
          <p:nvPr/>
        </p:nvSpPr>
        <p:spPr>
          <a:xfrm>
            <a:off x="1676400" y="861542"/>
            <a:ext cx="6400800" cy="369332"/>
          </a:xfrm>
          <a:prstGeom prst="rect">
            <a:avLst/>
          </a:prstGeom>
          <a:solidFill>
            <a:schemeClr val="tx2">
              <a:lumMod val="20000"/>
              <a:lumOff val="80000"/>
            </a:schemeClr>
          </a:solidFill>
        </p:spPr>
        <p:txBody>
          <a:bodyPr wrap="square" rtlCol="0">
            <a:spAutoFit/>
          </a:bodyPr>
          <a:lstStyle/>
          <a:p>
            <a:pPr algn="ctr"/>
            <a:r>
              <a:rPr lang="it-IT" sz="1400" b="1" dirty="0">
                <a:solidFill>
                  <a:srgbClr val="083A59"/>
                </a:solidFill>
                <a:latin typeface="Myriad Pro Cond" panose="020B0506030403020204" pitchFamily="34" charset="0"/>
              </a:rPr>
              <a:t>EVOLUȚIE </a:t>
            </a:r>
            <a:r>
              <a:rPr lang="ro-RO" b="1" dirty="0">
                <a:solidFill>
                  <a:srgbClr val="1CB6EA"/>
                </a:solidFill>
                <a:latin typeface="Myriad Pro Cond" panose="020B0506030403020204" pitchFamily="34" charset="0"/>
              </a:rPr>
              <a:t>MIȘCĂRI AERONAVE </a:t>
            </a:r>
            <a:r>
              <a:rPr lang="it-IT" sz="1400" b="1" dirty="0">
                <a:solidFill>
                  <a:srgbClr val="083A59"/>
                </a:solidFill>
                <a:latin typeface="Myriad Pro Cond" panose="020B0506030403020204" pitchFamily="34" charset="0"/>
              </a:rPr>
              <a:t>PE AEROPORTURILE DIN ROMÂNIA ÎN PERIOADA </a:t>
            </a:r>
            <a:r>
              <a:rPr lang="ro-RO" b="1" dirty="0">
                <a:solidFill>
                  <a:srgbClr val="1CB6EA"/>
                </a:solidFill>
                <a:latin typeface="Myriad Pro Cond" panose="020B0506030403020204" pitchFamily="34" charset="0"/>
              </a:rPr>
              <a:t>2024 vs 2023</a:t>
            </a:r>
            <a:endParaRPr lang="en-GB" sz="1400" dirty="0">
              <a:solidFill>
                <a:srgbClr val="1CB6EA"/>
              </a:solidFill>
              <a:latin typeface="Myriad Pro Cond" panose="020B0506030403020204" pitchFamily="34" charset="0"/>
            </a:endParaRPr>
          </a:p>
        </p:txBody>
      </p:sp>
    </p:spTree>
    <p:extLst>
      <p:ext uri="{BB962C8B-B14F-4D97-AF65-F5344CB8AC3E}">
        <p14:creationId xmlns:p14="http://schemas.microsoft.com/office/powerpoint/2010/main" val="231357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FD736-10E7-4F6F-42BE-D6FCCF32D54B}"/>
              </a:ext>
            </a:extLst>
          </p:cNvPr>
          <p:cNvPicPr>
            <a:picLocks noChangeAspect="1"/>
          </p:cNvPicPr>
          <p:nvPr/>
        </p:nvPicPr>
        <p:blipFill>
          <a:blip r:embed="rId2">
            <a:extLst>
              <a:ext uri="{28A0092B-C50C-407E-A947-70E740481C1C}">
                <a14:useLocalDpi xmlns:a14="http://schemas.microsoft.com/office/drawing/2010/main" val="0"/>
              </a:ext>
            </a:extLst>
          </a:blip>
          <a:srcRect l="4721" r="4721" b="886"/>
          <a:stretch/>
        </p:blipFill>
        <p:spPr>
          <a:xfrm>
            <a:off x="2362200" y="1075605"/>
            <a:ext cx="4953000" cy="3401146"/>
          </a:xfrm>
          <a:prstGeom prst="rect">
            <a:avLst/>
          </a:prstGeom>
        </p:spPr>
      </p:pic>
      <p:sp>
        <p:nvSpPr>
          <p:cNvPr id="6" name="TextBox 5">
            <a:extLst>
              <a:ext uri="{FF2B5EF4-FFF2-40B4-BE49-F238E27FC236}">
                <a16:creationId xmlns:a16="http://schemas.microsoft.com/office/drawing/2014/main" id="{25800BB3-19A3-0310-BE59-CDEF780BBCCD}"/>
              </a:ext>
            </a:extLst>
          </p:cNvPr>
          <p:cNvSpPr txBox="1"/>
          <p:nvPr/>
        </p:nvSpPr>
        <p:spPr>
          <a:xfrm>
            <a:off x="4495800" y="4533935"/>
            <a:ext cx="1066800" cy="213585"/>
          </a:xfrm>
          <a:prstGeom prst="rect">
            <a:avLst/>
          </a:prstGeom>
          <a:noFill/>
          <a:ln>
            <a:noFill/>
          </a:ln>
        </p:spPr>
        <p:txBody>
          <a:bodyPr wrap="square" rtlCol="0">
            <a:spAutoFit/>
          </a:bodyPr>
          <a:lstStyle/>
          <a:p>
            <a:pPr algn="just"/>
            <a:r>
              <a:rPr lang="ro-RO" sz="788" dirty="0">
                <a:latin typeface="Myriad Pro Cond" panose="020B0506030403020204" pitchFamily="34" charset="0"/>
                <a:cs typeface="Calibri Light" panose="020F0302020204030204" pitchFamily="34" charset="0"/>
              </a:rPr>
              <a:t>Surse: Date de trafic AAR</a:t>
            </a:r>
            <a:endParaRPr lang="en-US" sz="788" dirty="0">
              <a:latin typeface="Myriad Pro Cond" panose="020B050603040302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CDF27854-B60D-9E8B-61F1-D1713D76BBA9}"/>
              </a:ext>
            </a:extLst>
          </p:cNvPr>
          <p:cNvSpPr txBox="1"/>
          <p:nvPr/>
        </p:nvSpPr>
        <p:spPr>
          <a:xfrm>
            <a:off x="1676400" y="920055"/>
            <a:ext cx="6477000" cy="400110"/>
          </a:xfrm>
          <a:prstGeom prst="rect">
            <a:avLst/>
          </a:prstGeom>
          <a:solidFill>
            <a:schemeClr val="tx2">
              <a:lumMod val="20000"/>
              <a:lumOff val="80000"/>
            </a:schemeClr>
          </a:solidFill>
        </p:spPr>
        <p:txBody>
          <a:bodyPr wrap="square" rtlCol="0">
            <a:spAutoFit/>
          </a:bodyPr>
          <a:lstStyle/>
          <a:p>
            <a:pPr algn="ctr"/>
            <a:r>
              <a:rPr lang="it-IT" sz="1400" b="1" dirty="0">
                <a:solidFill>
                  <a:srgbClr val="083A59"/>
                </a:solidFill>
                <a:latin typeface="Myriad Pro Cond" panose="020B0506030403020204" pitchFamily="34" charset="0"/>
              </a:rPr>
              <a:t>EVOLUȚIE TRAFIC TOTAL</a:t>
            </a:r>
            <a:r>
              <a:rPr lang="it-IT" b="1" dirty="0">
                <a:solidFill>
                  <a:srgbClr val="1CB6EA"/>
                </a:solidFill>
                <a:latin typeface="Myriad Pro Cond" panose="020B0506030403020204" pitchFamily="34" charset="0"/>
              </a:rPr>
              <a:t> </a:t>
            </a:r>
            <a:r>
              <a:rPr lang="ro-RO" b="1" dirty="0">
                <a:solidFill>
                  <a:srgbClr val="1CB6EA"/>
                </a:solidFill>
                <a:latin typeface="Myriad Pro Cond" panose="020B0506030403020204" pitchFamily="34" charset="0"/>
              </a:rPr>
              <a:t>MARFĂ </a:t>
            </a:r>
            <a:r>
              <a:rPr lang="it-IT" sz="1400" b="1" dirty="0">
                <a:solidFill>
                  <a:srgbClr val="083A59"/>
                </a:solidFill>
                <a:latin typeface="Myriad Pro Cond" panose="020B0506030403020204" pitchFamily="34" charset="0"/>
              </a:rPr>
              <a:t>PE AEROPORTURILE DIN ROMÂNIA </a:t>
            </a:r>
            <a:r>
              <a:rPr lang="ro-RO" sz="2000" b="1" dirty="0">
                <a:solidFill>
                  <a:srgbClr val="1CB6EA"/>
                </a:solidFill>
                <a:latin typeface="Myriad Pro Cond" panose="020B0506030403020204" pitchFamily="34" charset="0"/>
              </a:rPr>
              <a:t>2024 vs. 2023</a:t>
            </a:r>
            <a:endParaRPr lang="en-GB" sz="1400" dirty="0">
              <a:solidFill>
                <a:srgbClr val="1CB6EA"/>
              </a:solidFill>
              <a:latin typeface="Myriad Pro Cond" panose="020B0506030403020204" pitchFamily="34" charset="0"/>
            </a:endParaRPr>
          </a:p>
        </p:txBody>
      </p:sp>
      <p:sp>
        <p:nvSpPr>
          <p:cNvPr id="7" name="Slide Number Placeholder 6">
            <a:extLst>
              <a:ext uri="{FF2B5EF4-FFF2-40B4-BE49-F238E27FC236}">
                <a16:creationId xmlns:a16="http://schemas.microsoft.com/office/drawing/2014/main" id="{62425399-F720-5299-9B5D-5D9D4C1762B4}"/>
              </a:ext>
            </a:extLst>
          </p:cNvPr>
          <p:cNvSpPr>
            <a:spLocks noGrp="1"/>
          </p:cNvSpPr>
          <p:nvPr>
            <p:ph type="sldNum" sz="quarter" idx="12"/>
          </p:nvPr>
        </p:nvSpPr>
        <p:spPr>
          <a:xfrm>
            <a:off x="7162800" y="4747520"/>
            <a:ext cx="1600200" cy="205383"/>
          </a:xfrm>
        </p:spPr>
        <p:txBody>
          <a:bodyPr/>
          <a:lstStyle/>
          <a:p>
            <a:fld id="{0DF37E8C-2FE8-4114-AAAF-4CAB1BDF1549}" type="slidenum">
              <a:rPr lang="en-US" b="1" smtClean="0">
                <a:solidFill>
                  <a:srgbClr val="092138"/>
                </a:solidFill>
              </a:rPr>
              <a:t>7</a:t>
            </a:fld>
            <a:endParaRPr lang="en-US" b="1" dirty="0">
              <a:solidFill>
                <a:srgbClr val="092138"/>
              </a:solidFill>
            </a:endParaRPr>
          </a:p>
        </p:txBody>
      </p:sp>
      <p:sp>
        <p:nvSpPr>
          <p:cNvPr id="4" name="TextBox 3">
            <a:extLst>
              <a:ext uri="{FF2B5EF4-FFF2-40B4-BE49-F238E27FC236}">
                <a16:creationId xmlns:a16="http://schemas.microsoft.com/office/drawing/2014/main" id="{DE0FD726-CE9E-FCE6-8A78-D3DB8234F084}"/>
              </a:ext>
            </a:extLst>
          </p:cNvPr>
          <p:cNvSpPr txBox="1"/>
          <p:nvPr/>
        </p:nvSpPr>
        <p:spPr>
          <a:xfrm>
            <a:off x="304800" y="237357"/>
            <a:ext cx="5600700" cy="430887"/>
          </a:xfrm>
          <a:prstGeom prst="rect">
            <a:avLst/>
          </a:prstGeom>
          <a:noFill/>
        </p:spPr>
        <p:txBody>
          <a:bodyPr wrap="square" rtlCol="0">
            <a:spAutoFit/>
          </a:bodyPr>
          <a:lstStyle/>
          <a:p>
            <a:r>
              <a:rPr lang="fr-FR" sz="2200" b="1" dirty="0">
                <a:solidFill>
                  <a:schemeClr val="bg1"/>
                </a:solidFill>
                <a:latin typeface="Myriad Pro Cond" panose="020B0506030403020204" pitchFamily="34" charset="0"/>
                <a:cs typeface="Calibri Light" panose="020F0302020204030204" pitchFamily="34" charset="0"/>
              </a:rPr>
              <a:t>DATE DE TRAFIC – </a:t>
            </a:r>
            <a:r>
              <a:rPr lang="fr-FR" sz="2200" b="1" dirty="0">
                <a:solidFill>
                  <a:srgbClr val="1CB6EA"/>
                </a:solidFill>
                <a:latin typeface="Myriad Pro Cond" panose="020B0506030403020204" pitchFamily="34" charset="0"/>
                <a:cs typeface="Calibri Light" panose="020F0302020204030204" pitchFamily="34" charset="0"/>
              </a:rPr>
              <a:t>AAR 202</a:t>
            </a:r>
            <a:r>
              <a:rPr lang="ro-RO" sz="2200" b="1" dirty="0">
                <a:solidFill>
                  <a:srgbClr val="1CB6EA"/>
                </a:solidFill>
                <a:latin typeface="Myriad Pro Cond" panose="020B0506030403020204" pitchFamily="34" charset="0"/>
                <a:cs typeface="Calibri Light" panose="020F0302020204030204" pitchFamily="34" charset="0"/>
              </a:rPr>
              <a:t>4 (4)</a:t>
            </a:r>
            <a:r>
              <a:rPr lang="fr-FR" sz="2200" b="1" dirty="0">
                <a:solidFill>
                  <a:srgbClr val="1CB6EA"/>
                </a:solidFill>
                <a:latin typeface="Myriad Pro Cond" panose="020B0506030403020204" pitchFamily="34" charset="0"/>
                <a:cs typeface="Calibri Light" panose="020F0302020204030204" pitchFamily="34" charset="0"/>
              </a:rPr>
              <a:t> </a:t>
            </a:r>
            <a:endParaRPr lang="en-US" sz="2200" b="1" dirty="0">
              <a:solidFill>
                <a:srgbClr val="1CB6EA"/>
              </a:solidFill>
              <a:latin typeface="Myriad Pro Cond" panose="020B0506030403020204" pitchFamily="34" charset="0"/>
              <a:cs typeface="Calibri Light" panose="020F0302020204030204" pitchFamily="34" charset="0"/>
            </a:endParaRPr>
          </a:p>
        </p:txBody>
      </p:sp>
    </p:spTree>
    <p:extLst>
      <p:ext uri="{BB962C8B-B14F-4D97-AF65-F5344CB8AC3E}">
        <p14:creationId xmlns:p14="http://schemas.microsoft.com/office/powerpoint/2010/main" val="1917645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800BB3-19A3-0310-BE59-CDEF780BBCCD}"/>
              </a:ext>
            </a:extLst>
          </p:cNvPr>
          <p:cNvSpPr txBox="1"/>
          <p:nvPr/>
        </p:nvSpPr>
        <p:spPr>
          <a:xfrm>
            <a:off x="3733800" y="4487863"/>
            <a:ext cx="1600200" cy="213585"/>
          </a:xfrm>
          <a:prstGeom prst="rect">
            <a:avLst/>
          </a:prstGeom>
          <a:noFill/>
          <a:ln>
            <a:noFill/>
          </a:ln>
        </p:spPr>
        <p:txBody>
          <a:bodyPr wrap="square" rtlCol="0">
            <a:spAutoFit/>
          </a:bodyPr>
          <a:lstStyle/>
          <a:p>
            <a:pPr algn="just"/>
            <a:r>
              <a:rPr lang="ro-RO" sz="788" dirty="0">
                <a:latin typeface="Myriad Pro Cond" panose="020B0506030403020204" pitchFamily="34" charset="0"/>
                <a:cs typeface="Calibri Light" panose="020F0302020204030204" pitchFamily="34" charset="0"/>
              </a:rPr>
              <a:t>Surse: RDC APEX și Date de trafic AAR</a:t>
            </a:r>
            <a:endParaRPr lang="en-US" sz="788" dirty="0">
              <a:latin typeface="Myriad Pro Cond" panose="020B0506030403020204" pitchFamily="34" charset="0"/>
              <a:cs typeface="Calibri Light" panose="020F0302020204030204" pitchFamily="34" charset="0"/>
            </a:endParaRPr>
          </a:p>
        </p:txBody>
      </p:sp>
      <p:sp>
        <p:nvSpPr>
          <p:cNvPr id="8" name="Slide Number Placeholder 7">
            <a:extLst>
              <a:ext uri="{FF2B5EF4-FFF2-40B4-BE49-F238E27FC236}">
                <a16:creationId xmlns:a16="http://schemas.microsoft.com/office/drawing/2014/main" id="{BDCD18DD-033F-68AC-26F7-F57EAB74D7C7}"/>
              </a:ext>
            </a:extLst>
          </p:cNvPr>
          <p:cNvSpPr>
            <a:spLocks noGrp="1"/>
          </p:cNvSpPr>
          <p:nvPr>
            <p:ph type="sldNum" sz="quarter" idx="12"/>
          </p:nvPr>
        </p:nvSpPr>
        <p:spPr>
          <a:xfrm>
            <a:off x="7086600" y="4781550"/>
            <a:ext cx="1600200" cy="205383"/>
          </a:xfrm>
        </p:spPr>
        <p:txBody>
          <a:bodyPr/>
          <a:lstStyle/>
          <a:p>
            <a:fld id="{0DF37E8C-2FE8-4114-AAAF-4CAB1BDF1549}" type="slidenum">
              <a:rPr lang="en-US" b="1" smtClean="0">
                <a:solidFill>
                  <a:srgbClr val="092138"/>
                </a:solidFill>
              </a:rPr>
              <a:t>8</a:t>
            </a:fld>
            <a:endParaRPr lang="en-US" b="1" dirty="0">
              <a:solidFill>
                <a:srgbClr val="092138"/>
              </a:solidFill>
            </a:endParaRPr>
          </a:p>
        </p:txBody>
      </p:sp>
      <p:sp>
        <p:nvSpPr>
          <p:cNvPr id="2" name="TextBox 1">
            <a:extLst>
              <a:ext uri="{FF2B5EF4-FFF2-40B4-BE49-F238E27FC236}">
                <a16:creationId xmlns:a16="http://schemas.microsoft.com/office/drawing/2014/main" id="{89DC6315-9FB3-0DF4-407B-2F1FAB86FF96}"/>
              </a:ext>
            </a:extLst>
          </p:cNvPr>
          <p:cNvSpPr txBox="1"/>
          <p:nvPr/>
        </p:nvSpPr>
        <p:spPr>
          <a:xfrm>
            <a:off x="304800" y="237357"/>
            <a:ext cx="5600700" cy="430887"/>
          </a:xfrm>
          <a:prstGeom prst="rect">
            <a:avLst/>
          </a:prstGeom>
          <a:noFill/>
        </p:spPr>
        <p:txBody>
          <a:bodyPr wrap="square" rtlCol="0">
            <a:spAutoFit/>
          </a:bodyPr>
          <a:lstStyle/>
          <a:p>
            <a:r>
              <a:rPr lang="fr-FR" sz="2200" b="1" dirty="0">
                <a:solidFill>
                  <a:schemeClr val="bg1"/>
                </a:solidFill>
                <a:latin typeface="Myriad Pro Cond" panose="020B0506030403020204" pitchFamily="34" charset="0"/>
                <a:cs typeface="Calibri Light" panose="020F0302020204030204" pitchFamily="34" charset="0"/>
              </a:rPr>
              <a:t>DATE DE TRAFIC – </a:t>
            </a:r>
            <a:r>
              <a:rPr lang="fr-FR" sz="2200" b="1" dirty="0">
                <a:solidFill>
                  <a:srgbClr val="1CB6EA"/>
                </a:solidFill>
                <a:latin typeface="Myriad Pro Cond" panose="020B0506030403020204" pitchFamily="34" charset="0"/>
                <a:cs typeface="Calibri Light" panose="020F0302020204030204" pitchFamily="34" charset="0"/>
              </a:rPr>
              <a:t>AAR 202</a:t>
            </a:r>
            <a:r>
              <a:rPr lang="ro-RO" sz="2200" b="1" dirty="0">
                <a:solidFill>
                  <a:srgbClr val="1CB6EA"/>
                </a:solidFill>
                <a:latin typeface="Myriad Pro Cond" panose="020B0506030403020204" pitchFamily="34" charset="0"/>
                <a:cs typeface="Calibri Light" panose="020F0302020204030204" pitchFamily="34" charset="0"/>
              </a:rPr>
              <a:t>4 (5)</a:t>
            </a:r>
            <a:r>
              <a:rPr lang="fr-FR" sz="2200" b="1" dirty="0">
                <a:solidFill>
                  <a:srgbClr val="1CB6EA"/>
                </a:solidFill>
                <a:latin typeface="Myriad Pro Cond" panose="020B0506030403020204" pitchFamily="34" charset="0"/>
                <a:cs typeface="Calibri Light" panose="020F0302020204030204" pitchFamily="34" charset="0"/>
              </a:rPr>
              <a:t> </a:t>
            </a:r>
            <a:endParaRPr lang="en-US" sz="2200" b="1" dirty="0">
              <a:solidFill>
                <a:srgbClr val="1CB6EA"/>
              </a:solidFill>
              <a:latin typeface="Myriad Pro Cond" panose="020B050603040302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3FD00909-12B1-575C-48B3-3CB6414177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6726" y="1717949"/>
            <a:ext cx="3077787" cy="2631013"/>
          </a:xfrm>
          <a:prstGeom prst="rect">
            <a:avLst/>
          </a:prstGeom>
        </p:spPr>
      </p:pic>
      <p:pic>
        <p:nvPicPr>
          <p:cNvPr id="9" name="Picture 8">
            <a:extLst>
              <a:ext uri="{FF2B5EF4-FFF2-40B4-BE49-F238E27FC236}">
                <a16:creationId xmlns:a16="http://schemas.microsoft.com/office/drawing/2014/main" id="{E5D01285-7F71-2097-23BD-95CAAEBE9E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49487" y="1466567"/>
            <a:ext cx="3077787" cy="2800036"/>
          </a:xfrm>
          <a:prstGeom prst="rect">
            <a:avLst/>
          </a:prstGeom>
        </p:spPr>
      </p:pic>
      <p:sp>
        <p:nvSpPr>
          <p:cNvPr id="10" name="TextBox 9">
            <a:extLst>
              <a:ext uri="{FF2B5EF4-FFF2-40B4-BE49-F238E27FC236}">
                <a16:creationId xmlns:a16="http://schemas.microsoft.com/office/drawing/2014/main" id="{85943115-052D-1605-CAC9-EEFA36F7E091}"/>
              </a:ext>
            </a:extLst>
          </p:cNvPr>
          <p:cNvSpPr txBox="1"/>
          <p:nvPr/>
        </p:nvSpPr>
        <p:spPr>
          <a:xfrm>
            <a:off x="1001516" y="825562"/>
            <a:ext cx="7010400" cy="553998"/>
          </a:xfrm>
          <a:prstGeom prst="rect">
            <a:avLst/>
          </a:prstGeom>
          <a:solidFill>
            <a:schemeClr val="tx2">
              <a:lumMod val="20000"/>
              <a:lumOff val="80000"/>
            </a:schemeClr>
          </a:solidFill>
        </p:spPr>
        <p:txBody>
          <a:bodyPr wrap="square" rtlCol="0">
            <a:spAutoFit/>
          </a:bodyPr>
          <a:lstStyle/>
          <a:p>
            <a:pPr algn="ctr"/>
            <a:r>
              <a:rPr lang="ro-RO" sz="1400" b="1" dirty="0">
                <a:solidFill>
                  <a:srgbClr val="083A59"/>
                </a:solidFill>
                <a:latin typeface="Myriad Pro Cond" panose="020B0506030403020204" pitchFamily="34" charset="0"/>
              </a:rPr>
              <a:t>Capacitate alocată de companiile aeriene vs. trafic înregistrat</a:t>
            </a:r>
            <a:endParaRPr lang="ro-RO" sz="1200" b="1" dirty="0">
              <a:solidFill>
                <a:srgbClr val="083A59"/>
              </a:solidFill>
              <a:latin typeface="Myriad Pro Cond" panose="020B0506030403020204" pitchFamily="34" charset="0"/>
            </a:endParaRPr>
          </a:p>
          <a:p>
            <a:pPr algn="ctr"/>
            <a:r>
              <a:rPr lang="ro-RO" sz="1600" b="1" dirty="0">
                <a:solidFill>
                  <a:srgbClr val="1CB6EA"/>
                </a:solidFill>
                <a:latin typeface="Myriad Pro Cond" panose="020B0506030403020204" pitchFamily="34" charset="0"/>
              </a:rPr>
              <a:t>2024 vs. 2023</a:t>
            </a:r>
          </a:p>
        </p:txBody>
      </p:sp>
      <p:sp>
        <p:nvSpPr>
          <p:cNvPr id="11" name="Arrow: Right 10">
            <a:extLst>
              <a:ext uri="{FF2B5EF4-FFF2-40B4-BE49-F238E27FC236}">
                <a16:creationId xmlns:a16="http://schemas.microsoft.com/office/drawing/2014/main" id="{A737B578-FAFE-4D60-0473-68A544BD8973}"/>
              </a:ext>
            </a:extLst>
          </p:cNvPr>
          <p:cNvSpPr/>
          <p:nvPr/>
        </p:nvSpPr>
        <p:spPr>
          <a:xfrm rot="20228396">
            <a:off x="3922064" y="2351491"/>
            <a:ext cx="1373892" cy="762000"/>
          </a:xfrm>
          <a:prstGeom prst="rightArrow">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ro-RO" sz="1600" b="1" dirty="0"/>
              <a:t>+7,2%</a:t>
            </a:r>
          </a:p>
          <a:p>
            <a:pPr algn="ctr"/>
            <a:r>
              <a:rPr lang="ro-RO" sz="1050" dirty="0"/>
              <a:t>Capacitate alocată</a:t>
            </a:r>
            <a:endParaRPr lang="en-US" sz="1050" dirty="0"/>
          </a:p>
        </p:txBody>
      </p:sp>
    </p:spTree>
    <p:extLst>
      <p:ext uri="{BB962C8B-B14F-4D97-AF65-F5344CB8AC3E}">
        <p14:creationId xmlns:p14="http://schemas.microsoft.com/office/powerpoint/2010/main" val="2118382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800BB3-19A3-0310-BE59-CDEF780BBCCD}"/>
              </a:ext>
            </a:extLst>
          </p:cNvPr>
          <p:cNvSpPr txBox="1"/>
          <p:nvPr/>
        </p:nvSpPr>
        <p:spPr>
          <a:xfrm>
            <a:off x="2857500" y="4472509"/>
            <a:ext cx="3429000" cy="254365"/>
          </a:xfrm>
          <a:prstGeom prst="rect">
            <a:avLst/>
          </a:prstGeom>
          <a:noFill/>
          <a:ln>
            <a:noFill/>
          </a:ln>
        </p:spPr>
        <p:txBody>
          <a:bodyPr wrap="square" rtlCol="0">
            <a:spAutoFit/>
          </a:bodyPr>
          <a:lstStyle/>
          <a:p>
            <a:pPr algn="ctr">
              <a:lnSpc>
                <a:spcPct val="150000"/>
              </a:lnSpc>
            </a:pPr>
            <a:r>
              <a:rPr lang="ro-RO" sz="788" dirty="0">
                <a:latin typeface="Myriad Pro Cond" panose="020B0506030403020204" pitchFamily="34" charset="0"/>
                <a:cs typeface="Calibri Light" panose="020F0302020204030204" pitchFamily="34" charset="0"/>
              </a:rPr>
              <a:t>Sursa: Platforma RDC Apex, ianuarie 2025</a:t>
            </a:r>
            <a:endParaRPr lang="en-US" sz="788" dirty="0">
              <a:latin typeface="Myriad Pro Cond" panose="020B050603040302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8AEABD84-938C-E3C8-3539-784CFB27E831}"/>
              </a:ext>
            </a:extLst>
          </p:cNvPr>
          <p:cNvSpPr txBox="1"/>
          <p:nvPr/>
        </p:nvSpPr>
        <p:spPr>
          <a:xfrm>
            <a:off x="228600" y="231960"/>
            <a:ext cx="7391400" cy="430887"/>
          </a:xfrm>
          <a:prstGeom prst="rect">
            <a:avLst/>
          </a:prstGeom>
          <a:noFill/>
        </p:spPr>
        <p:txBody>
          <a:bodyPr wrap="square" rtlCol="0">
            <a:spAutoFit/>
          </a:bodyPr>
          <a:lstStyle/>
          <a:p>
            <a:r>
              <a:rPr lang="it-IT" sz="2200" b="1" dirty="0">
                <a:solidFill>
                  <a:schemeClr val="bg1"/>
                </a:solidFill>
                <a:latin typeface="Myriad Pro Cond" panose="020B0506030403020204" pitchFamily="34" charset="0"/>
                <a:cs typeface="Calibri Light" panose="020F0302020204030204" pitchFamily="34" charset="0"/>
              </a:rPr>
              <a:t>DISTRIBUȚIE CAPACITATE COMPANII AERIENE – </a:t>
            </a:r>
            <a:r>
              <a:rPr lang="it-IT" sz="2200" b="1" dirty="0">
                <a:solidFill>
                  <a:srgbClr val="1CB6EA"/>
                </a:solidFill>
                <a:latin typeface="Myriad Pro Cond" panose="020B0506030403020204" pitchFamily="34" charset="0"/>
                <a:cs typeface="Calibri Light" panose="020F0302020204030204" pitchFamily="34" charset="0"/>
              </a:rPr>
              <a:t>ROMÂNIA – 202</a:t>
            </a:r>
            <a:r>
              <a:rPr lang="ro-RO" sz="2200" b="1" dirty="0">
                <a:solidFill>
                  <a:srgbClr val="1CB6EA"/>
                </a:solidFill>
                <a:latin typeface="Myriad Pro Cond" panose="020B0506030403020204" pitchFamily="34" charset="0"/>
                <a:cs typeface="Calibri Light" panose="020F0302020204030204" pitchFamily="34" charset="0"/>
              </a:rPr>
              <a:t>4 vs. 2025</a:t>
            </a:r>
            <a:endParaRPr lang="en-US" sz="2200" b="1" dirty="0">
              <a:solidFill>
                <a:srgbClr val="1CB6EA"/>
              </a:solidFill>
              <a:latin typeface="Myriad Pro Cond" panose="020B050603040302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FE67CBD6-39FE-F18A-C169-C34F11F796B5}"/>
              </a:ext>
            </a:extLst>
          </p:cNvPr>
          <p:cNvPicPr>
            <a:picLocks noChangeAspect="1"/>
          </p:cNvPicPr>
          <p:nvPr/>
        </p:nvPicPr>
        <p:blipFill>
          <a:blip r:embed="rId2" cstate="print">
            <a:extLst>
              <a:ext uri="{28A0092B-C50C-407E-A947-70E740481C1C}">
                <a14:useLocalDpi xmlns:a14="http://schemas.microsoft.com/office/drawing/2010/main" val="0"/>
              </a:ext>
            </a:extLst>
          </a:blip>
          <a:srcRect l="4703" t="2414" r="20063" b="13533"/>
          <a:stretch/>
        </p:blipFill>
        <p:spPr>
          <a:xfrm>
            <a:off x="712872" y="1270673"/>
            <a:ext cx="3849984" cy="3027026"/>
          </a:xfrm>
          <a:prstGeom prst="rect">
            <a:avLst/>
          </a:prstGeom>
        </p:spPr>
      </p:pic>
      <p:sp>
        <p:nvSpPr>
          <p:cNvPr id="9" name="Slide Number Placeholder 8">
            <a:extLst>
              <a:ext uri="{FF2B5EF4-FFF2-40B4-BE49-F238E27FC236}">
                <a16:creationId xmlns:a16="http://schemas.microsoft.com/office/drawing/2014/main" id="{312933B2-861D-35A1-2465-14E155EEDBD3}"/>
              </a:ext>
            </a:extLst>
          </p:cNvPr>
          <p:cNvSpPr>
            <a:spLocks noGrp="1"/>
          </p:cNvSpPr>
          <p:nvPr>
            <p:ph type="sldNum" sz="quarter" idx="12"/>
          </p:nvPr>
        </p:nvSpPr>
        <p:spPr>
          <a:xfrm>
            <a:off x="7239000" y="4726874"/>
            <a:ext cx="1600200" cy="205383"/>
          </a:xfrm>
        </p:spPr>
        <p:txBody>
          <a:bodyPr/>
          <a:lstStyle/>
          <a:p>
            <a:fld id="{0DF37E8C-2FE8-4114-AAAF-4CAB1BDF1549}" type="slidenum">
              <a:rPr lang="en-US" b="1" smtClean="0">
                <a:solidFill>
                  <a:srgbClr val="092138"/>
                </a:solidFill>
              </a:rPr>
              <a:t>9</a:t>
            </a:fld>
            <a:endParaRPr lang="en-US" b="1" dirty="0">
              <a:solidFill>
                <a:srgbClr val="092138"/>
              </a:solidFill>
            </a:endParaRPr>
          </a:p>
        </p:txBody>
      </p:sp>
      <p:sp>
        <p:nvSpPr>
          <p:cNvPr id="2" name="Rectangle 1">
            <a:extLst>
              <a:ext uri="{FF2B5EF4-FFF2-40B4-BE49-F238E27FC236}">
                <a16:creationId xmlns:a16="http://schemas.microsoft.com/office/drawing/2014/main" id="{C9BFBA90-3BB2-8813-AD98-C821ADFD05BE}"/>
              </a:ext>
            </a:extLst>
          </p:cNvPr>
          <p:cNvSpPr/>
          <p:nvPr/>
        </p:nvSpPr>
        <p:spPr>
          <a:xfrm>
            <a:off x="624471" y="1037411"/>
            <a:ext cx="3947529" cy="3303454"/>
          </a:xfrm>
          <a:prstGeom prst="rect">
            <a:avLst/>
          </a:prstGeom>
          <a:noFill/>
          <a:ln w="19050">
            <a:solidFill>
              <a:srgbClr val="23B9D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BD8ED1-6D1E-B3BB-939F-77AD26E2F23F}"/>
              </a:ext>
            </a:extLst>
          </p:cNvPr>
          <p:cNvSpPr/>
          <p:nvPr/>
        </p:nvSpPr>
        <p:spPr>
          <a:xfrm>
            <a:off x="4855607" y="1039571"/>
            <a:ext cx="3947529" cy="3303454"/>
          </a:xfrm>
          <a:prstGeom prst="rect">
            <a:avLst/>
          </a:prstGeom>
          <a:noFill/>
          <a:ln w="19050">
            <a:solidFill>
              <a:srgbClr val="23B9D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FFD1DF1-5144-67A4-A18F-44278F7DFB91}"/>
              </a:ext>
            </a:extLst>
          </p:cNvPr>
          <p:cNvSpPr txBox="1"/>
          <p:nvPr/>
        </p:nvSpPr>
        <p:spPr>
          <a:xfrm>
            <a:off x="4382589" y="814380"/>
            <a:ext cx="721722" cy="369332"/>
          </a:xfrm>
          <a:prstGeom prst="rect">
            <a:avLst/>
          </a:prstGeom>
          <a:solidFill>
            <a:schemeClr val="tx2">
              <a:lumMod val="20000"/>
              <a:lumOff val="80000"/>
            </a:schemeClr>
          </a:solidFill>
        </p:spPr>
        <p:txBody>
          <a:bodyPr wrap="square">
            <a:spAutoFit/>
          </a:bodyPr>
          <a:lstStyle/>
          <a:p>
            <a:pPr algn="ctr"/>
            <a:r>
              <a:rPr lang="ro-RO" sz="1800" b="1" dirty="0">
                <a:solidFill>
                  <a:srgbClr val="083A59"/>
                </a:solidFill>
                <a:latin typeface="Myriad Pro Cond" panose="020B0506030403020204" pitchFamily="34" charset="0"/>
                <a:cs typeface="Calibri Light" panose="020F0302020204030204" pitchFamily="34" charset="0"/>
              </a:rPr>
              <a:t>vs. </a:t>
            </a:r>
            <a:endParaRPr lang="en-US" dirty="0">
              <a:solidFill>
                <a:srgbClr val="083A59"/>
              </a:solidFill>
            </a:endParaRPr>
          </a:p>
        </p:txBody>
      </p:sp>
      <p:sp>
        <p:nvSpPr>
          <p:cNvPr id="17" name="TextBox 16">
            <a:extLst>
              <a:ext uri="{FF2B5EF4-FFF2-40B4-BE49-F238E27FC236}">
                <a16:creationId xmlns:a16="http://schemas.microsoft.com/office/drawing/2014/main" id="{D28A84ED-5F5C-24D0-1793-B1DF94F96A90}"/>
              </a:ext>
            </a:extLst>
          </p:cNvPr>
          <p:cNvSpPr txBox="1"/>
          <p:nvPr/>
        </p:nvSpPr>
        <p:spPr>
          <a:xfrm>
            <a:off x="6040483" y="845158"/>
            <a:ext cx="1981200" cy="338554"/>
          </a:xfrm>
          <a:prstGeom prst="rect">
            <a:avLst/>
          </a:prstGeom>
          <a:solidFill>
            <a:schemeClr val="tx2">
              <a:lumMod val="20000"/>
              <a:lumOff val="80000"/>
            </a:schemeClr>
          </a:solidFill>
        </p:spPr>
        <p:txBody>
          <a:bodyPr wrap="square" rtlCol="0">
            <a:spAutoFit/>
          </a:bodyPr>
          <a:lstStyle/>
          <a:p>
            <a:pPr algn="ctr"/>
            <a:r>
              <a:rPr lang="ro-RO" sz="1600" b="1" dirty="0">
                <a:solidFill>
                  <a:srgbClr val="083A59"/>
                </a:solidFill>
                <a:latin typeface="Myriad Pro Cond" panose="020B0506030403020204" pitchFamily="34" charset="0"/>
              </a:rPr>
              <a:t>2024 </a:t>
            </a:r>
          </a:p>
        </p:txBody>
      </p:sp>
      <p:sp>
        <p:nvSpPr>
          <p:cNvPr id="18" name="TextBox 17">
            <a:extLst>
              <a:ext uri="{FF2B5EF4-FFF2-40B4-BE49-F238E27FC236}">
                <a16:creationId xmlns:a16="http://schemas.microsoft.com/office/drawing/2014/main" id="{AD219F13-5523-454D-EC2E-C7C2C18174AE}"/>
              </a:ext>
            </a:extLst>
          </p:cNvPr>
          <p:cNvSpPr txBox="1"/>
          <p:nvPr/>
        </p:nvSpPr>
        <p:spPr>
          <a:xfrm>
            <a:off x="1447800" y="802635"/>
            <a:ext cx="1981200" cy="338554"/>
          </a:xfrm>
          <a:prstGeom prst="rect">
            <a:avLst/>
          </a:prstGeom>
          <a:solidFill>
            <a:schemeClr val="tx2">
              <a:lumMod val="20000"/>
              <a:lumOff val="80000"/>
            </a:schemeClr>
          </a:solidFill>
        </p:spPr>
        <p:txBody>
          <a:bodyPr wrap="square" rtlCol="0">
            <a:spAutoFit/>
          </a:bodyPr>
          <a:lstStyle/>
          <a:p>
            <a:pPr algn="ctr"/>
            <a:r>
              <a:rPr lang="ro-RO" sz="1600" b="1" dirty="0">
                <a:solidFill>
                  <a:srgbClr val="083A59"/>
                </a:solidFill>
                <a:latin typeface="Myriad Pro Cond" panose="020B0506030403020204" pitchFamily="34" charset="0"/>
              </a:rPr>
              <a:t>2023  </a:t>
            </a:r>
          </a:p>
        </p:txBody>
      </p:sp>
      <p:pic>
        <p:nvPicPr>
          <p:cNvPr id="7" name="Picture 6">
            <a:extLst>
              <a:ext uri="{FF2B5EF4-FFF2-40B4-BE49-F238E27FC236}">
                <a16:creationId xmlns:a16="http://schemas.microsoft.com/office/drawing/2014/main" id="{EADC2A93-7757-F879-51A0-AF73E1E7968C}"/>
              </a:ext>
            </a:extLst>
          </p:cNvPr>
          <p:cNvPicPr>
            <a:picLocks noChangeAspect="1"/>
          </p:cNvPicPr>
          <p:nvPr/>
        </p:nvPicPr>
        <p:blipFill>
          <a:blip r:embed="rId3" cstate="print">
            <a:extLst>
              <a:ext uri="{28A0092B-C50C-407E-A947-70E740481C1C}">
                <a14:useLocalDpi xmlns:a14="http://schemas.microsoft.com/office/drawing/2010/main" val="0"/>
              </a:ext>
            </a:extLst>
          </a:blip>
          <a:srcRect l="9058" t="4427" r="27116" b="10162"/>
          <a:stretch/>
        </p:blipFill>
        <p:spPr>
          <a:xfrm>
            <a:off x="4927908" y="1315917"/>
            <a:ext cx="3802925" cy="2821896"/>
          </a:xfrm>
          <a:prstGeom prst="rect">
            <a:avLst/>
          </a:prstGeom>
        </p:spPr>
      </p:pic>
    </p:spTree>
    <p:extLst>
      <p:ext uri="{BB962C8B-B14F-4D97-AF65-F5344CB8AC3E}">
        <p14:creationId xmlns:p14="http://schemas.microsoft.com/office/powerpoint/2010/main" val="3478987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3532</TotalTime>
  <Words>1111</Words>
  <Application>Microsoft Office PowerPoint</Application>
  <PresentationFormat>On-screen Show (16:9)</PresentationFormat>
  <Paragraphs>211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 Narrow</vt:lpstr>
      <vt:lpstr>Arial</vt:lpstr>
      <vt:lpstr>Calibri</vt:lpstr>
      <vt:lpstr>Myriad Pro Cond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Anamaria Nemeti</cp:lastModifiedBy>
  <cp:revision>89</cp:revision>
  <cp:lastPrinted>2025-02-04T09:34:13Z</cp:lastPrinted>
  <dcterms:created xsi:type="dcterms:W3CDTF">2023-05-22T09:20:06Z</dcterms:created>
  <dcterms:modified xsi:type="dcterms:W3CDTF">2025-02-06T05:55:06Z</dcterms:modified>
</cp:coreProperties>
</file>